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image" Target="../media/image4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gif"/><Relationship Id="rId1" Type="http://schemas.openxmlformats.org/officeDocument/2006/relationships/image" Target="../media/image4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0B2E25-F42F-46A7-8191-BE647A0CF713}" type="doc">
      <dgm:prSet loTypeId="urn:microsoft.com/office/officeart/2008/layout/PictureStrips" loCatId="picture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EC2A891-EBD0-4EA5-A7BD-D7BBE0FD2502}">
      <dgm:prSet phldrT="[Текст]"/>
      <dgm:spPr/>
      <dgm:t>
        <a:bodyPr/>
        <a:lstStyle/>
        <a:p>
          <a:r>
            <a:rPr lang="ru-RU" dirty="0" err="1" smtClean="0"/>
            <a:t>Джозев</a:t>
          </a:r>
          <a:r>
            <a:rPr lang="ru-RU" dirty="0" smtClean="0"/>
            <a:t> Джон Томсон</a:t>
          </a:r>
          <a:endParaRPr lang="ru-RU" dirty="0"/>
        </a:p>
      </dgm:t>
    </dgm:pt>
    <dgm:pt modelId="{E4F772BB-DD7F-4852-A51F-858253AA03BF}" type="parTrans" cxnId="{2B67B737-0F69-4539-9DBD-FC5E71E14A67}">
      <dgm:prSet/>
      <dgm:spPr/>
      <dgm:t>
        <a:bodyPr/>
        <a:lstStyle/>
        <a:p>
          <a:endParaRPr lang="ru-RU"/>
        </a:p>
      </dgm:t>
    </dgm:pt>
    <dgm:pt modelId="{27806863-52D3-4019-905B-E47BBC0F68B7}" type="sibTrans" cxnId="{2B67B737-0F69-4539-9DBD-FC5E71E14A67}">
      <dgm:prSet/>
      <dgm:spPr/>
      <dgm:t>
        <a:bodyPr/>
        <a:lstStyle/>
        <a:p>
          <a:endParaRPr lang="ru-RU"/>
        </a:p>
      </dgm:t>
    </dgm:pt>
    <dgm:pt modelId="{03E2AE9E-2EE7-4FBE-98EA-2808D255565C}">
      <dgm:prSet phldrT="[Текст]"/>
      <dgm:spPr/>
      <dgm:t>
        <a:bodyPr/>
        <a:lstStyle/>
        <a:p>
          <a:r>
            <a:rPr lang="ru-RU" dirty="0" smtClean="0"/>
            <a:t>Эрнест Резерфорд</a:t>
          </a:r>
          <a:endParaRPr lang="ru-RU" dirty="0"/>
        </a:p>
      </dgm:t>
    </dgm:pt>
    <dgm:pt modelId="{D880E8F9-0465-48EC-A3FE-B662B9152DC5}" type="parTrans" cxnId="{62F43C62-ADAA-4166-ADA0-386431AEFC25}">
      <dgm:prSet/>
      <dgm:spPr/>
      <dgm:t>
        <a:bodyPr/>
        <a:lstStyle/>
        <a:p>
          <a:endParaRPr lang="ru-RU"/>
        </a:p>
      </dgm:t>
    </dgm:pt>
    <dgm:pt modelId="{A536AA61-3E3E-4D5A-AA10-6055993EA7A3}" type="sibTrans" cxnId="{62F43C62-ADAA-4166-ADA0-386431AEFC25}">
      <dgm:prSet/>
      <dgm:spPr/>
      <dgm:t>
        <a:bodyPr/>
        <a:lstStyle/>
        <a:p>
          <a:endParaRPr lang="ru-RU"/>
        </a:p>
      </dgm:t>
    </dgm:pt>
    <dgm:pt modelId="{D02B10F1-A0C4-4CEE-9C9F-0DAF96D177A1}">
      <dgm:prSet phldrT="[Текст]"/>
      <dgm:spPr/>
      <dgm:t>
        <a:bodyPr/>
        <a:lstStyle/>
        <a:p>
          <a:r>
            <a:rPr lang="ru-RU" dirty="0" smtClean="0"/>
            <a:t>Нильс Бор</a:t>
          </a:r>
          <a:endParaRPr lang="ru-RU" dirty="0"/>
        </a:p>
      </dgm:t>
    </dgm:pt>
    <dgm:pt modelId="{BC6C7F85-6296-4DB6-AB3D-F92C832F46D5}" type="parTrans" cxnId="{CE193E3E-87D7-4507-92E6-728DE1DCB891}">
      <dgm:prSet/>
      <dgm:spPr/>
      <dgm:t>
        <a:bodyPr/>
        <a:lstStyle/>
        <a:p>
          <a:endParaRPr lang="ru-RU"/>
        </a:p>
      </dgm:t>
    </dgm:pt>
    <dgm:pt modelId="{16B88D94-898A-491A-8271-FE57FD5209D5}" type="sibTrans" cxnId="{CE193E3E-87D7-4507-92E6-728DE1DCB891}">
      <dgm:prSet/>
      <dgm:spPr/>
      <dgm:t>
        <a:bodyPr/>
        <a:lstStyle/>
        <a:p>
          <a:endParaRPr lang="ru-RU"/>
        </a:p>
      </dgm:t>
    </dgm:pt>
    <dgm:pt modelId="{9D7C970E-648E-4B9D-BD58-B52390B74C3F}" type="pres">
      <dgm:prSet presAssocID="{9F0B2E25-F42F-46A7-8191-BE647A0CF7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D73531-74F3-4EEA-BDF4-F06257DDF2E3}" type="pres">
      <dgm:prSet presAssocID="{0EC2A891-EBD0-4EA5-A7BD-D7BBE0FD2502}" presName="composite" presStyleCnt="0"/>
      <dgm:spPr/>
    </dgm:pt>
    <dgm:pt modelId="{41567150-B92C-4936-AFAE-B39677913D7F}" type="pres">
      <dgm:prSet presAssocID="{0EC2A891-EBD0-4EA5-A7BD-D7BBE0FD2502}" presName="rect1" presStyleLbl="trAlignAcc1" presStyleIdx="0" presStyleCnt="3" custScaleX="170286" custScaleY="962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BECB0-2ECF-438C-8700-1C4348F364B7}" type="pres">
      <dgm:prSet presAssocID="{0EC2A891-EBD0-4EA5-A7BD-D7BBE0FD2502}" presName="rect2" presStyleLbl="fgImgPlace1" presStyleIdx="0" presStyleCnt="3" custScaleX="116551" custScaleY="110544" custLinFactX="-100000" custLinFactNeighborX="-114384" custLinFactNeighborY="12069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</dgm:spPr>
    </dgm:pt>
    <dgm:pt modelId="{D4E6C15B-AE78-4BFB-A826-2C8186865150}" type="pres">
      <dgm:prSet presAssocID="{27806863-52D3-4019-905B-E47BBC0F68B7}" presName="sibTrans" presStyleCnt="0"/>
      <dgm:spPr/>
    </dgm:pt>
    <dgm:pt modelId="{D15580FE-6129-413D-93C2-D607375D24AC}" type="pres">
      <dgm:prSet presAssocID="{03E2AE9E-2EE7-4FBE-98EA-2808D255565C}" presName="composite" presStyleCnt="0"/>
      <dgm:spPr/>
    </dgm:pt>
    <dgm:pt modelId="{459EB6C6-911B-4775-8153-8F1C6080EE7F}" type="pres">
      <dgm:prSet presAssocID="{03E2AE9E-2EE7-4FBE-98EA-2808D255565C}" presName="rect1" presStyleLbl="trAlignAcc1" presStyleIdx="1" presStyleCnt="3" custScaleX="170286" custScaleY="96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DF3EBC-6107-43F7-BA23-5042D5E75F1F}" type="pres">
      <dgm:prSet presAssocID="{03E2AE9E-2EE7-4FBE-98EA-2808D255565C}" presName="rect2" presStyleLbl="fgImgPlace1" presStyleIdx="1" presStyleCnt="3" custScaleX="120380" custScaleY="108507" custLinFactX="-100000" custLinFactNeighborX="-113867" custLinFactNeighborY="1142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4319D941-D442-4851-B489-DC88D9FB53AE}" type="pres">
      <dgm:prSet presAssocID="{A536AA61-3E3E-4D5A-AA10-6055993EA7A3}" presName="sibTrans" presStyleCnt="0"/>
      <dgm:spPr/>
    </dgm:pt>
    <dgm:pt modelId="{72072FD7-4C6F-49AA-A944-90D8D95AA913}" type="pres">
      <dgm:prSet presAssocID="{D02B10F1-A0C4-4CEE-9C9F-0DAF96D177A1}" presName="composite" presStyleCnt="0"/>
      <dgm:spPr/>
    </dgm:pt>
    <dgm:pt modelId="{BAA20C2A-32EE-4078-BAAA-1BBEC6872965}" type="pres">
      <dgm:prSet presAssocID="{D02B10F1-A0C4-4CEE-9C9F-0DAF96D177A1}" presName="rect1" presStyleLbl="trAlignAcc1" presStyleIdx="2" presStyleCnt="3" custScaleX="162933" custScaleY="95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2CFB-8CAA-4DB4-ACD2-ABCE306CB4B7}" type="pres">
      <dgm:prSet presAssocID="{D02B10F1-A0C4-4CEE-9C9F-0DAF96D177A1}" presName="rect2" presStyleLbl="fgImgPlace1" presStyleIdx="2" presStyleCnt="3" custScaleX="116422" custScaleY="111545" custLinFactX="-100000" custLinFactNeighborX="-108166" custLinFactNeighborY="4969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</dgm:spPr>
      <dgm:t>
        <a:bodyPr/>
        <a:lstStyle/>
        <a:p>
          <a:endParaRPr lang="ru-RU"/>
        </a:p>
      </dgm:t>
    </dgm:pt>
  </dgm:ptLst>
  <dgm:cxnLst>
    <dgm:cxn modelId="{5159058A-A98C-43F6-AA6D-A69AC880C18E}" type="presOf" srcId="{D02B10F1-A0C4-4CEE-9C9F-0DAF96D177A1}" destId="{BAA20C2A-32EE-4078-BAAA-1BBEC6872965}" srcOrd="0" destOrd="0" presId="urn:microsoft.com/office/officeart/2008/layout/PictureStrips"/>
    <dgm:cxn modelId="{496FF959-DEA4-4462-B077-D342A86B3CC8}" type="presOf" srcId="{03E2AE9E-2EE7-4FBE-98EA-2808D255565C}" destId="{459EB6C6-911B-4775-8153-8F1C6080EE7F}" srcOrd="0" destOrd="0" presId="urn:microsoft.com/office/officeart/2008/layout/PictureStrips"/>
    <dgm:cxn modelId="{2B67B737-0F69-4539-9DBD-FC5E71E14A67}" srcId="{9F0B2E25-F42F-46A7-8191-BE647A0CF713}" destId="{0EC2A891-EBD0-4EA5-A7BD-D7BBE0FD2502}" srcOrd="0" destOrd="0" parTransId="{E4F772BB-DD7F-4852-A51F-858253AA03BF}" sibTransId="{27806863-52D3-4019-905B-E47BBC0F68B7}"/>
    <dgm:cxn modelId="{B374175A-1E0E-4525-9B70-66A04FB7AFE5}" type="presOf" srcId="{9F0B2E25-F42F-46A7-8191-BE647A0CF713}" destId="{9D7C970E-648E-4B9D-BD58-B52390B74C3F}" srcOrd="0" destOrd="0" presId="urn:microsoft.com/office/officeart/2008/layout/PictureStrips"/>
    <dgm:cxn modelId="{CE193E3E-87D7-4507-92E6-728DE1DCB891}" srcId="{9F0B2E25-F42F-46A7-8191-BE647A0CF713}" destId="{D02B10F1-A0C4-4CEE-9C9F-0DAF96D177A1}" srcOrd="2" destOrd="0" parTransId="{BC6C7F85-6296-4DB6-AB3D-F92C832F46D5}" sibTransId="{16B88D94-898A-491A-8271-FE57FD5209D5}"/>
    <dgm:cxn modelId="{CED9B965-2D7C-4B47-8618-F9E4A5F53AF7}" type="presOf" srcId="{0EC2A891-EBD0-4EA5-A7BD-D7BBE0FD2502}" destId="{41567150-B92C-4936-AFAE-B39677913D7F}" srcOrd="0" destOrd="0" presId="urn:microsoft.com/office/officeart/2008/layout/PictureStrips"/>
    <dgm:cxn modelId="{62F43C62-ADAA-4166-ADA0-386431AEFC25}" srcId="{9F0B2E25-F42F-46A7-8191-BE647A0CF713}" destId="{03E2AE9E-2EE7-4FBE-98EA-2808D255565C}" srcOrd="1" destOrd="0" parTransId="{D880E8F9-0465-48EC-A3FE-B662B9152DC5}" sibTransId="{A536AA61-3E3E-4D5A-AA10-6055993EA7A3}"/>
    <dgm:cxn modelId="{F96091F4-3994-459A-A312-52DAB78674CD}" type="presParOf" srcId="{9D7C970E-648E-4B9D-BD58-B52390B74C3F}" destId="{FBD73531-74F3-4EEA-BDF4-F06257DDF2E3}" srcOrd="0" destOrd="0" presId="urn:microsoft.com/office/officeart/2008/layout/PictureStrips"/>
    <dgm:cxn modelId="{4F54789A-2820-4D3E-8AE8-276683336596}" type="presParOf" srcId="{FBD73531-74F3-4EEA-BDF4-F06257DDF2E3}" destId="{41567150-B92C-4936-AFAE-B39677913D7F}" srcOrd="0" destOrd="0" presId="urn:microsoft.com/office/officeart/2008/layout/PictureStrips"/>
    <dgm:cxn modelId="{004B012C-D528-4A64-89DC-F306BEF74D7F}" type="presParOf" srcId="{FBD73531-74F3-4EEA-BDF4-F06257DDF2E3}" destId="{4D6BECB0-2ECF-438C-8700-1C4348F364B7}" srcOrd="1" destOrd="0" presId="urn:microsoft.com/office/officeart/2008/layout/PictureStrips"/>
    <dgm:cxn modelId="{E5D8A7EF-3E0B-4884-ADFF-B20C9C4E981D}" type="presParOf" srcId="{9D7C970E-648E-4B9D-BD58-B52390B74C3F}" destId="{D4E6C15B-AE78-4BFB-A826-2C8186865150}" srcOrd="1" destOrd="0" presId="urn:microsoft.com/office/officeart/2008/layout/PictureStrips"/>
    <dgm:cxn modelId="{A64AB81A-1053-4419-8D4E-5323B9624C30}" type="presParOf" srcId="{9D7C970E-648E-4B9D-BD58-B52390B74C3F}" destId="{D15580FE-6129-413D-93C2-D607375D24AC}" srcOrd="2" destOrd="0" presId="urn:microsoft.com/office/officeart/2008/layout/PictureStrips"/>
    <dgm:cxn modelId="{9790E299-342C-44D2-A63A-F931D650F73D}" type="presParOf" srcId="{D15580FE-6129-413D-93C2-D607375D24AC}" destId="{459EB6C6-911B-4775-8153-8F1C6080EE7F}" srcOrd="0" destOrd="0" presId="urn:microsoft.com/office/officeart/2008/layout/PictureStrips"/>
    <dgm:cxn modelId="{DBED8017-8140-4583-AED1-EDC570C177ED}" type="presParOf" srcId="{D15580FE-6129-413D-93C2-D607375D24AC}" destId="{94DF3EBC-6107-43F7-BA23-5042D5E75F1F}" srcOrd="1" destOrd="0" presId="urn:microsoft.com/office/officeart/2008/layout/PictureStrips"/>
    <dgm:cxn modelId="{0047C7E2-B5F6-4DC4-BD58-EF5C66C51B00}" type="presParOf" srcId="{9D7C970E-648E-4B9D-BD58-B52390B74C3F}" destId="{4319D941-D442-4851-B489-DC88D9FB53AE}" srcOrd="3" destOrd="0" presId="urn:microsoft.com/office/officeart/2008/layout/PictureStrips"/>
    <dgm:cxn modelId="{F64441E4-BAEB-44E9-9933-DE22A70ECAA1}" type="presParOf" srcId="{9D7C970E-648E-4B9D-BD58-B52390B74C3F}" destId="{72072FD7-4C6F-49AA-A944-90D8D95AA913}" srcOrd="4" destOrd="0" presId="urn:microsoft.com/office/officeart/2008/layout/PictureStrips"/>
    <dgm:cxn modelId="{818066D3-9EA1-45F3-8CE0-CFDF88E35DEE}" type="presParOf" srcId="{72072FD7-4C6F-49AA-A944-90D8D95AA913}" destId="{BAA20C2A-32EE-4078-BAAA-1BBEC6872965}" srcOrd="0" destOrd="0" presId="urn:microsoft.com/office/officeart/2008/layout/PictureStrips"/>
    <dgm:cxn modelId="{4B5A9D72-754B-427F-8A6E-D027DF4B9471}" type="presParOf" srcId="{72072FD7-4C6F-49AA-A944-90D8D95AA913}" destId="{B8B62CFB-8CAA-4DB4-ACD2-ABCE306CB4B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567150-B92C-4936-AFAE-B39677913D7F}">
      <dsp:nvSpPr>
        <dsp:cNvPr id="0" name=""/>
        <dsp:cNvSpPr/>
      </dsp:nvSpPr>
      <dsp:spPr>
        <a:xfrm>
          <a:off x="610364" y="354548"/>
          <a:ext cx="6246871" cy="1103369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649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err="1" smtClean="0"/>
            <a:t>Джозев</a:t>
          </a:r>
          <a:r>
            <a:rPr lang="ru-RU" sz="4200" kern="1200" dirty="0" smtClean="0"/>
            <a:t> Джон Томсон</a:t>
          </a:r>
          <a:endParaRPr lang="ru-RU" sz="4200" kern="1200" dirty="0"/>
        </a:p>
      </dsp:txBody>
      <dsp:txXfrm>
        <a:off x="610364" y="354548"/>
        <a:ext cx="6246871" cy="1103369"/>
      </dsp:txXfrm>
    </dsp:sp>
    <dsp:sp modelId="{4D6BECB0-2ECF-438C-8700-1C4348F364B7}">
      <dsp:nvSpPr>
        <dsp:cNvPr id="0" name=""/>
        <dsp:cNvSpPr/>
      </dsp:nvSpPr>
      <dsp:spPr>
        <a:xfrm>
          <a:off x="0" y="249263"/>
          <a:ext cx="935292" cy="133063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000" b="-3000"/>
          </a:stretch>
        </a:blip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EB6C6-911B-4775-8153-8F1C6080EE7F}">
      <dsp:nvSpPr>
        <dsp:cNvPr id="0" name=""/>
        <dsp:cNvSpPr/>
      </dsp:nvSpPr>
      <dsp:spPr>
        <a:xfrm>
          <a:off x="610364" y="1824277"/>
          <a:ext cx="6246871" cy="1109651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649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Эрнест Резерфорд</a:t>
          </a:r>
          <a:endParaRPr lang="ru-RU" sz="4200" kern="1200" dirty="0"/>
        </a:p>
      </dsp:txBody>
      <dsp:txXfrm>
        <a:off x="610364" y="1824277"/>
        <a:ext cx="6246871" cy="1109651"/>
      </dsp:txXfrm>
    </dsp:sp>
    <dsp:sp modelId="{94DF3EBC-6107-43F7-BA23-5042D5E75F1F}">
      <dsp:nvSpPr>
        <dsp:cNvPr id="0" name=""/>
        <dsp:cNvSpPr/>
      </dsp:nvSpPr>
      <dsp:spPr>
        <a:xfrm>
          <a:off x="0" y="1726616"/>
          <a:ext cx="966019" cy="1306112"/>
        </a:xfrm>
        <a:prstGeom prst="rect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20C2A-32EE-4078-BAAA-1BBEC6872965}">
      <dsp:nvSpPr>
        <dsp:cNvPr id="0" name=""/>
        <dsp:cNvSpPr/>
      </dsp:nvSpPr>
      <dsp:spPr>
        <a:xfrm>
          <a:off x="745235" y="3324820"/>
          <a:ext cx="5977129" cy="1097155"/>
        </a:xfrm>
        <a:prstGeom prst="rect">
          <a:avLst/>
        </a:prstGeom>
        <a:solidFill>
          <a:schemeClr val="dk1">
            <a:alpha val="4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7649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200" kern="1200" dirty="0" smtClean="0"/>
            <a:t>Нильс Бор</a:t>
          </a:r>
          <a:endParaRPr lang="ru-RU" sz="4200" kern="1200" dirty="0"/>
        </a:p>
      </dsp:txBody>
      <dsp:txXfrm>
        <a:off x="745235" y="3324820"/>
        <a:ext cx="5977129" cy="1097155"/>
      </dsp:txXfrm>
    </dsp:sp>
    <dsp:sp modelId="{B8B62CFB-8CAA-4DB4-ACD2-ABCE306CB4B7}">
      <dsp:nvSpPr>
        <dsp:cNvPr id="0" name=""/>
        <dsp:cNvSpPr/>
      </dsp:nvSpPr>
      <dsp:spPr>
        <a:xfrm>
          <a:off x="10346" y="3124939"/>
          <a:ext cx="934257" cy="13426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000" r="-1000"/>
          </a:stretch>
        </a:blipFill>
        <a:ln w="1905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586084-2167-4C35-BFF8-58D98A6776C5}" type="datetimeFigureOut">
              <a:rPr lang="ru-RU" smtClean="0"/>
              <a:t>11.01.2016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34538C3-883F-4C28-907A-FB3D28E4686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0%B1%D0%B4%D0%B5%D1%80%D1%8B" TargetMode="External"/><Relationship Id="rId2" Type="http://schemas.openxmlformats.org/officeDocument/2006/relationships/hyperlink" Target="https://ru.wikipedia.org/wiki/460_%D0%B4%D0%BE_%D0%BD._%D1%8D.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g"/><Relationship Id="rId4" Type="http://schemas.openxmlformats.org/officeDocument/2006/relationships/hyperlink" Target="https://ru.wikipedia.org/wiki/370_%D0%B4%D0%BE_%D0%BD._%D1%8D.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Строение  атома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химии в 11 классе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714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500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Графическое изображение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00" t="34130" b="33114"/>
          <a:stretch/>
        </p:blipFill>
        <p:spPr>
          <a:xfrm>
            <a:off x="2987824" y="1340768"/>
            <a:ext cx="3281221" cy="49311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76084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Электроны ,протоны , нейтроны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Порядковый номер= заряду ядра= числу электронов = числу протонов</a:t>
            </a:r>
          </a:p>
          <a:p>
            <a:r>
              <a:rPr lang="ru-RU" dirty="0" smtClean="0"/>
              <a:t>Число протонов= атомные вес - число протонов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7504" y="3789040"/>
            <a:ext cx="8868005" cy="156966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ru-RU" sz="3200" dirty="0" smtClean="0"/>
          </a:p>
          <a:p>
            <a:r>
              <a:rPr lang="ru-RU" sz="3200" dirty="0" smtClean="0"/>
              <a:t>Запишите в тетради строение атомов : азота,</a:t>
            </a:r>
          </a:p>
          <a:p>
            <a:r>
              <a:rPr lang="ru-RU" sz="3200" dirty="0" smtClean="0"/>
              <a:t>Фосфора , цинка, калия, углерода</a:t>
            </a:r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789040"/>
            <a:ext cx="1000125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17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Основные частицы составляющие вещество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00200"/>
            <a:ext cx="4392488" cy="4525963"/>
          </a:xfrm>
        </p:spPr>
        <p:txBody>
          <a:bodyPr/>
          <a:lstStyle/>
          <a:p>
            <a:r>
              <a:rPr lang="ru-RU" dirty="0" smtClean="0"/>
              <a:t>Атом( от греческого </a:t>
            </a:r>
            <a:r>
              <a:rPr lang="en-US" dirty="0" err="1" smtClean="0"/>
              <a:t>atomos</a:t>
            </a:r>
            <a:r>
              <a:rPr lang="en-US" dirty="0" smtClean="0"/>
              <a:t>-</a:t>
            </a:r>
            <a:r>
              <a:rPr lang="ru-RU" dirty="0" smtClean="0"/>
              <a:t>неделимый</a:t>
            </a:r>
            <a:r>
              <a:rPr lang="en-US" dirty="0" smtClean="0"/>
              <a:t>)</a:t>
            </a:r>
            <a:endParaRPr lang="ru-RU" dirty="0" smtClean="0"/>
          </a:p>
          <a:p>
            <a:r>
              <a:rPr lang="ru-RU" dirty="0" smtClean="0"/>
              <a:t>Наименьшая частица химического элемента, входящая в состав простых и сложных веществ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772816"/>
            <a:ext cx="2865512" cy="2865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201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История открытия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02832" cy="4525963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Демокри́т</a:t>
            </a:r>
            <a:r>
              <a:rPr lang="ru-RU" b="1" dirty="0"/>
              <a:t> </a:t>
            </a:r>
            <a:r>
              <a:rPr lang="ru-RU" b="1" dirty="0" err="1"/>
              <a:t>Абдерский</a:t>
            </a:r>
            <a:r>
              <a:rPr lang="ru-RU" dirty="0"/>
              <a:t> (</a:t>
            </a:r>
            <a:r>
              <a:rPr lang="el-GR" dirty="0"/>
              <a:t>Δημόκριτος</a:t>
            </a:r>
            <a:r>
              <a:rPr lang="ru-RU" dirty="0"/>
              <a:t>; </a:t>
            </a:r>
            <a:r>
              <a:rPr lang="ru-RU" dirty="0" err="1"/>
              <a:t>ок</a:t>
            </a:r>
            <a:r>
              <a:rPr lang="ru-RU" dirty="0"/>
              <a:t>. </a:t>
            </a:r>
            <a:r>
              <a:rPr lang="ru-RU" dirty="0">
                <a:hlinkClick r:id="rId2" tooltip="460 до н. э."/>
              </a:rPr>
              <a:t>460 до н. э.</a:t>
            </a:r>
            <a:r>
              <a:rPr lang="ru-RU" dirty="0"/>
              <a:t>, </a:t>
            </a:r>
            <a:r>
              <a:rPr lang="ru-RU" dirty="0" err="1">
                <a:hlinkClick r:id="rId3" tooltip="Абдеры"/>
              </a:rPr>
              <a:t>Абдеры</a:t>
            </a:r>
            <a:r>
              <a:rPr lang="ru-RU" dirty="0"/>
              <a:t> — </a:t>
            </a:r>
            <a:r>
              <a:rPr lang="ru-RU" dirty="0" err="1"/>
              <a:t>ок</a:t>
            </a:r>
            <a:r>
              <a:rPr lang="ru-RU" dirty="0"/>
              <a:t>. </a:t>
            </a:r>
            <a:r>
              <a:rPr lang="ru-RU" dirty="0">
                <a:hlinkClick r:id="rId4" tooltip="370 до н. э."/>
              </a:rPr>
              <a:t>370 до н. э.</a:t>
            </a:r>
            <a:r>
              <a:rPr lang="ru-RU" dirty="0"/>
              <a:t>) — великий древнегреческий </a:t>
            </a:r>
            <a:r>
              <a:rPr lang="ru-RU" dirty="0" smtClean="0"/>
              <a:t>философ</a:t>
            </a:r>
          </a:p>
          <a:p>
            <a:r>
              <a:rPr lang="ru-RU" dirty="0"/>
              <a:t>Главным достижением философии </a:t>
            </a:r>
            <a:r>
              <a:rPr lang="ru-RU" dirty="0" err="1"/>
              <a:t>Демокрита</a:t>
            </a:r>
            <a:r>
              <a:rPr lang="ru-RU" dirty="0"/>
              <a:t> считается развитие им учения </a:t>
            </a:r>
            <a:r>
              <a:rPr lang="ru-RU" dirty="0" err="1"/>
              <a:t>Левкиппа</a:t>
            </a:r>
            <a:r>
              <a:rPr lang="ru-RU" dirty="0"/>
              <a:t> об «атоме» — неделимой частице вещества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594430"/>
            <a:ext cx="3031512" cy="3696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308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АТОМ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3935288" cy="4525963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Это </a:t>
            </a:r>
            <a:r>
              <a:rPr lang="ru-RU" dirty="0" err="1" smtClean="0"/>
              <a:t>частица,обладающая</a:t>
            </a:r>
            <a:r>
              <a:rPr lang="ru-RU" dirty="0" smtClean="0"/>
              <a:t> </a:t>
            </a:r>
            <a:r>
              <a:rPr lang="ru-RU" dirty="0"/>
              <a:t>истинным бытием, не </a:t>
            </a:r>
            <a:r>
              <a:rPr lang="ru-RU" dirty="0" smtClean="0"/>
              <a:t>разрушающаяся </a:t>
            </a:r>
            <a:r>
              <a:rPr lang="ru-RU" dirty="0"/>
              <a:t>и не </a:t>
            </a:r>
            <a:r>
              <a:rPr lang="ru-RU" dirty="0" smtClean="0"/>
              <a:t>возникающая сама </a:t>
            </a:r>
            <a:r>
              <a:rPr lang="ru-RU" dirty="0" err="1" smtClean="0"/>
              <a:t>посебе</a:t>
            </a:r>
            <a:r>
              <a:rPr lang="ru-RU" dirty="0" smtClean="0"/>
              <a:t> . Он </a:t>
            </a:r>
            <a:r>
              <a:rPr lang="ru-RU" dirty="0"/>
              <a:t>описал мир как систему атомов в пустоте, отвергая бесконечную делимость материи, постулируя не только бесконечность </a:t>
            </a:r>
            <a:r>
              <a:rPr lang="ru-RU" dirty="0" smtClean="0"/>
              <a:t>числа </a:t>
            </a:r>
            <a:r>
              <a:rPr lang="ru-RU" dirty="0"/>
              <a:t>атомов во Вселенной, но и бесконечность их форм </a:t>
            </a:r>
            <a:r>
              <a:rPr lang="ru-RU" dirty="0" smtClean="0"/>
              <a:t>Атомы</a:t>
            </a:r>
            <a:r>
              <a:rPr lang="ru-RU" dirty="0"/>
              <a:t>, согласно этой теории, движутся в пустом пространстве (Великой Пустоте, как говорил </a:t>
            </a:r>
            <a:r>
              <a:rPr lang="ru-RU" dirty="0" err="1"/>
              <a:t>Демокрит</a:t>
            </a:r>
            <a:r>
              <a:rPr lang="ru-RU" dirty="0"/>
              <a:t>) хаотично, сталкиваются и вследствие соответствия форм, размеров, положений и порядков либо сцепляются, либо разлетаются.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8" t="15338" r="3597" b="14756"/>
          <a:stretch/>
        </p:blipFill>
        <p:spPr>
          <a:xfrm>
            <a:off x="4355976" y="1556792"/>
            <a:ext cx="4140362" cy="29305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64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Модели строения атома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1491004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42949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6BECB0-2ECF-438C-8700-1C4348F36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>
                                            <p:graphicEl>
                                              <a:dgm id="{4D6BECB0-2ECF-438C-8700-1C4348F36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>
                                            <p:graphicEl>
                                              <a:dgm id="{4D6BECB0-2ECF-438C-8700-1C4348F36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1567150-B92C-4936-AFAE-B39677913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">
                                            <p:graphicEl>
                                              <a:dgm id="{41567150-B92C-4936-AFAE-B39677913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>
                                            <p:graphicEl>
                                              <a:dgm id="{41567150-B92C-4936-AFAE-B39677913D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4DF3EBC-6107-43F7-BA23-5042D5E75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>
                                            <p:graphicEl>
                                              <a:dgm id="{94DF3EBC-6107-43F7-BA23-5042D5E75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>
                                            <p:graphicEl>
                                              <a:dgm id="{94DF3EBC-6107-43F7-BA23-5042D5E75F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9EB6C6-911B-4775-8153-8F1C6080E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6">
                                            <p:graphicEl>
                                              <a:dgm id="{459EB6C6-911B-4775-8153-8F1C6080E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6">
                                            <p:graphicEl>
                                              <a:dgm id="{459EB6C6-911B-4775-8153-8F1C6080EE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8B62CFB-8CAA-4DB4-ACD2-ABCE306CB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6">
                                            <p:graphicEl>
                                              <a:dgm id="{B8B62CFB-8CAA-4DB4-ACD2-ABCE306CB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6">
                                            <p:graphicEl>
                                              <a:dgm id="{B8B62CFB-8CAA-4DB4-ACD2-ABCE306CB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AA20C2A-32EE-4078-BAAA-1BBEC6872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>
                                            <p:graphicEl>
                                              <a:dgm id="{BAA20C2A-32EE-4078-BAAA-1BBEC6872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6">
                                            <p:graphicEl>
                                              <a:dgm id="{BAA20C2A-32EE-4078-BAAA-1BBEC68729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Модели строения атома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412776"/>
            <a:ext cx="3672407" cy="3672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31640" y="5538593"/>
            <a:ext cx="65356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1902-1904гг. Модель Томсона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9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Атом → ядро → электрон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Атом состоит из положительно заряженного ядра и электронов, которые двигаются вокруг ядра со скоростью света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484784"/>
            <a:ext cx="3888432" cy="3476023"/>
          </a:xfrm>
        </p:spPr>
      </p:pic>
    </p:spTree>
    <p:extLst>
      <p:ext uri="{BB962C8B-B14F-4D97-AF65-F5344CB8AC3E}">
        <p14:creationId xmlns:p14="http://schemas.microsoft.com/office/powerpoint/2010/main" val="12941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30" t="67677" r="6667" b="6869"/>
          <a:stretch/>
        </p:blipFill>
        <p:spPr>
          <a:xfrm>
            <a:off x="179512" y="2276872"/>
            <a:ext cx="1399310" cy="17456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7467600" cy="1143000"/>
          </a:xfrm>
        </p:spPr>
        <p:txBody>
          <a:bodyPr/>
          <a:lstStyle/>
          <a:p>
            <a:pPr algn="ctr"/>
            <a:r>
              <a:rPr lang="ru-RU" dirty="0" smtClean="0"/>
              <a:t>Ядро атома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ru-RU" dirty="0" smtClean="0"/>
              <a:t>Состоит из протонов и нейтронов.</a:t>
            </a:r>
            <a:endParaRPr lang="en-US" dirty="0" smtClean="0"/>
          </a:p>
          <a:p>
            <a:endParaRPr lang="en-US" dirty="0"/>
          </a:p>
          <a:p>
            <a:pPr marL="36576" indent="0">
              <a:buNone/>
            </a:pPr>
            <a:r>
              <a:rPr lang="ru-RU" sz="3200" dirty="0"/>
              <a:t> </a:t>
            </a:r>
            <a:r>
              <a:rPr lang="ru-RU" sz="3200" dirty="0" smtClean="0"/>
              <a:t>   </a:t>
            </a:r>
            <a:r>
              <a:rPr lang="en-US" dirty="0" smtClean="0"/>
              <a:t>  </a:t>
            </a:r>
            <a:r>
              <a:rPr lang="ru-RU" dirty="0" smtClean="0"/>
              <a:t>         -частица ядра атома , имеющая один</a:t>
            </a:r>
          </a:p>
          <a:p>
            <a:pPr marL="36576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положительный заряд и одну единицу</a:t>
            </a:r>
          </a:p>
          <a:p>
            <a:pPr marL="36576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массы.</a:t>
            </a:r>
          </a:p>
          <a:p>
            <a:pPr marL="36576" indent="0" algn="ctr">
              <a:buNone/>
            </a:pPr>
            <a:r>
              <a:rPr lang="ru-RU" dirty="0" smtClean="0"/>
              <a:t>              </a:t>
            </a:r>
            <a:endParaRPr lang="en-US" dirty="0" smtClean="0"/>
          </a:p>
          <a:p>
            <a:r>
              <a:rPr lang="ru-RU" dirty="0"/>
              <a:t> </a:t>
            </a:r>
            <a:r>
              <a:rPr lang="ru-RU" dirty="0" smtClean="0"/>
              <a:t>          -частица ядра атома , имеющая одну </a:t>
            </a:r>
          </a:p>
          <a:p>
            <a:r>
              <a:rPr lang="ru-RU" dirty="0"/>
              <a:t> </a:t>
            </a:r>
            <a:r>
              <a:rPr lang="ru-RU" dirty="0" smtClean="0"/>
              <a:t>            единицу массы, но не имеющая заряда </a:t>
            </a:r>
            <a:endParaRPr lang="en-US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8" t="65403" r="19478"/>
          <a:stretch/>
        </p:blipFill>
        <p:spPr>
          <a:xfrm>
            <a:off x="176598" y="4365104"/>
            <a:ext cx="1402223" cy="160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46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Электрон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486524"/>
            <a:ext cx="919912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e</a:t>
            </a:r>
            <a:r>
              <a:rPr lang="en-US" sz="2800" dirty="0" smtClean="0"/>
              <a:t>-</a:t>
            </a:r>
            <a:r>
              <a:rPr lang="ru-RU" sz="2800" dirty="0" smtClean="0"/>
              <a:t>частица атома, которая имеет один отрицательный</a:t>
            </a:r>
          </a:p>
          <a:p>
            <a:r>
              <a:rPr lang="ru-RU" sz="2800" dirty="0" smtClean="0"/>
              <a:t> заряд, не имеет массы и двигается вокруг ядра</a:t>
            </a:r>
          </a:p>
          <a:p>
            <a:r>
              <a:rPr lang="ru-RU" sz="2800" dirty="0" smtClean="0"/>
              <a:t> со скоростью света</a:t>
            </a:r>
            <a:r>
              <a:rPr lang="en-US" sz="2800" dirty="0" smtClean="0"/>
              <a:t> </a:t>
            </a:r>
            <a:endParaRPr lang="ru-RU" sz="2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5" y="3030420"/>
            <a:ext cx="4680521" cy="32435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52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224</TotalTime>
  <Words>269</Words>
  <Application>Microsoft Office PowerPoint</Application>
  <PresentationFormat>Экран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Техническая</vt:lpstr>
      <vt:lpstr>Строение  атома </vt:lpstr>
      <vt:lpstr>Основные частицы составляющие вещество</vt:lpstr>
      <vt:lpstr>История открытия</vt:lpstr>
      <vt:lpstr>АТОМ</vt:lpstr>
      <vt:lpstr>Модели строения атома</vt:lpstr>
      <vt:lpstr>Модели строения атома</vt:lpstr>
      <vt:lpstr>Атом → ядро → электрон</vt:lpstr>
      <vt:lpstr>Ядро атома</vt:lpstr>
      <vt:lpstr>Электрон</vt:lpstr>
      <vt:lpstr>Презентация PowerPoint</vt:lpstr>
      <vt:lpstr>Графическое изображение</vt:lpstr>
      <vt:lpstr>Электроны ,протоны , нейтроны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Тамара</cp:lastModifiedBy>
  <cp:revision>23</cp:revision>
  <dcterms:created xsi:type="dcterms:W3CDTF">2015-08-30T08:32:33Z</dcterms:created>
  <dcterms:modified xsi:type="dcterms:W3CDTF">2016-01-11T06:12:38Z</dcterms:modified>
</cp:coreProperties>
</file>