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27"/>
  </p:notesMasterIdLst>
  <p:sldIdLst>
    <p:sldId id="294" r:id="rId2"/>
    <p:sldId id="302" r:id="rId3"/>
    <p:sldId id="296" r:id="rId4"/>
    <p:sldId id="301" r:id="rId5"/>
    <p:sldId id="300" r:id="rId6"/>
    <p:sldId id="279" r:id="rId7"/>
    <p:sldId id="270" r:id="rId8"/>
    <p:sldId id="298" r:id="rId9"/>
    <p:sldId id="297" r:id="rId10"/>
    <p:sldId id="299" r:id="rId11"/>
    <p:sldId id="295" r:id="rId12"/>
    <p:sldId id="276" r:id="rId13"/>
    <p:sldId id="283" r:id="rId14"/>
    <p:sldId id="284" r:id="rId15"/>
    <p:sldId id="285" r:id="rId16"/>
    <p:sldId id="286" r:id="rId17"/>
    <p:sldId id="287" r:id="rId18"/>
    <p:sldId id="280" r:id="rId19"/>
    <p:sldId id="289" r:id="rId20"/>
    <p:sldId id="290" r:id="rId21"/>
    <p:sldId id="281" r:id="rId22"/>
    <p:sldId id="292" r:id="rId23"/>
    <p:sldId id="303" r:id="rId24"/>
    <p:sldId id="282" r:id="rId25"/>
    <p:sldId id="29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084" autoAdjust="0"/>
  </p:normalViewPr>
  <p:slideViewPr>
    <p:cSldViewPr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8528B-7ED9-48F5-98F0-4FD5EBE3D36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AC821-DD9B-431E-9EE1-1DF5E242A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свете есть только один</a:t>
            </a:r>
            <a:r>
              <a:rPr lang="ru-RU" baseline="0" dirty="0" smtClean="0"/>
              <a:t> способ побудить кого либо что то сделать..</a:t>
            </a:r>
          </a:p>
          <a:p>
            <a:r>
              <a:rPr lang="ru-RU" baseline="0" dirty="0" smtClean="0"/>
              <a:t>И он заключается в том, чтобы заставить другого человека захотеть это сделать…</a:t>
            </a:r>
          </a:p>
          <a:p>
            <a:r>
              <a:rPr lang="ru-RU" baseline="0" dirty="0" smtClean="0"/>
              <a:t>                                    Дейл Карнеги.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C821-DD9B-431E-9EE1-1DF5E242AA1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C821-DD9B-431E-9EE1-1DF5E242AA1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– в его руках будущее ученика, ибо только его усилиями человек поднимается всё выше и делается всё могущественнее. И. Ефремов.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C821-DD9B-431E-9EE1-1DF5E242AA1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C821-DD9B-431E-9EE1-1DF5E242AA1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378AD087-223F-4EC5-AF31-6492BEF6850E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9EA63B47-18F4-4386-8D99-68472C18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460432" cy="1470025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Муниципальное Бюджетное Общеобразовательное учреждение </a:t>
            </a:r>
            <a:br>
              <a:rPr lang="ru-RU" sz="2400" dirty="0" smtClean="0"/>
            </a:br>
            <a:r>
              <a:rPr lang="ru-RU" sz="2400" dirty="0" smtClean="0"/>
              <a:t>«средняя общеобразовательная школа</a:t>
            </a:r>
            <a:br>
              <a:rPr lang="ru-RU" sz="2400" dirty="0" smtClean="0"/>
            </a:br>
            <a:r>
              <a:rPr lang="ru-RU" sz="2400" dirty="0" smtClean="0"/>
              <a:t> с</a:t>
            </a:r>
            <a:r>
              <a:rPr lang="ru-RU" sz="2400" smtClean="0"/>
              <a:t>. </a:t>
            </a:r>
            <a:r>
              <a:rPr lang="ru-RU" sz="2400" smtClean="0"/>
              <a:t>МихайловскоеПригородного </a:t>
            </a:r>
            <a:r>
              <a:rPr lang="ru-RU" sz="2400" dirty="0" smtClean="0"/>
              <a:t>района РСО </a:t>
            </a:r>
            <a:r>
              <a:rPr lang="ru-RU" sz="2400" dirty="0" smtClean="0"/>
              <a:t>- Алания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136904" cy="4968552"/>
          </a:xfrm>
        </p:spPr>
        <p:txBody>
          <a:bodyPr/>
          <a:lstStyle/>
          <a:p>
            <a:r>
              <a:rPr lang="ru-RU" sz="4400" b="1" i="1" dirty="0" err="1" smtClean="0"/>
              <a:t>Системно-деятельностный</a:t>
            </a:r>
            <a:r>
              <a:rPr lang="ru-RU" sz="4400" b="1" i="1" dirty="0" smtClean="0"/>
              <a:t> </a:t>
            </a:r>
          </a:p>
          <a:p>
            <a:r>
              <a:rPr lang="ru-RU" sz="4400" b="1" i="1" dirty="0" smtClean="0"/>
              <a:t>подход в обучении физики как основа ФГОС</a:t>
            </a:r>
          </a:p>
          <a:p>
            <a:endParaRPr lang="ru-RU" sz="1800" b="1" dirty="0" smtClean="0">
              <a:solidFill>
                <a:srgbClr val="C00000"/>
              </a:solidFill>
            </a:endParaRPr>
          </a:p>
          <a:p>
            <a:r>
              <a:rPr lang="ru-RU" sz="1800" b="1" dirty="0" smtClean="0">
                <a:solidFill>
                  <a:srgbClr val="C00000"/>
                </a:solidFill>
              </a:rPr>
              <a:t>Человек достигнет результата,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		только делая что-то сам.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000" dirty="0" smtClean="0"/>
              <a:t>					</a:t>
            </a:r>
            <a:endParaRPr lang="ru-RU" sz="2000" i="1" dirty="0" smtClean="0"/>
          </a:p>
          <a:p>
            <a:r>
              <a:rPr lang="ru-RU" sz="2000" i="1" dirty="0" smtClean="0"/>
              <a:t>Учитель физики </a:t>
            </a:r>
            <a:r>
              <a:rPr lang="ru-RU" sz="2000" i="1" dirty="0" err="1" smtClean="0"/>
              <a:t>Баликоева</a:t>
            </a:r>
            <a:r>
              <a:rPr lang="ru-RU" sz="2000" i="1" dirty="0" smtClean="0"/>
              <a:t> Альбина </a:t>
            </a:r>
            <a:r>
              <a:rPr lang="ru-RU" sz="2000" i="1" dirty="0" err="1" smtClean="0"/>
              <a:t>Мурзаевна</a:t>
            </a:r>
            <a:r>
              <a:rPr lang="ru-RU" sz="2000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5)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 психологической комфортности</a:t>
            </a:r>
            <a:r>
              <a:rPr lang="ru-RU" sz="24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– предполагает снятие всех </a:t>
            </a:r>
            <a:r>
              <a:rPr lang="ru-RU" sz="2400" dirty="0" err="1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стрессообразующих</a:t>
            </a:r>
            <a:r>
              <a:rPr lang="ru-RU" sz="24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факторов учебного процесса, создание в школе и на уроках доброжелательной атмосферы, ориентированной на реализацию идей педагогики сотрудничества, развитие диалоговых форм общения.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6)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 вариативности</a:t>
            </a:r>
            <a:r>
              <a:rPr lang="ru-RU" sz="24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– предполагает формирование обучающимися способностей к систематическому перебору вариантов и адекватному принятию решений в ситуациях выбора.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Принцип творчества</a:t>
            </a:r>
            <a:r>
              <a:rPr lang="ru-RU" sz="24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– означает максимальную ориентацию на творческое начало в образовательном процессе, приобретение обучающимися собственного опыта творческой деятельности.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1071546"/>
            <a:ext cx="71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Системно - </a:t>
            </a:r>
            <a:r>
              <a:rPr lang="ru-RU" sz="2800" dirty="0" err="1" smtClean="0"/>
              <a:t>деятельностный</a:t>
            </a:r>
            <a:r>
              <a:rPr lang="ru-RU" sz="2800" dirty="0" smtClean="0"/>
              <a:t> подход предлагает  следующие типы уроков (5 групп уроков), которые распределяет по </a:t>
            </a:r>
            <a:r>
              <a:rPr lang="ru-RU" sz="2800" dirty="0" err="1" smtClean="0"/>
              <a:t>целеполаганию</a:t>
            </a:r>
            <a:endParaRPr lang="ru-RU" sz="2800" dirty="0"/>
          </a:p>
        </p:txBody>
      </p:sp>
      <p:pic>
        <p:nvPicPr>
          <p:cNvPr id="3" name="Рисунок 2" descr="teacher1-1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143248"/>
            <a:ext cx="3532632" cy="32735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67544" y="105480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3600" b="1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Какие качества необходимы </a:t>
            </a:r>
          </a:p>
          <a:p>
            <a:pPr algn="ctr" eaLnBrk="0" hangingPunct="0"/>
            <a:r>
              <a:rPr lang="ru-RU" sz="3600" b="1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современному выпускнику? </a:t>
            </a: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395288" y="1628775"/>
            <a:ext cx="8208962" cy="34163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Глубокие и прочные знания? </a:t>
            </a:r>
          </a:p>
          <a:p>
            <a:endParaRPr lang="ru-RU" sz="2400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 Воспитанность?</a:t>
            </a:r>
          </a:p>
          <a:p>
            <a:endParaRPr lang="ru-RU" sz="2400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 Интеллектуальные и творческие силы? </a:t>
            </a:r>
          </a:p>
          <a:p>
            <a:endParaRPr lang="ru-RU" sz="2400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 Умение учиться?</a:t>
            </a:r>
          </a:p>
          <a:p>
            <a:endParaRPr lang="ru-RU" sz="2400" b="1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Способность к саморазвитию...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Урок «открытия» новых знаний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89119"/>
            <a:ext cx="6961406" cy="4525963"/>
          </a:xfrm>
        </p:spPr>
        <p:txBody>
          <a:bodyPr/>
          <a:lstStyle/>
          <a:p>
            <a:r>
              <a:rPr lang="ru-RU" sz="2400" dirty="0" smtClean="0"/>
              <a:t>Выделяют 2 цели:</a:t>
            </a:r>
          </a:p>
          <a:p>
            <a:r>
              <a:rPr lang="ru-RU" sz="2400" dirty="0" smtClean="0"/>
              <a:t>А) </a:t>
            </a:r>
            <a:r>
              <a:rPr lang="ru-RU" sz="2400" dirty="0" err="1" smtClean="0"/>
              <a:t>деятельностная</a:t>
            </a:r>
            <a:r>
              <a:rPr lang="ru-RU" sz="2400" dirty="0" smtClean="0"/>
              <a:t> : работает на </a:t>
            </a:r>
            <a:r>
              <a:rPr lang="ru-RU" sz="2400" dirty="0" err="1" smtClean="0"/>
              <a:t>метапредметный</a:t>
            </a:r>
            <a:r>
              <a:rPr lang="ru-RU" sz="2400" dirty="0" smtClean="0"/>
              <a:t> результат. Формирование у учащихся умений реализовывать новые способы действия (познавательные, регулятивные, коммуникативные).</a:t>
            </a:r>
          </a:p>
          <a:p>
            <a:r>
              <a:rPr lang="ru-RU" sz="2400" dirty="0" smtClean="0"/>
              <a:t>Б) содержательная – расширение понятийной базы за счет включения в нее новых элементов.</a:t>
            </a:r>
          </a:p>
          <a:p>
            <a:endParaRPr lang="ru-RU" sz="2400" dirty="0"/>
          </a:p>
        </p:txBody>
      </p:sp>
      <p:pic>
        <p:nvPicPr>
          <p:cNvPr id="4" name="Рисунок 3" descr="yche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785926"/>
            <a:ext cx="19050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Урок отработки умений и рефлексии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А) </a:t>
            </a:r>
            <a:r>
              <a:rPr lang="ru-RU" sz="2800" dirty="0" err="1" smtClean="0"/>
              <a:t>деятельностная</a:t>
            </a:r>
            <a:r>
              <a:rPr lang="ru-RU" sz="2800" dirty="0" smtClean="0"/>
              <a:t> цель: - формирование способностей к рефлексии </a:t>
            </a:r>
            <a:r>
              <a:rPr lang="ru-RU" sz="2800" dirty="0" err="1" smtClean="0"/>
              <a:t>корреционно</a:t>
            </a:r>
            <a:r>
              <a:rPr lang="ru-RU" sz="2800" dirty="0" smtClean="0"/>
              <a:t> -контрольного типа и реализации коррекционной нормы ( фиксирование собственных  затруднений, контроль и проект выхода из затруднений). Формирование регулятивных УУД.</a:t>
            </a:r>
          </a:p>
          <a:p>
            <a:r>
              <a:rPr lang="ru-RU" sz="2800" dirty="0" smtClean="0"/>
              <a:t>Б) содержательная цель: - закрепление и коррекция изученных способов действий, понятий, алгоритмов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Урок построения системы знаний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/>
          <a:lstStyle/>
          <a:p>
            <a:r>
              <a:rPr lang="ru-RU" sz="2800" dirty="0" smtClean="0"/>
              <a:t>А) </a:t>
            </a:r>
            <a:r>
              <a:rPr lang="ru-RU" sz="2800" dirty="0" err="1" smtClean="0"/>
              <a:t>деятельностная</a:t>
            </a:r>
            <a:r>
              <a:rPr lang="ru-RU" sz="2800" dirty="0" smtClean="0"/>
              <a:t> цель: формирование </a:t>
            </a:r>
            <a:r>
              <a:rPr lang="ru-RU" sz="2800" dirty="0" err="1" smtClean="0"/>
              <a:t>деятельностных</a:t>
            </a:r>
            <a:r>
              <a:rPr lang="ru-RU" sz="2800" dirty="0" smtClean="0"/>
              <a:t> способностей и способностей к структурированию и систематизации изучаемого предметного содержания.</a:t>
            </a:r>
          </a:p>
          <a:p>
            <a:r>
              <a:rPr lang="ru-RU" sz="2800" dirty="0" smtClean="0"/>
              <a:t>Б) содержательная цель: построение обобщенных деятельных норм и выявление теоретических основ развития содержательно- методических линий.</a:t>
            </a:r>
          </a:p>
          <a:p>
            <a:r>
              <a:rPr lang="ru-RU" sz="2800" dirty="0" smtClean="0"/>
              <a:t>Уроки этой группы учат систематизировать и наращивать знания, видеть какие знания есть у ребенка, а каких еще не хватает.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Урок развивающего контроля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714488"/>
            <a:ext cx="5114932" cy="4525963"/>
          </a:xfrm>
        </p:spPr>
        <p:txBody>
          <a:bodyPr/>
          <a:lstStyle/>
          <a:p>
            <a:r>
              <a:rPr lang="ru-RU" sz="2800" dirty="0" smtClean="0"/>
              <a:t>А) </a:t>
            </a:r>
            <a:r>
              <a:rPr lang="ru-RU" sz="2800" dirty="0" err="1" smtClean="0"/>
              <a:t>деятельностная</a:t>
            </a:r>
            <a:r>
              <a:rPr lang="ru-RU" sz="2800" dirty="0" smtClean="0"/>
              <a:t> цель: формирование способностей к осуществлению контрольной функции.</a:t>
            </a:r>
          </a:p>
          <a:p>
            <a:r>
              <a:rPr lang="ru-RU" sz="2800" dirty="0" smtClean="0"/>
              <a:t>Б) содержательная цель: контроль и самоконтроль изученных понятий и алгоритмов.</a:t>
            </a:r>
          </a:p>
          <a:p>
            <a:endParaRPr lang="ru-RU" dirty="0"/>
          </a:p>
        </p:txBody>
      </p:sp>
      <p:pic>
        <p:nvPicPr>
          <p:cNvPr id="4" name="Рисунок 3" descr="owl-teacher-globe-60119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2523350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Урок – исследования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(урок творчества)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sz="2800" dirty="0" smtClean="0"/>
              <a:t>А) </a:t>
            </a:r>
            <a:r>
              <a:rPr lang="ru-RU" sz="2800" dirty="0" err="1" smtClean="0"/>
              <a:t>деятельностная</a:t>
            </a:r>
            <a:r>
              <a:rPr lang="ru-RU" sz="2800" dirty="0" smtClean="0"/>
              <a:t> цель: формирование  способностей применять новые знания в учебной деятельности.</a:t>
            </a:r>
          </a:p>
          <a:p>
            <a:r>
              <a:rPr lang="ru-RU" sz="2800" dirty="0" smtClean="0"/>
              <a:t>Б) содержательная цель: - Проведение эксперимента, наблюдений, чтение литературы, размышление.  Создание мотивации на успех для каждого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idx="4294967295"/>
          </p:nvPr>
        </p:nvSpPr>
        <p:spPr>
          <a:xfrm>
            <a:off x="251520" y="1600200"/>
            <a:ext cx="7978080" cy="452596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проблемно – диалогическая технология;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технология мини – исследования;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организация проектной деятельности;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оценивания образовательных достижений (учебных успехов);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технология сотрудничества;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ИКТ – технология.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При системно-деятельностном подходе используются следующие современные образовательные технологии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Критерии эффективности проведения урока при СДП: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- наличие у учителя  плана проведения урока в зависимости от готовности класса;</a:t>
            </a:r>
          </a:p>
          <a:p>
            <a:r>
              <a:rPr lang="ru-RU" sz="2400" dirty="0" smtClean="0"/>
              <a:t>- использование проблемных творческих заданий;</a:t>
            </a:r>
          </a:p>
          <a:p>
            <a:r>
              <a:rPr lang="ru-RU" sz="2400" dirty="0" smtClean="0"/>
              <a:t>- применение знаний, позволяющих ученику самому выбирать тип, вид и форму материала;</a:t>
            </a:r>
          </a:p>
          <a:p>
            <a:r>
              <a:rPr lang="ru-RU" sz="2400" dirty="0" smtClean="0"/>
              <a:t>- создание положительного эмоционального настроя на работу всех учеников в ходе урока;</a:t>
            </a:r>
          </a:p>
          <a:p>
            <a:r>
              <a:rPr lang="ru-RU" sz="2400" dirty="0" smtClean="0"/>
              <a:t>- обсуждение с детьми в конце урока не только того, что «мы узнали» но и того, что понравилось (не понравилось) и почему, что бы хотелось выполнить ещё раз, а сделать по-другому;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71934" y="857232"/>
            <a:ext cx="450059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прогрессивных образовательных методов есть фактор повышения профессионального мастерства учителя, находящихся в поиске ответа на вопрос: как учить так, чтобы на выходе получить компетентного выпускника, способного к профессиональному самоопределению, к жизни с людьми других культур, языков, религий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Z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85860"/>
            <a:ext cx="2671770" cy="331585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Критерии эффективности проведения урока при СДП: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256584"/>
          </a:xfrm>
        </p:spPr>
        <p:txBody>
          <a:bodyPr/>
          <a:lstStyle/>
          <a:p>
            <a:r>
              <a:rPr lang="ru-RU" sz="2400" dirty="0" smtClean="0"/>
              <a:t>- стимулирование учеников к выбору и самостоятельному использованию разных способов выполнения заданий;</a:t>
            </a:r>
          </a:p>
          <a:p>
            <a:r>
              <a:rPr lang="ru-RU" sz="2400" dirty="0" smtClean="0"/>
              <a:t>- оценка (поощрение) при опросе на уроке не только правильного ответа ученика, но и анализ того, как ученик рассуждал, какой способ использовал, почему и в чём ошибался;</a:t>
            </a:r>
          </a:p>
          <a:p>
            <a:r>
              <a:rPr lang="ru-RU" sz="2400" dirty="0" smtClean="0"/>
              <a:t>- отметка, выставляемая ученику в конце урока, должна аргументироваться по ряду параметров: правильность, самостоятельность ,оригинальность.</a:t>
            </a:r>
          </a:p>
          <a:p>
            <a:r>
              <a:rPr lang="ru-RU" sz="2400" dirty="0" smtClean="0"/>
              <a:t>- при задании на дом называется не только тема и объём задания, но подробно разъясняется, как следует рационально организовать свою учебную работу при выполнении домашнего задания.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28596" y="714356"/>
            <a:ext cx="8001000" cy="1600200"/>
          </a:xfrm>
          <a:ln/>
        </p:spPr>
        <p:txBody>
          <a:bodyPr lIns="91440" tIns="45720" rIns="91440" bIns="45720"/>
          <a:lstStyle/>
          <a:p>
            <a:pPr marL="468313" indent="-468313" algn="ctr">
              <a:lnSpc>
                <a:spcPct val="80000"/>
              </a:lnSpc>
              <a:spcBef>
                <a:spcPts val="400"/>
              </a:spcBef>
              <a:buClr>
                <a:srgbClr val="CC00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u="sng" dirty="0" smtClean="0"/>
              <a:t> </a:t>
            </a:r>
            <a:r>
              <a:rPr lang="ru-RU" sz="2400" b="1" u="sng" dirty="0" smtClean="0"/>
              <a:t>Позиция </a:t>
            </a:r>
            <a:r>
              <a:rPr lang="ru-RU" sz="2400" b="1" u="sng" dirty="0"/>
              <a:t>учителя-профессионала:</a:t>
            </a:r>
            <a:r>
              <a:rPr lang="ru-RU" sz="2400" u="sng" dirty="0"/>
              <a:t> </a:t>
            </a:r>
          </a:p>
          <a:p>
            <a:pPr marL="906463" lvl="1" indent="-436563">
              <a:lnSpc>
                <a:spcPct val="80000"/>
              </a:lnSpc>
              <a:spcBef>
                <a:spcPts val="400"/>
              </a:spcBef>
              <a:buClr>
                <a:srgbClr val="CC00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/>
              <a:t>демонстрирует культурные образцы действий;</a:t>
            </a:r>
          </a:p>
          <a:p>
            <a:pPr marL="906463" lvl="1" indent="-436563">
              <a:lnSpc>
                <a:spcPct val="80000"/>
              </a:lnSpc>
              <a:spcBef>
                <a:spcPts val="400"/>
              </a:spcBef>
              <a:buClr>
                <a:srgbClr val="CC00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/>
              <a:t>инициирует пробные действия детей;</a:t>
            </a:r>
          </a:p>
          <a:p>
            <a:pPr marL="906463" lvl="1" indent="-436563">
              <a:lnSpc>
                <a:spcPct val="80000"/>
              </a:lnSpc>
              <a:spcBef>
                <a:spcPts val="400"/>
              </a:spcBef>
              <a:buClr>
                <a:srgbClr val="CC00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/>
              <a:t>консультирует, корректирует действия;</a:t>
            </a:r>
          </a:p>
          <a:p>
            <a:pPr marL="906463" lvl="1" indent="-436563">
              <a:lnSpc>
                <a:spcPct val="80000"/>
              </a:lnSpc>
              <a:spcBef>
                <a:spcPts val="400"/>
              </a:spcBef>
              <a:buClr>
                <a:srgbClr val="CC0000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/>
              <a:t>ищет способы включить в работу каждого. </a:t>
            </a:r>
          </a:p>
          <a:p>
            <a:pPr marL="906463" lvl="1" indent="-436563">
              <a:lnSpc>
                <a:spcPct val="80000"/>
              </a:lnSpc>
              <a:spcBef>
                <a:spcPts val="425"/>
              </a:spcBef>
              <a:buClrTx/>
              <a:buSzPct val="6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700" dirty="0"/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14348" y="2928934"/>
            <a:ext cx="6335712" cy="267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33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dirty="0"/>
              <a:t>Позиция воспитателя:</a:t>
            </a:r>
            <a:r>
              <a:rPr lang="ru-RU" sz="2400" u="sng" dirty="0"/>
              <a:t> </a:t>
            </a:r>
          </a:p>
          <a:p>
            <a:pPr>
              <a:buClr>
                <a:srgbClr val="0033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dirty="0"/>
              <a:t>создает условия для приобретения детьми жизненного опыта (общения, выбора, ответственного поведения, </a:t>
            </a:r>
            <a:r>
              <a:rPr lang="ru-RU" sz="2400" dirty="0" err="1"/>
              <a:t>саморегуляции</a:t>
            </a:r>
            <a:r>
              <a:rPr lang="ru-RU" sz="2400" dirty="0"/>
              <a:t>), самостоятельной выработки жизненных ценностей;</a:t>
            </a:r>
          </a:p>
          <a:p>
            <a:pPr>
              <a:buClr>
                <a:srgbClr val="0033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dirty="0"/>
          </a:p>
        </p:txBody>
      </p:sp>
      <p:pic>
        <p:nvPicPr>
          <p:cNvPr id="5" name="Рисунок 4" descr="1345126270_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977001"/>
            <a:ext cx="2486027" cy="26905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body" idx="1"/>
          </p:nvPr>
        </p:nvSpPr>
        <p:spPr>
          <a:xfrm>
            <a:off x="457200" y="2643182"/>
            <a:ext cx="8229600" cy="39100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Подари ребенку радость творчества, осознание авторского голоса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Веди ученика от собственного опыта к общественному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Будь не «НАД», а «РЯДОМ»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Радуйся вопросу, но отвечать не спеши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Учи анализировать каждый этап работы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Критикуя, стимулируй ученика.</a:t>
            </a:r>
          </a:p>
        </p:txBody>
      </p:sp>
      <p:pic>
        <p:nvPicPr>
          <p:cNvPr id="3" name="Рисунок 2" descr="1364902041_881285513.jpg"/>
          <p:cNvPicPr>
            <a:picLocks noChangeAspect="1"/>
          </p:cNvPicPr>
          <p:nvPr/>
        </p:nvPicPr>
        <p:blipFill>
          <a:blip r:embed="rId3"/>
          <a:srcRect t="8029"/>
          <a:stretch>
            <a:fillRect/>
          </a:stretch>
        </p:blipFill>
        <p:spPr>
          <a:xfrm>
            <a:off x="3357554" y="214290"/>
            <a:ext cx="2987678" cy="24546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786742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Учитель – в его руках будущее ученика, ибо только его усилиями человек поднимается всё выше и делается всё могущественнее.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И</a:t>
            </a:r>
            <a:r>
              <a:rPr lang="ru-RU" dirty="0" smtClean="0"/>
              <a:t>. Ефремов. 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teach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429000"/>
            <a:ext cx="1741846" cy="314754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395536" y="404664"/>
            <a:ext cx="79208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Способность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человека</a:t>
            </a:r>
          </a:p>
          <a:p>
            <a:pPr algn="ctr" eaLnBrk="0" hangingPunct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к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деятельности</a:t>
            </a: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1043608" y="1628800"/>
            <a:ext cx="720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000000"/>
                </a:solidFill>
              </a:rPr>
              <a:t>“Главная цель воспитателя должна заключаться в развитии </a:t>
            </a:r>
            <a:r>
              <a:rPr lang="ru-RU" sz="2800" i="1" u="sng" dirty="0">
                <a:solidFill>
                  <a:srgbClr val="000000"/>
                </a:solidFill>
              </a:rPr>
              <a:t>самодеятельности</a:t>
            </a:r>
            <a:r>
              <a:rPr lang="ru-RU" sz="2800" dirty="0">
                <a:solidFill>
                  <a:srgbClr val="000000"/>
                </a:solidFill>
              </a:rPr>
              <a:t>, благодаря которой человек может впоследствии стать распорядителем своей судьбы, продолжателем образования своей жизни...” </a:t>
            </a:r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6012160" y="4941168"/>
            <a:ext cx="21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400" b="1" dirty="0">
                <a:solidFill>
                  <a:srgbClr val="000000"/>
                </a:solidFill>
              </a:rPr>
              <a:t>А. </a:t>
            </a:r>
            <a:r>
              <a:rPr lang="ru-RU" sz="2400" b="1" dirty="0" err="1">
                <a:solidFill>
                  <a:srgbClr val="000000"/>
                </a:solidFill>
              </a:rPr>
              <a:t>Дистервег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546111"/>
            <a:ext cx="7185992" cy="4525963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Спасибо за внимание!</a:t>
            </a:r>
          </a:p>
        </p:txBody>
      </p:sp>
      <p:pic>
        <p:nvPicPr>
          <p:cNvPr id="4" name="Рисунок 3" descr="uchitel-vernyiy-sputnik-detstva-prevy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1810"/>
            <a:ext cx="9144000" cy="3179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357686" y="714356"/>
            <a:ext cx="4286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Новые стандарты общего образования второго поколения - это   целевой подход к образованию. Согласно этому подходу главным в образовании является вопрос, какими действиями необходимо овладеть ученику, чтобы решать в будущем возникающие перед ним задачи. В результате обучения обучаемый должен приобрести универсальные действия.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Сова Первоклассн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3286148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192" y="500042"/>
            <a:ext cx="76438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5B5B5B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При таком подходе результатами школьного образования должны стать </a:t>
            </a:r>
            <a:r>
              <a:rPr lang="ru-RU" sz="2800" dirty="0" smtClean="0">
                <a:solidFill>
                  <a:srgbClr val="7030A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умения учиться и познавать мир, организовывать совместную деятельность, исследовать проблемные ситуации - ставить и решать задачи</a:t>
            </a:r>
            <a:endParaRPr lang="ru-RU" sz="2800" dirty="0"/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86202"/>
            <a:ext cx="4021583" cy="31574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На свете есть только один способ побудить кого либо что то сделать..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 он заключается в том, чтобы заставить другого человека захотеть это сделать…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                              Дейл Карнеги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a_a4a636e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928934"/>
            <a:ext cx="3286148" cy="36147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Системно-деятельностный подход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000108"/>
            <a:ext cx="8507288" cy="413732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Скажи мне, и я забуду,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покажи мне, и я запомню,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дай мне действовать самому,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и я научусь.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13667488-Illustration-of-2-children-doing-science-Stock-Vector-science-cartoon-l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357562"/>
            <a:ext cx="3962400" cy="3151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Система дидактических принципов системно 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</a:rPr>
              <a:t>деятельностного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похода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 деятельности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 непрерывности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 целостности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 минимакса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 психологической комфортности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 вариативности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Принцип творчества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0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1)Принцип деятельности</a:t>
            </a:r>
            <a:r>
              <a:rPr lang="ru-RU" sz="2000" dirty="0" smtClean="0"/>
              <a:t> - заключается в том, что ученик, получая знания не в готовом виде, а,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lang="ru-RU" sz="2000" dirty="0" err="1" smtClean="0"/>
              <a:t>деятельностных</a:t>
            </a:r>
            <a:r>
              <a:rPr lang="ru-RU" sz="2000" dirty="0" smtClean="0"/>
              <a:t> способностей, </a:t>
            </a:r>
            <a:r>
              <a:rPr lang="ru-RU" sz="2000" dirty="0" err="1" smtClean="0"/>
              <a:t>общеучебных</a:t>
            </a:r>
            <a:r>
              <a:rPr lang="ru-RU" sz="2000" dirty="0" smtClean="0"/>
              <a:t> умений.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 непрерывности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–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4429132"/>
            <a:ext cx="2200275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 целостности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– предполагает формирование учащимися обобщенного системного представления о мире (природе, обществе, самом себе, </a:t>
            </a:r>
            <a:r>
              <a:rPr lang="ru-RU" sz="2000" dirty="0" err="1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социокультурном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мире и мире деятельности, о роли и месте каждой науки в системе наук).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444444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418966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 минимакса</a:t>
            </a:r>
            <a:r>
              <a:rPr lang="ru-RU" sz="20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– заключается в следующем: школа должна предложить ученику возможность освоения содержания образования на максимальном для него уровне (определяемом зоной ближайшего развития возрастной группы) и обеспечить при этом его усвоение на уровне социально безопасного минимума (государственного стандарта знаний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uchit_konkur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000240"/>
            <a:ext cx="2838450" cy="2400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акого цвета цвет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939</Words>
  <Application>Microsoft Office PowerPoint</Application>
  <PresentationFormat>Экран (4:3)</PresentationFormat>
  <Paragraphs>113</Paragraphs>
  <Slides>25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Какого цвета цветы</vt:lpstr>
      <vt:lpstr>  Муниципальное Бюджетное Общеобразовательное учреждение  «средняя общеобразовательная школа  с. МихайловскоеПригородного района РСО - Алания  </vt:lpstr>
      <vt:lpstr>Слайд 2</vt:lpstr>
      <vt:lpstr>Слайд 3</vt:lpstr>
      <vt:lpstr>Слайд 4</vt:lpstr>
      <vt:lpstr>Слайд 5</vt:lpstr>
      <vt:lpstr>Системно-деятельностный подход</vt:lpstr>
      <vt:lpstr>Система дидактических принципов системно  деятельностного похода</vt:lpstr>
      <vt:lpstr>Слайд 8</vt:lpstr>
      <vt:lpstr>Слайд 9</vt:lpstr>
      <vt:lpstr>Слайд 10</vt:lpstr>
      <vt:lpstr>Слайд 11</vt:lpstr>
      <vt:lpstr>Слайд 12</vt:lpstr>
      <vt:lpstr>Урок «открытия» новых знаний </vt:lpstr>
      <vt:lpstr>Урок отработки умений и рефлексии</vt:lpstr>
      <vt:lpstr>Урок построения системы знаний</vt:lpstr>
      <vt:lpstr>Урок развивающего контроля</vt:lpstr>
      <vt:lpstr> Урок – исследования  (урок творчества) </vt:lpstr>
      <vt:lpstr>Слайд 18</vt:lpstr>
      <vt:lpstr> Критерии эффективности проведения урока при СДП: </vt:lpstr>
      <vt:lpstr> Критерии эффективности проведения урока при СДП: 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Rita</cp:lastModifiedBy>
  <cp:revision>68</cp:revision>
  <dcterms:created xsi:type="dcterms:W3CDTF">2012-01-30T04:24:18Z</dcterms:created>
  <dcterms:modified xsi:type="dcterms:W3CDTF">2016-01-11T19:08:29Z</dcterms:modified>
</cp:coreProperties>
</file>