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00E6-196D-46C7-BDAC-29C69AB289A7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59EDC-6579-4143-85DC-347494E39E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6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59EDC-6579-4143-85DC-347494E39EA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40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F20-2CCC-4B18-862E-03DF98E1B4EB}" type="datetime1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52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6B07-4B6E-413A-8951-7190965C123E}" type="datetime1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12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D2478-1D71-4C83-A1BE-90E4BA8B8F48}" type="datetime1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59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E905-0459-4AB7-8054-069F183FAA52}" type="datetime1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01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FDD7-F932-4604-A386-36283F3B476C}" type="datetime1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52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1D3D-B3E6-4CE0-A7A6-54B8532630B7}" type="datetime1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484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C9ED-0BCC-4A27-A46F-3FC9E34C2020}" type="datetime1">
              <a:rPr lang="ru-RU" smtClean="0"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025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33DD-1E26-4660-9D74-FE7A387CBD27}" type="datetime1">
              <a:rPr lang="ru-RU" smtClean="0"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16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F8C0-195F-4DF9-9F86-7DBB4BC8406A}" type="datetime1">
              <a:rPr lang="ru-RU" smtClean="0"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51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8C8F-E7CB-49A7-8777-B7A61AADD1C4}" type="datetime1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7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BAA8-D6DD-4000-AAF9-37F0D8AADF6E}" type="datetime1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692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136C-8C22-4D13-A048-A7C2652EDACD}" type="datetime1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8535C-609E-4F0B-939B-387539551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70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«Формирование УУД на уроках разных типов 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437112"/>
            <a:ext cx="6048672" cy="14401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Азиатская О.К. учитель ГБОУ СОШ №129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93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Уроки с </a:t>
            </a:r>
            <a:r>
              <a:rPr lang="ru-RU" sz="2400" b="1" dirty="0" smtClean="0"/>
              <a:t>образовательно-познавательной направленностью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2224" y="1052736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(Усвоение новых знаний или закрепление)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10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99592" y="1628800"/>
            <a:ext cx="7200800" cy="43396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Особенности: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b="1" dirty="0" smtClean="0"/>
              <a:t>Подготовительная часть </a:t>
            </a:r>
            <a:r>
              <a:rPr lang="ru-RU" sz="2400" dirty="0" smtClean="0"/>
              <a:t>5-6 минут,</a:t>
            </a:r>
          </a:p>
          <a:p>
            <a:r>
              <a:rPr lang="ru-RU" sz="2400" dirty="0" smtClean="0"/>
              <a:t> </a:t>
            </a:r>
            <a:r>
              <a:rPr lang="ru-RU" sz="2000" dirty="0" smtClean="0"/>
              <a:t>может состоять: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 как из тематических комплексов упражнений (на гибкость , координацию, осанку) так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и упр. </a:t>
            </a:r>
            <a:r>
              <a:rPr lang="ru-RU" sz="2400" dirty="0"/>
              <a:t>о</a:t>
            </a:r>
            <a:r>
              <a:rPr lang="ru-RU" sz="2400" dirty="0" smtClean="0"/>
              <a:t>бщеразвивающего характера</a:t>
            </a:r>
            <a:r>
              <a:rPr lang="ru-RU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Организация учебной деятельности: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Фронтально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По группам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Индивидуально</a:t>
            </a:r>
          </a:p>
        </p:txBody>
      </p:sp>
    </p:spTree>
    <p:extLst>
      <p:ext uri="{BB962C8B-B14F-4D97-AF65-F5344CB8AC3E}">
        <p14:creationId xmlns:p14="http://schemas.microsoft.com/office/powerpoint/2010/main" val="404484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70696"/>
            <a:ext cx="6912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     Основная  часть урока 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dirty="0" smtClean="0"/>
              <a:t> </a:t>
            </a:r>
          </a:p>
        </p:txBody>
      </p:sp>
      <p:sp>
        <p:nvSpPr>
          <p:cNvPr id="6" name="Стрелка вниз 5"/>
          <p:cNvSpPr/>
          <p:nvPr/>
        </p:nvSpPr>
        <p:spPr>
          <a:xfrm rot="2322729">
            <a:off x="2431244" y="749785"/>
            <a:ext cx="169269" cy="1273149"/>
          </a:xfrm>
          <a:prstGeom prst="downArrow">
            <a:avLst>
              <a:gd name="adj1" fmla="val 50000"/>
              <a:gd name="adj2" fmla="val 314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985672">
            <a:off x="5510107" y="900231"/>
            <a:ext cx="274740" cy="1029328"/>
          </a:xfrm>
          <a:prstGeom prst="downArrow">
            <a:avLst>
              <a:gd name="adj1" fmla="val 27714"/>
              <a:gd name="adj2" fmla="val 275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95536" y="2132856"/>
            <a:ext cx="2304256" cy="677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Образовательный</a:t>
            </a:r>
          </a:p>
          <a:p>
            <a:r>
              <a:rPr lang="ru-RU" dirty="0" smtClean="0"/>
              <a:t> компонент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2132856"/>
            <a:ext cx="2410886" cy="677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Двигательный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компонент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2317522"/>
            <a:ext cx="14401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Разминка</a:t>
            </a:r>
          </a:p>
          <a:p>
            <a:r>
              <a:rPr lang="ru-RU" dirty="0" smtClean="0"/>
              <a:t>5-7мин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3131840" y="2640687"/>
            <a:ext cx="489204" cy="169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>
            <a:off x="5220072" y="2640687"/>
            <a:ext cx="576064" cy="16653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60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051720" y="90872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Заключительная часть урока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2060848"/>
            <a:ext cx="5400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/>
              <a:t>Не больше 5-7 минут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6530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99592" y="548680"/>
            <a:ext cx="80729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Уроки с </a:t>
            </a:r>
            <a:r>
              <a:rPr lang="ru-RU" sz="2400" b="1" dirty="0" smtClean="0"/>
              <a:t>образовательно-обучающей направленностью</a:t>
            </a:r>
          </a:p>
          <a:p>
            <a:endParaRPr lang="ru-RU" dirty="0" smtClean="0"/>
          </a:p>
          <a:p>
            <a:r>
              <a:rPr lang="ru-RU" b="1" dirty="0" smtClean="0"/>
              <a:t>(повторение, систематизация, повторение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060848"/>
            <a:ext cx="8648987" cy="24929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Особенности: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Планирование задач обучения осуществляется в логике поэтапного формирования двигательного навыка: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Начальное обучение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Углубленное разучивание и закрепление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С</a:t>
            </a:r>
            <a:r>
              <a:rPr lang="ru-RU" sz="2400" dirty="0" smtClean="0"/>
              <a:t>овершенствование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078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1658" y="836712"/>
            <a:ext cx="8640961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Планирование освоения физических упражнений согласовывается с задачами обучения ,а динамика нагрузки – с закономерностями постепенного нарастания утомления, возникающего в процессе их выполнения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780928"/>
            <a:ext cx="8773107" cy="24006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Планирование развития физических качеств осуществляется после решения задач обучения в определенной последовательности :</a:t>
            </a:r>
          </a:p>
          <a:p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Гибкость, координация движений, быстрота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Сила(скоростно-силовые и собственно силовые способности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Выносливость(общая и специальная)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1191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27584" y="620688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Уроки с </a:t>
            </a:r>
            <a:r>
              <a:rPr lang="ru-RU" sz="2000" b="1" dirty="0" smtClean="0"/>
              <a:t>образовательно-тренировочной направленностью</a:t>
            </a:r>
          </a:p>
          <a:p>
            <a:endParaRPr lang="ru-RU" dirty="0"/>
          </a:p>
          <a:p>
            <a:r>
              <a:rPr lang="ru-RU" dirty="0" smtClean="0"/>
              <a:t>                            (</a:t>
            </a:r>
            <a:r>
              <a:rPr lang="ru-RU" b="1" dirty="0" smtClean="0"/>
              <a:t>контроля и коррекции знаний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988840"/>
            <a:ext cx="8640960" cy="44319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Особенности: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Обеспечение постепенного нарастания величины физической нагрузки в течение всей основной части урока;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Планирование относительно продолжительной заключительной части урока (до 7-9 мин);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Использование в качестве основных режимов нагрузки развивающего (пульс до 160 уд./мин)и тренирующего (пульс свыше 160 уд./мин) режимов;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Обеспечение индивидуального (дифференцированного) подбора учебных заданий, которые выполняются учащимися самостоятельно на основе контроля ЧСС и индивидуального самочувствия.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3781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20155"/>
            <a:ext cx="20162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Личностные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2924944"/>
            <a:ext cx="2620184" cy="1044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познавательные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077072"/>
            <a:ext cx="277425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коммуникативные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60232" y="5322695"/>
            <a:ext cx="22322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регулятивные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 rot="3140458">
            <a:off x="1357088" y="1152539"/>
            <a:ext cx="484632" cy="648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145788" y="1867015"/>
            <a:ext cx="484632" cy="8675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716810" y="2924944"/>
            <a:ext cx="4846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991872" y="4221088"/>
            <a:ext cx="4846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166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/>
            <a:r>
              <a:rPr lang="ru-RU" sz="3600" dirty="0" smtClean="0"/>
              <a:t>Виды универсальных учебных действий</a:t>
            </a:r>
            <a:endParaRPr lang="ru-RU" sz="3600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401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381627"/>
            <a:ext cx="29523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Личностные УУД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319464" y="393305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87516" y="4410026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 нравственно-этическая ориентация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2843808" y="2996952"/>
            <a:ext cx="338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смыслообразование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213285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  самоопределение 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1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69269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</a:t>
            </a:r>
            <a:r>
              <a:rPr lang="ru-RU" sz="2800" b="1" dirty="0"/>
              <a:t>Познавательные </a:t>
            </a:r>
            <a:r>
              <a:rPr lang="ru-RU" sz="2800" b="1" dirty="0" smtClean="0"/>
              <a:t>УУД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7378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 err="1"/>
              <a:t>Общеучебные</a:t>
            </a:r>
            <a:r>
              <a:rPr lang="ru-RU" sz="2400" dirty="0"/>
              <a:t> универсальные </a:t>
            </a:r>
            <a:r>
              <a:rPr lang="ru-RU" sz="2400" dirty="0" smtClean="0"/>
              <a:t>действия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306896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/>
              <a:t>Логические универсальные </a:t>
            </a:r>
            <a:r>
              <a:rPr lang="ru-RU" sz="2400" dirty="0" smtClean="0"/>
              <a:t>действия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987824" y="4005064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Действия постановки и решения проблем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099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9675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/>
              <a:t>Коммуникативные </a:t>
            </a:r>
            <a:r>
              <a:rPr lang="ru-RU" sz="2800" b="1" dirty="0" smtClean="0"/>
              <a:t>УУД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539552" y="1844824"/>
            <a:ext cx="586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/>
              <a:t>планирование </a:t>
            </a:r>
            <a:r>
              <a:rPr lang="ru-RU" sz="2400" dirty="0" smtClean="0"/>
              <a:t>сотрудничества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42088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постановка вопросов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88255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/>
              <a:t>разрешение </a:t>
            </a:r>
            <a:r>
              <a:rPr lang="ru-RU" sz="2400" dirty="0" smtClean="0"/>
              <a:t>конфликтов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350100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/>
              <a:t>управление поведением партнера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7944" y="4293096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/>
              <a:t>умение с достаточной полнотой и точностью выражать свои мысли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30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940078"/>
            <a:ext cx="3708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/>
              <a:t>Регулятивные </a:t>
            </a:r>
            <a:r>
              <a:rPr lang="ru-RU" sz="2800" b="1" dirty="0" smtClean="0"/>
              <a:t>УУД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8762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 целеполагание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06474" y="2164213"/>
            <a:ext cx="4649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 планирование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262587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dirty="0"/>
              <a:t>прогнозирование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7784" y="3068631"/>
            <a:ext cx="4188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 </a:t>
            </a:r>
            <a:r>
              <a:rPr lang="ru-RU" sz="2400" dirty="0"/>
              <a:t>контроль 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3131839" y="3549208"/>
            <a:ext cx="540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коррекция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79912" y="401087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оценка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4319971" y="4581128"/>
            <a:ext cx="3564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/>
              <a:t>саморегуляция</a:t>
            </a:r>
            <a:endParaRPr lang="ru-RU" sz="240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7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908720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2800" b="1" dirty="0"/>
              <a:t>Критериями оценки </a:t>
            </a:r>
            <a:r>
              <a:rPr lang="ru-RU" sz="2800" b="1" dirty="0" err="1"/>
              <a:t>сформированности</a:t>
            </a:r>
            <a:r>
              <a:rPr lang="ru-RU" sz="2800" b="1" dirty="0"/>
              <a:t> УУД у учащихся выступают</a:t>
            </a:r>
            <a:r>
              <a:rPr lang="ru-RU" dirty="0"/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2852936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соответствие </a:t>
            </a:r>
            <a:r>
              <a:rPr lang="ru-RU" sz="2400" dirty="0"/>
              <a:t>возрастно-психологическим нормативным требованиям;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4437112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/>
              <a:t>соответствие свойств УУД заранее заданным требованиям</a:t>
            </a:r>
            <a:r>
              <a:rPr lang="ru-RU" dirty="0"/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2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/>
              <a:t>Условия, обеспечивающие развитие УУД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908720"/>
            <a:ext cx="87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dirty="0"/>
              <a:t>Формирование УУД в образовательном процессе определяется тремя следующими взаимодополняющими положениями: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060848"/>
            <a:ext cx="87129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400" dirty="0"/>
              <a:t>Формирование УУД как цель образовательного процесса определяет его содержание и организацию.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212976"/>
            <a:ext cx="871296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</a:t>
            </a:r>
            <a:r>
              <a:rPr lang="ru-RU" sz="2400" dirty="0"/>
              <a:t>Формирование УУД происходит в контексте усвоения разных предметных дисциплин.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797152"/>
            <a:ext cx="871296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</a:t>
            </a:r>
            <a:r>
              <a:rPr lang="ru-RU" sz="2400" dirty="0"/>
              <a:t>УУД, их свойства и качества определяют эффективность образовательного процесса, в частности усвоение знаний и умений, формирование образа мира и основных видов компетентности учащегося, в том числе социальной и личностной.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961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548680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Типы уроков</a:t>
            </a:r>
            <a:endParaRPr lang="ru-RU" sz="4000" dirty="0"/>
          </a:p>
        </p:txBody>
      </p:sp>
      <p:sp>
        <p:nvSpPr>
          <p:cNvPr id="10" name="Стрелка вниз 9"/>
          <p:cNvSpPr/>
          <p:nvPr/>
        </p:nvSpPr>
        <p:spPr>
          <a:xfrm rot="2887941">
            <a:off x="1711332" y="1075951"/>
            <a:ext cx="484632" cy="971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1520" y="263691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Уроки с </a:t>
            </a:r>
            <a:r>
              <a:rPr lang="ru-RU" sz="2400" b="1" dirty="0" smtClean="0"/>
              <a:t>образовательно-познавательной направленностью</a:t>
            </a:r>
            <a:endParaRPr lang="ru-RU" sz="24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139952" y="2440099"/>
            <a:ext cx="50405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627784" y="3837241"/>
            <a:ext cx="3361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Уроки с </a:t>
            </a:r>
            <a:r>
              <a:rPr lang="ru-RU" sz="2400" b="1" dirty="0" smtClean="0"/>
              <a:t>образовательно-обучающей направленностью</a:t>
            </a:r>
            <a:endParaRPr lang="ru-RU" sz="2400" b="1" dirty="0"/>
          </a:p>
        </p:txBody>
      </p:sp>
      <p:sp>
        <p:nvSpPr>
          <p:cNvPr id="15" name="Стрелка вниз 14"/>
          <p:cNvSpPr/>
          <p:nvPr/>
        </p:nvSpPr>
        <p:spPr>
          <a:xfrm rot="19593898">
            <a:off x="6197739" y="1173054"/>
            <a:ext cx="484632" cy="9029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652120" y="2708920"/>
            <a:ext cx="3240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Уроки с </a:t>
            </a:r>
            <a:r>
              <a:rPr lang="ru-RU" sz="2400" b="1" dirty="0" smtClean="0"/>
              <a:t>образовательно-тренировочной направленностью </a:t>
            </a:r>
            <a:endParaRPr lang="ru-RU" sz="2400" b="1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8535C-609E-4F0B-939B-387539551A4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51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455</Words>
  <Application>Microsoft Office PowerPoint</Application>
  <PresentationFormat>Экран (4:3)</PresentationFormat>
  <Paragraphs>107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«Формирование УУД на уроках разных типов 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УУД на уроках разных типов ».</dc:title>
  <dc:creator>User</dc:creator>
  <cp:lastModifiedBy>User</cp:lastModifiedBy>
  <cp:revision>21</cp:revision>
  <dcterms:created xsi:type="dcterms:W3CDTF">2015-11-17T19:42:34Z</dcterms:created>
  <dcterms:modified xsi:type="dcterms:W3CDTF">2015-11-18T20:54:05Z</dcterms:modified>
</cp:coreProperties>
</file>