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71" r:id="rId3"/>
    <p:sldId id="273" r:id="rId4"/>
    <p:sldId id="274" r:id="rId5"/>
    <p:sldId id="272" r:id="rId6"/>
    <p:sldId id="275" r:id="rId7"/>
    <p:sldId id="276" r:id="rId8"/>
    <p:sldId id="277" r:id="rId9"/>
    <p:sldId id="278" r:id="rId10"/>
    <p:sldId id="279" r:id="rId11"/>
    <p:sldId id="282" r:id="rId12"/>
    <p:sldId id="281" r:id="rId13"/>
    <p:sldId id="284" r:id="rId14"/>
    <p:sldId id="289" r:id="rId15"/>
    <p:sldId id="291" r:id="rId16"/>
    <p:sldId id="257" r:id="rId17"/>
    <p:sldId id="294" r:id="rId18"/>
    <p:sldId id="286" r:id="rId19"/>
    <p:sldId id="258" r:id="rId20"/>
    <p:sldId id="288" r:id="rId21"/>
    <p:sldId id="287" r:id="rId22"/>
    <p:sldId id="285" r:id="rId23"/>
    <p:sldId id="292" r:id="rId24"/>
    <p:sldId id="262" r:id="rId25"/>
    <p:sldId id="270" r:id="rId26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DC929-32AA-4DBB-B359-1A802500600E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3BAE1ED0-9F2D-446F-B6FB-7827B5B141F1}">
      <dgm:prSet phldrT="[Текст]" custT="1"/>
      <dgm:spPr/>
      <dgm:t>
        <a:bodyPr/>
        <a:lstStyle/>
        <a:p>
          <a:r>
            <a:rPr lang="ru-RU" sz="2400" b="1" dirty="0" smtClean="0"/>
            <a:t>Действенный</a:t>
          </a:r>
        </a:p>
        <a:p>
          <a:r>
            <a:rPr lang="ru-RU" sz="2400" b="1" dirty="0" smtClean="0"/>
            <a:t>урок </a:t>
          </a:r>
          <a:endParaRPr lang="ru-RU" sz="2400" b="1" dirty="0"/>
        </a:p>
      </dgm:t>
    </dgm:pt>
    <dgm:pt modelId="{84C31966-AAB0-4AC7-B495-A26DA5BD29D0}" type="parTrans" cxnId="{46D14D6A-FAC0-4F6E-A9F6-67B028C782F2}">
      <dgm:prSet/>
      <dgm:spPr/>
      <dgm:t>
        <a:bodyPr/>
        <a:lstStyle/>
        <a:p>
          <a:endParaRPr lang="ru-RU"/>
        </a:p>
      </dgm:t>
    </dgm:pt>
    <dgm:pt modelId="{9EB15422-DF07-473E-9957-7A72E83710FF}" type="sibTrans" cxnId="{46D14D6A-FAC0-4F6E-A9F6-67B028C782F2}">
      <dgm:prSet/>
      <dgm:spPr/>
      <dgm:t>
        <a:bodyPr/>
        <a:lstStyle/>
        <a:p>
          <a:endParaRPr lang="ru-RU"/>
        </a:p>
      </dgm:t>
    </dgm:pt>
    <dgm:pt modelId="{F72DAD61-7B9E-4014-96DA-08E4161FCAF7}">
      <dgm:prSet phldrT="[Текст]" custT="1"/>
      <dgm:spPr/>
      <dgm:t>
        <a:bodyPr/>
        <a:lstStyle/>
        <a:p>
          <a:r>
            <a:rPr lang="ru-RU" sz="2400" b="1" dirty="0" smtClean="0"/>
            <a:t>Актуальный</a:t>
          </a:r>
        </a:p>
        <a:p>
          <a:r>
            <a:rPr lang="ru-RU" sz="2400" b="1" dirty="0" smtClean="0"/>
            <a:t>урок </a:t>
          </a:r>
          <a:endParaRPr lang="ru-RU" sz="2400" b="1" dirty="0"/>
        </a:p>
      </dgm:t>
    </dgm:pt>
    <dgm:pt modelId="{0694776D-3033-4D68-8458-06CCD1A3504E}" type="parTrans" cxnId="{ABD91EA6-05FA-4DED-BB84-B42946291413}">
      <dgm:prSet/>
      <dgm:spPr/>
      <dgm:t>
        <a:bodyPr/>
        <a:lstStyle/>
        <a:p>
          <a:endParaRPr lang="ru-RU"/>
        </a:p>
      </dgm:t>
    </dgm:pt>
    <dgm:pt modelId="{3E86FE15-7617-443F-8BD2-2A16C7B6F531}" type="sibTrans" cxnId="{ABD91EA6-05FA-4DED-BB84-B42946291413}">
      <dgm:prSet/>
      <dgm:spPr/>
      <dgm:t>
        <a:bodyPr/>
        <a:lstStyle/>
        <a:p>
          <a:endParaRPr lang="ru-RU"/>
        </a:p>
      </dgm:t>
    </dgm:pt>
    <dgm:pt modelId="{0167ECAA-F289-4A3B-A091-36D52C1AFAD1}">
      <dgm:prSet phldrT="[Текст]" custT="1"/>
      <dgm:spPr/>
      <dgm:t>
        <a:bodyPr/>
        <a:lstStyle/>
        <a:p>
          <a:r>
            <a:rPr lang="ru-RU" sz="2400" b="1" dirty="0" smtClean="0"/>
            <a:t>Современный</a:t>
          </a:r>
        </a:p>
        <a:p>
          <a:r>
            <a:rPr lang="ru-RU" sz="2400" b="1" dirty="0" smtClean="0"/>
            <a:t>урок</a:t>
          </a:r>
          <a:r>
            <a:rPr lang="ru-RU" sz="2000" b="1" dirty="0" smtClean="0"/>
            <a:t> </a:t>
          </a:r>
          <a:endParaRPr lang="ru-RU" sz="2000" b="1" dirty="0"/>
        </a:p>
      </dgm:t>
    </dgm:pt>
    <dgm:pt modelId="{DEF65F1A-87D2-455A-964F-791A6E0FBEA9}" type="parTrans" cxnId="{694DF86D-11AF-463D-960F-6FCA1161B6BC}">
      <dgm:prSet/>
      <dgm:spPr/>
      <dgm:t>
        <a:bodyPr/>
        <a:lstStyle/>
        <a:p>
          <a:endParaRPr lang="ru-RU"/>
        </a:p>
      </dgm:t>
    </dgm:pt>
    <dgm:pt modelId="{426527BB-61B2-4260-A4B8-C17BD25A5EE7}" type="sibTrans" cxnId="{694DF86D-11AF-463D-960F-6FCA1161B6BC}">
      <dgm:prSet/>
      <dgm:spPr/>
      <dgm:t>
        <a:bodyPr/>
        <a:lstStyle/>
        <a:p>
          <a:endParaRPr lang="ru-RU"/>
        </a:p>
      </dgm:t>
    </dgm:pt>
    <dgm:pt modelId="{66B4D3E3-AC25-4BB2-A2B3-A1053A661B74}" type="pres">
      <dgm:prSet presAssocID="{04BDC929-32AA-4DBB-B359-1A802500600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C69D7CC-F23C-4AA5-9CDE-349956639745}" type="pres">
      <dgm:prSet presAssocID="{3BAE1ED0-9F2D-446F-B6FB-7827B5B141F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1B681-C992-4685-B327-9D8EAAE09D8B}" type="pres">
      <dgm:prSet presAssocID="{3BAE1ED0-9F2D-446F-B6FB-7827B5B141F1}" presName="gear1srcNode" presStyleLbl="node1" presStyleIdx="0" presStyleCnt="3"/>
      <dgm:spPr/>
      <dgm:t>
        <a:bodyPr/>
        <a:lstStyle/>
        <a:p>
          <a:endParaRPr lang="ru-RU"/>
        </a:p>
      </dgm:t>
    </dgm:pt>
    <dgm:pt modelId="{4B3FD471-FE87-40D6-9E55-A10EF2B10DC9}" type="pres">
      <dgm:prSet presAssocID="{3BAE1ED0-9F2D-446F-B6FB-7827B5B141F1}" presName="gear1dstNode" presStyleLbl="node1" presStyleIdx="0" presStyleCnt="3"/>
      <dgm:spPr/>
      <dgm:t>
        <a:bodyPr/>
        <a:lstStyle/>
        <a:p>
          <a:endParaRPr lang="ru-RU"/>
        </a:p>
      </dgm:t>
    </dgm:pt>
    <dgm:pt modelId="{1E4EBB7C-4402-4551-BE48-587D60629FC1}" type="pres">
      <dgm:prSet presAssocID="{F72DAD61-7B9E-4014-96DA-08E4161FCAF7}" presName="gear2" presStyleLbl="node1" presStyleIdx="1" presStyleCnt="3" custScaleX="136356" custScaleY="1306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4CAFC-48C5-43B7-93BD-A97E16F41F25}" type="pres">
      <dgm:prSet presAssocID="{F72DAD61-7B9E-4014-96DA-08E4161FCAF7}" presName="gear2srcNode" presStyleLbl="node1" presStyleIdx="1" presStyleCnt="3"/>
      <dgm:spPr/>
      <dgm:t>
        <a:bodyPr/>
        <a:lstStyle/>
        <a:p>
          <a:endParaRPr lang="ru-RU"/>
        </a:p>
      </dgm:t>
    </dgm:pt>
    <dgm:pt modelId="{132D9043-5F96-4898-9779-533451B4AA95}" type="pres">
      <dgm:prSet presAssocID="{F72DAD61-7B9E-4014-96DA-08E4161FCAF7}" presName="gear2dstNode" presStyleLbl="node1" presStyleIdx="1" presStyleCnt="3"/>
      <dgm:spPr/>
      <dgm:t>
        <a:bodyPr/>
        <a:lstStyle/>
        <a:p>
          <a:endParaRPr lang="ru-RU"/>
        </a:p>
      </dgm:t>
    </dgm:pt>
    <dgm:pt modelId="{BA1D7927-30FB-4C38-A528-2E53A17363F9}" type="pres">
      <dgm:prSet presAssocID="{0167ECAA-F289-4A3B-A091-36D52C1AFAD1}" presName="gear3" presStyleLbl="node1" presStyleIdx="2" presStyleCnt="3" custScaleX="141621" custScaleY="139962" custLinFactNeighborX="3740" custLinFactNeighborY="0"/>
      <dgm:spPr/>
      <dgm:t>
        <a:bodyPr/>
        <a:lstStyle/>
        <a:p>
          <a:endParaRPr lang="ru-RU"/>
        </a:p>
      </dgm:t>
    </dgm:pt>
    <dgm:pt modelId="{54450E7B-EEA0-43C6-940B-590E6BE8663B}" type="pres">
      <dgm:prSet presAssocID="{0167ECAA-F289-4A3B-A091-36D52C1AFAD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DE1DD-A44B-4E17-B71E-DC4C94F1DE83}" type="pres">
      <dgm:prSet presAssocID="{0167ECAA-F289-4A3B-A091-36D52C1AFAD1}" presName="gear3srcNode" presStyleLbl="node1" presStyleIdx="2" presStyleCnt="3"/>
      <dgm:spPr/>
      <dgm:t>
        <a:bodyPr/>
        <a:lstStyle/>
        <a:p>
          <a:endParaRPr lang="ru-RU"/>
        </a:p>
      </dgm:t>
    </dgm:pt>
    <dgm:pt modelId="{2FD69A33-A6F3-4286-8745-A63F2012AB5C}" type="pres">
      <dgm:prSet presAssocID="{0167ECAA-F289-4A3B-A091-36D52C1AFAD1}" presName="gear3dstNode" presStyleLbl="node1" presStyleIdx="2" presStyleCnt="3"/>
      <dgm:spPr/>
      <dgm:t>
        <a:bodyPr/>
        <a:lstStyle/>
        <a:p>
          <a:endParaRPr lang="ru-RU"/>
        </a:p>
      </dgm:t>
    </dgm:pt>
    <dgm:pt modelId="{398EABC0-09C1-4CBA-A254-AB9B3E6EB1DD}" type="pres">
      <dgm:prSet presAssocID="{9EB15422-DF07-473E-9957-7A72E83710FF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0650E667-8ED2-4D8E-9F15-1EE25E734973}" type="pres">
      <dgm:prSet presAssocID="{3E86FE15-7617-443F-8BD2-2A16C7B6F531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72084C80-0BC7-49EF-8B89-5B543D5906D4}" type="pres">
      <dgm:prSet presAssocID="{426527BB-61B2-4260-A4B8-C17BD25A5EE7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62F06C9-27DA-423F-B40C-D9211E6D4896}" type="presOf" srcId="{F72DAD61-7B9E-4014-96DA-08E4161FCAF7}" destId="{132D9043-5F96-4898-9779-533451B4AA95}" srcOrd="2" destOrd="0" presId="urn:microsoft.com/office/officeart/2005/8/layout/gear1"/>
    <dgm:cxn modelId="{F3532549-7CC0-4267-B39C-C5BDCC58F8D8}" type="presOf" srcId="{0167ECAA-F289-4A3B-A091-36D52C1AFAD1}" destId="{54450E7B-EEA0-43C6-940B-590E6BE8663B}" srcOrd="1" destOrd="0" presId="urn:microsoft.com/office/officeart/2005/8/layout/gear1"/>
    <dgm:cxn modelId="{6BFA12FE-7801-445D-B8EE-4D898F3C577E}" type="presOf" srcId="{9EB15422-DF07-473E-9957-7A72E83710FF}" destId="{398EABC0-09C1-4CBA-A254-AB9B3E6EB1DD}" srcOrd="0" destOrd="0" presId="urn:microsoft.com/office/officeart/2005/8/layout/gear1"/>
    <dgm:cxn modelId="{DC1394C7-18C4-412D-99AC-D73EA6B54BBE}" type="presOf" srcId="{04BDC929-32AA-4DBB-B359-1A802500600E}" destId="{66B4D3E3-AC25-4BB2-A2B3-A1053A661B74}" srcOrd="0" destOrd="0" presId="urn:microsoft.com/office/officeart/2005/8/layout/gear1"/>
    <dgm:cxn modelId="{7C4F3ECE-E615-488F-A782-FC83E0492C6A}" type="presOf" srcId="{3BAE1ED0-9F2D-446F-B6FB-7827B5B141F1}" destId="{5F01B681-C992-4685-B327-9D8EAAE09D8B}" srcOrd="1" destOrd="0" presId="urn:microsoft.com/office/officeart/2005/8/layout/gear1"/>
    <dgm:cxn modelId="{90BC32B2-89D7-4D21-9984-39A64DF4438B}" type="presOf" srcId="{3BAE1ED0-9F2D-446F-B6FB-7827B5B141F1}" destId="{CC69D7CC-F23C-4AA5-9CDE-349956639745}" srcOrd="0" destOrd="0" presId="urn:microsoft.com/office/officeart/2005/8/layout/gear1"/>
    <dgm:cxn modelId="{55FE02FB-5C61-4B3B-9A98-27F0BF358871}" type="presOf" srcId="{3BAE1ED0-9F2D-446F-B6FB-7827B5B141F1}" destId="{4B3FD471-FE87-40D6-9E55-A10EF2B10DC9}" srcOrd="2" destOrd="0" presId="urn:microsoft.com/office/officeart/2005/8/layout/gear1"/>
    <dgm:cxn modelId="{ABD91EA6-05FA-4DED-BB84-B42946291413}" srcId="{04BDC929-32AA-4DBB-B359-1A802500600E}" destId="{F72DAD61-7B9E-4014-96DA-08E4161FCAF7}" srcOrd="1" destOrd="0" parTransId="{0694776D-3033-4D68-8458-06CCD1A3504E}" sibTransId="{3E86FE15-7617-443F-8BD2-2A16C7B6F531}"/>
    <dgm:cxn modelId="{46D14D6A-FAC0-4F6E-A9F6-67B028C782F2}" srcId="{04BDC929-32AA-4DBB-B359-1A802500600E}" destId="{3BAE1ED0-9F2D-446F-B6FB-7827B5B141F1}" srcOrd="0" destOrd="0" parTransId="{84C31966-AAB0-4AC7-B495-A26DA5BD29D0}" sibTransId="{9EB15422-DF07-473E-9957-7A72E83710FF}"/>
    <dgm:cxn modelId="{72801210-EDDB-41CC-A6F5-A4D4815C6204}" type="presOf" srcId="{F72DAD61-7B9E-4014-96DA-08E4161FCAF7}" destId="{7954CAFC-48C5-43B7-93BD-A97E16F41F25}" srcOrd="1" destOrd="0" presId="urn:microsoft.com/office/officeart/2005/8/layout/gear1"/>
    <dgm:cxn modelId="{E6ADCEE5-F4A9-4D2B-A4AE-3B85CDCEF7D6}" type="presOf" srcId="{3E86FE15-7617-443F-8BD2-2A16C7B6F531}" destId="{0650E667-8ED2-4D8E-9F15-1EE25E734973}" srcOrd="0" destOrd="0" presId="urn:microsoft.com/office/officeart/2005/8/layout/gear1"/>
    <dgm:cxn modelId="{A28E5A81-509E-4C0B-BB08-C68FE4B76684}" type="presOf" srcId="{0167ECAA-F289-4A3B-A091-36D52C1AFAD1}" destId="{E16DE1DD-A44B-4E17-B71E-DC4C94F1DE83}" srcOrd="2" destOrd="0" presId="urn:microsoft.com/office/officeart/2005/8/layout/gear1"/>
    <dgm:cxn modelId="{2EEDE9EF-C34B-462E-BF58-0CEA14A0815A}" type="presOf" srcId="{426527BB-61B2-4260-A4B8-C17BD25A5EE7}" destId="{72084C80-0BC7-49EF-8B89-5B543D5906D4}" srcOrd="0" destOrd="0" presId="urn:microsoft.com/office/officeart/2005/8/layout/gear1"/>
    <dgm:cxn modelId="{6C38F03C-75C3-4B68-972A-B8B512348000}" type="presOf" srcId="{F72DAD61-7B9E-4014-96DA-08E4161FCAF7}" destId="{1E4EBB7C-4402-4551-BE48-587D60629FC1}" srcOrd="0" destOrd="0" presId="urn:microsoft.com/office/officeart/2005/8/layout/gear1"/>
    <dgm:cxn modelId="{694DF86D-11AF-463D-960F-6FCA1161B6BC}" srcId="{04BDC929-32AA-4DBB-B359-1A802500600E}" destId="{0167ECAA-F289-4A3B-A091-36D52C1AFAD1}" srcOrd="2" destOrd="0" parTransId="{DEF65F1A-87D2-455A-964F-791A6E0FBEA9}" sibTransId="{426527BB-61B2-4260-A4B8-C17BD25A5EE7}"/>
    <dgm:cxn modelId="{F98FC5F3-5475-491E-8040-EEBE8F261789}" type="presOf" srcId="{0167ECAA-F289-4A3B-A091-36D52C1AFAD1}" destId="{2FD69A33-A6F3-4286-8745-A63F2012AB5C}" srcOrd="3" destOrd="0" presId="urn:microsoft.com/office/officeart/2005/8/layout/gear1"/>
    <dgm:cxn modelId="{45A487FB-5CE6-40E9-B2BC-ADFF8F3A374F}" type="presOf" srcId="{0167ECAA-F289-4A3B-A091-36D52C1AFAD1}" destId="{BA1D7927-30FB-4C38-A528-2E53A17363F9}" srcOrd="0" destOrd="0" presId="urn:microsoft.com/office/officeart/2005/8/layout/gear1"/>
    <dgm:cxn modelId="{EAC09A59-B5DC-4BED-80F6-130D437662DA}" type="presParOf" srcId="{66B4D3E3-AC25-4BB2-A2B3-A1053A661B74}" destId="{CC69D7CC-F23C-4AA5-9CDE-349956639745}" srcOrd="0" destOrd="0" presId="urn:microsoft.com/office/officeart/2005/8/layout/gear1"/>
    <dgm:cxn modelId="{2F28B154-24D4-4A7D-AAC6-060490507FA7}" type="presParOf" srcId="{66B4D3E3-AC25-4BB2-A2B3-A1053A661B74}" destId="{5F01B681-C992-4685-B327-9D8EAAE09D8B}" srcOrd="1" destOrd="0" presId="urn:microsoft.com/office/officeart/2005/8/layout/gear1"/>
    <dgm:cxn modelId="{195CE511-F8B0-466D-B821-1F98B7834948}" type="presParOf" srcId="{66B4D3E3-AC25-4BB2-A2B3-A1053A661B74}" destId="{4B3FD471-FE87-40D6-9E55-A10EF2B10DC9}" srcOrd="2" destOrd="0" presId="urn:microsoft.com/office/officeart/2005/8/layout/gear1"/>
    <dgm:cxn modelId="{2B5A1BF6-BB5A-47EF-864E-FF4DFABC2CDB}" type="presParOf" srcId="{66B4D3E3-AC25-4BB2-A2B3-A1053A661B74}" destId="{1E4EBB7C-4402-4551-BE48-587D60629FC1}" srcOrd="3" destOrd="0" presId="urn:microsoft.com/office/officeart/2005/8/layout/gear1"/>
    <dgm:cxn modelId="{8248D0B4-E589-42AA-9B80-224F8B98EE88}" type="presParOf" srcId="{66B4D3E3-AC25-4BB2-A2B3-A1053A661B74}" destId="{7954CAFC-48C5-43B7-93BD-A97E16F41F25}" srcOrd="4" destOrd="0" presId="urn:microsoft.com/office/officeart/2005/8/layout/gear1"/>
    <dgm:cxn modelId="{7AB2DE90-D87A-4A50-8E37-8BF92A14FF76}" type="presParOf" srcId="{66B4D3E3-AC25-4BB2-A2B3-A1053A661B74}" destId="{132D9043-5F96-4898-9779-533451B4AA95}" srcOrd="5" destOrd="0" presId="urn:microsoft.com/office/officeart/2005/8/layout/gear1"/>
    <dgm:cxn modelId="{173AB6BC-F937-4EC4-84FC-2EBC80407BFA}" type="presParOf" srcId="{66B4D3E3-AC25-4BB2-A2B3-A1053A661B74}" destId="{BA1D7927-30FB-4C38-A528-2E53A17363F9}" srcOrd="6" destOrd="0" presId="urn:microsoft.com/office/officeart/2005/8/layout/gear1"/>
    <dgm:cxn modelId="{BB7F3802-B6CF-40C7-A52D-F15639709EE5}" type="presParOf" srcId="{66B4D3E3-AC25-4BB2-A2B3-A1053A661B74}" destId="{54450E7B-EEA0-43C6-940B-590E6BE8663B}" srcOrd="7" destOrd="0" presId="urn:microsoft.com/office/officeart/2005/8/layout/gear1"/>
    <dgm:cxn modelId="{64F6D683-23E3-4E6A-8298-457420F3AED6}" type="presParOf" srcId="{66B4D3E3-AC25-4BB2-A2B3-A1053A661B74}" destId="{E16DE1DD-A44B-4E17-B71E-DC4C94F1DE83}" srcOrd="8" destOrd="0" presId="urn:microsoft.com/office/officeart/2005/8/layout/gear1"/>
    <dgm:cxn modelId="{CFE6308F-8FA9-4F6D-81ED-66FA874BC8B4}" type="presParOf" srcId="{66B4D3E3-AC25-4BB2-A2B3-A1053A661B74}" destId="{2FD69A33-A6F3-4286-8745-A63F2012AB5C}" srcOrd="9" destOrd="0" presId="urn:microsoft.com/office/officeart/2005/8/layout/gear1"/>
    <dgm:cxn modelId="{26FF23E5-3E5C-44F5-B4A2-973CA6B11B85}" type="presParOf" srcId="{66B4D3E3-AC25-4BB2-A2B3-A1053A661B74}" destId="{398EABC0-09C1-4CBA-A254-AB9B3E6EB1DD}" srcOrd="10" destOrd="0" presId="urn:microsoft.com/office/officeart/2005/8/layout/gear1"/>
    <dgm:cxn modelId="{13E6DE07-7A48-475C-AA56-BF0FEB4C40F5}" type="presParOf" srcId="{66B4D3E3-AC25-4BB2-A2B3-A1053A661B74}" destId="{0650E667-8ED2-4D8E-9F15-1EE25E734973}" srcOrd="11" destOrd="0" presId="urn:microsoft.com/office/officeart/2005/8/layout/gear1"/>
    <dgm:cxn modelId="{3A16F075-5029-48F5-9CA4-642328D2D80F}" type="presParOf" srcId="{66B4D3E3-AC25-4BB2-A2B3-A1053A661B74}" destId="{72084C80-0BC7-49EF-8B89-5B543D5906D4}" srcOrd="12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27ABD-83FD-4430-9EEF-66DFC40C2A89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2B4E0-6F29-4058-82F8-8C6EC8BB0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4F4C702-F191-4F4D-891E-F5986D5F119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AE178E3-8D1A-4877-A420-398028938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4C702-F191-4F4D-891E-F5986D5F119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178E3-8D1A-4877-A420-398028938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4F4C702-F191-4F4D-891E-F5986D5F119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AE178E3-8D1A-4877-A420-398028938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4C702-F191-4F4D-891E-F5986D5F119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178E3-8D1A-4877-A420-398028938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F4C702-F191-4F4D-891E-F5986D5F119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AE178E3-8D1A-4877-A420-398028938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4C702-F191-4F4D-891E-F5986D5F119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178E3-8D1A-4877-A420-398028938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4C702-F191-4F4D-891E-F5986D5F119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178E3-8D1A-4877-A420-398028938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4C702-F191-4F4D-891E-F5986D5F119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178E3-8D1A-4877-A420-398028938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F4C702-F191-4F4D-891E-F5986D5F119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178E3-8D1A-4877-A420-398028938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4C702-F191-4F4D-891E-F5986D5F119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178E3-8D1A-4877-A420-398028938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4C702-F191-4F4D-891E-F5986D5F119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178E3-8D1A-4877-A420-3980289387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4F4C702-F191-4F4D-891E-F5986D5F119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AE178E3-8D1A-4877-A420-398028938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533400"/>
            <a:ext cx="6429388" cy="2868168"/>
          </a:xfrm>
        </p:spPr>
        <p:txBody>
          <a:bodyPr/>
          <a:lstStyle/>
          <a:p>
            <a:pPr algn="ctr"/>
            <a:r>
              <a:rPr lang="ru-RU" dirty="0" smtClean="0">
                <a:latin typeface="Bookman Old Style" pitchFamily="18" charset="0"/>
              </a:rPr>
              <a:t>Технологическая карта урока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572008"/>
            <a:ext cx="5643602" cy="1785950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Литовко И.В.</a:t>
            </a:r>
            <a:endParaRPr lang="ru-RU" b="1" dirty="0" smtClean="0"/>
          </a:p>
          <a:p>
            <a:r>
              <a:rPr lang="ru-RU" b="1" dirty="0" smtClean="0"/>
              <a:t>Заседание </a:t>
            </a:r>
            <a:r>
              <a:rPr lang="ru-RU" b="1" dirty="0" smtClean="0"/>
              <a:t>методического объединения учителей естественнонаучного </a:t>
            </a:r>
            <a:r>
              <a:rPr lang="ru-RU" b="1" dirty="0" smtClean="0"/>
              <a:t>цикла</a:t>
            </a:r>
          </a:p>
          <a:p>
            <a:r>
              <a:rPr lang="ru-RU" b="1" dirty="0" smtClean="0"/>
              <a:t>МОАУ СОШ № 1 г.Свободного</a:t>
            </a:r>
            <a:endParaRPr lang="ru-RU" b="1" dirty="0" smtClean="0"/>
          </a:p>
          <a:p>
            <a:r>
              <a:rPr lang="ru-RU" b="1" dirty="0" smtClean="0"/>
              <a:t>29.12.2014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14289"/>
          <a:ext cx="7786743" cy="655288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514089"/>
                <a:gridCol w="2956078"/>
                <a:gridCol w="3316576"/>
              </a:tblGrid>
              <a:tr h="874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Предмет изменений</a:t>
                      </a:r>
                      <a:endParaRPr lang="ru-RU" sz="18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Традиционная деятельность учителя</a:t>
                      </a:r>
                      <a:endParaRPr lang="ru-RU" sz="18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Деятельность учителя, работающего по ФГОС</a:t>
                      </a:r>
                      <a:endParaRPr lang="ru-RU" sz="18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3975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Подготовка к уроку</a:t>
                      </a:r>
                      <a:endParaRPr lang="ru-RU" sz="18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Учитель пользуется жестко структурированным конспектом урока</a:t>
                      </a:r>
                      <a:endParaRPr lang="ru-RU" sz="18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Учитель пользуется сценарным планом урока, предоставляющим ему свободу в выборе форм, способов и приемов обучения</a:t>
                      </a:r>
                      <a:endParaRPr lang="ru-RU" sz="18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86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При подготовке к уроку учитель использует учебник и методические рекомендации</a:t>
                      </a:r>
                      <a:endParaRPr lang="ru-RU" sz="18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При подготовке к уроку учитель использует учебник и методические рекомендации, интернет-ресурсы, материалы коллег. Обменивается конспектами с коллегами</a:t>
                      </a:r>
                      <a:endParaRPr lang="ru-RU" sz="18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29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Bookman Old Style" pitchFamily="18" charset="0"/>
                        </a:rPr>
                        <a:t>Основные этапы урока</a:t>
                      </a:r>
                      <a:endParaRPr lang="ru-RU" sz="1800" b="1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Bookman Old Style" pitchFamily="18" charset="0"/>
                        </a:rPr>
                        <a:t>Объяснение и закрепление учебного материала. Большое количество времени занимает речь учителя</a:t>
                      </a:r>
                      <a:endParaRPr lang="ru-RU" sz="1800" b="1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Самостоятельная деятельность обучающихся (более половины времени урока)</a:t>
                      </a:r>
                      <a:endParaRPr lang="ru-RU" sz="18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14289"/>
          <a:ext cx="8001057" cy="620009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908509"/>
                <a:gridCol w="2055317"/>
                <a:gridCol w="4037231"/>
              </a:tblGrid>
              <a:tr h="913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Предмет изменений</a:t>
                      </a:r>
                      <a:endParaRPr lang="ru-RU" sz="18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Традиционная деятельность учителя</a:t>
                      </a:r>
                      <a:endParaRPr lang="ru-RU" sz="18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Деятельность учителя, работающего по ФГОС</a:t>
                      </a:r>
                      <a:endParaRPr lang="ru-RU" sz="18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8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Главная цель учителя на уроке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Успеть выполнить все, что запланировано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Организовать деятельность детей: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• по поиску и обработке информации;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• обобщению способов действия;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• постановке учебной задачи и т. </a:t>
                      </a:r>
                      <a:r>
                        <a:rPr lang="ru-RU" sz="1800" b="1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д.</a:t>
                      </a:r>
                      <a:endParaRPr lang="ru-RU" sz="18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678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Формулиро-вание</a:t>
                      </a:r>
                      <a:r>
                        <a:rPr lang="ru-RU" sz="1800" b="1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заданий для обучающихся (определение </a:t>
                      </a:r>
                      <a:r>
                        <a:rPr lang="ru-RU" sz="1800" b="1" dirty="0" err="1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деятельнос</a:t>
                      </a:r>
                      <a:r>
                        <a:rPr lang="ru-RU" sz="1800" b="1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ти</a:t>
                      </a:r>
                      <a:r>
                        <a:rPr lang="ru-RU" sz="1800" b="1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детей)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Формулировки: решите, спишите, сравните, найдите, выпишите, выполните и т. д.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Формулировки: проанализируйте, докажите (объясните), сравните, выразите символом, создайте схему или модель, продолжите, обобщите (сделайте вывод), выберите решение или способ решения, исследуйте, оцените, измените, придумайте и т. </a:t>
                      </a:r>
                      <a:r>
                        <a:rPr lang="ru-RU" sz="1800" b="1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д.</a:t>
                      </a:r>
                      <a:endParaRPr lang="ru-RU" sz="18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14289"/>
          <a:ext cx="7786743" cy="627444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514089"/>
                <a:gridCol w="2415001"/>
                <a:gridCol w="3857653"/>
              </a:tblGrid>
              <a:tr h="874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Предмет изменений</a:t>
                      </a:r>
                      <a:endParaRPr lang="ru-RU" sz="18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Традиционная деятельность учителя</a:t>
                      </a:r>
                      <a:endParaRPr lang="ru-RU" sz="18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Деятельность учителя, работающего по ФГОС</a:t>
                      </a:r>
                      <a:endParaRPr lang="ru-RU" sz="18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911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Форма урока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Преимущественно фронтальная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Преимущественно групповая и/или индивидуальная</a:t>
                      </a:r>
                    </a:p>
                  </a:txBody>
                  <a:tcPr marL="0" marR="0" marT="0" marB="0"/>
                </a:tc>
              </a:tr>
              <a:tr h="218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Нестан-дартное</a:t>
                      </a:r>
                      <a:r>
                        <a:rPr lang="ru-RU" sz="1800" b="1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ведение уроков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–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Учитель ведет урок в параллельном классе, урок ведут два педагога (совместно с учителями информатики, психологами и логопедами), урок проходит с поддержкой </a:t>
                      </a:r>
                      <a:r>
                        <a:rPr lang="ru-RU" sz="1800" b="1" dirty="0" err="1">
                          <a:latin typeface="Bookman Old Style" pitchFamily="18" charset="0"/>
                          <a:ea typeface="Calibri"/>
                          <a:cs typeface="Times New Roman"/>
                        </a:rPr>
                        <a:t>тьютора</a:t>
                      </a: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 или в присутствии родителей обучающихся</a:t>
                      </a:r>
                    </a:p>
                  </a:txBody>
                  <a:tcPr marL="0" marR="0" marT="0" marB="0"/>
                </a:tc>
              </a:tr>
              <a:tr h="1529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Образова-тельная</a:t>
                      </a:r>
                      <a:r>
                        <a:rPr lang="ru-RU" sz="1800" b="1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среда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Bookman Old Style" pitchFamily="18" charset="0"/>
                          <a:ea typeface="Calibri"/>
                          <a:cs typeface="Times New Roman"/>
                        </a:rPr>
                        <a:t>Создается учителем. Выставки работ обучающихся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Создается обучающимися (дети изготавливают учебный материал, проводят презентации). Зонирование классов, холлов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14289"/>
          <a:ext cx="8001056" cy="628654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555761"/>
                <a:gridCol w="2481469"/>
                <a:gridCol w="3963826"/>
              </a:tblGrid>
              <a:tr h="978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Предмет изменений</a:t>
                      </a:r>
                      <a:endParaRPr lang="ru-RU" sz="18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Традиционная деятельность учителя</a:t>
                      </a:r>
                      <a:endParaRPr lang="ru-RU" sz="18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Деятельность учителя, работающего по ФГОС</a:t>
                      </a:r>
                      <a:endParaRPr lang="ru-RU" sz="18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978887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Результаты обучения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Предметные результаты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Не только предметные результаты, но и личностные, </a:t>
                      </a:r>
                      <a:r>
                        <a:rPr lang="ru-RU" sz="1800" b="1" dirty="0" err="1">
                          <a:latin typeface="Bookman Old Style" pitchFamily="18" charset="0"/>
                          <a:ea typeface="Calibri"/>
                          <a:cs typeface="Times New Roman"/>
                        </a:rPr>
                        <a:t>метапредметные</a:t>
                      </a:r>
                      <a:endParaRPr lang="ru-RU" sz="18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42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Bookman Old Style" pitchFamily="18" charset="0"/>
                          <a:ea typeface="Calibri"/>
                          <a:cs typeface="Times New Roman"/>
                        </a:rPr>
                        <a:t>Нет портфолио обучающегося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Создание </a:t>
                      </a:r>
                      <a:r>
                        <a:rPr lang="ru-RU" sz="1800" b="1" dirty="0" err="1">
                          <a:latin typeface="Bookman Old Style" pitchFamily="18" charset="0"/>
                          <a:ea typeface="Calibri"/>
                          <a:cs typeface="Times New Roman"/>
                        </a:rPr>
                        <a:t>портфолио</a:t>
                      </a:r>
                      <a:endParaRPr lang="ru-RU" sz="18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54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Основная оценка – </a:t>
                      </a:r>
                      <a:r>
                        <a:rPr lang="ru-RU" sz="1800" b="1" dirty="0" err="1">
                          <a:latin typeface="Bookman Old Style" pitchFamily="18" charset="0"/>
                          <a:ea typeface="Calibri"/>
                          <a:cs typeface="Times New Roman"/>
                        </a:rPr>
                        <a:t>оценка</a:t>
                      </a: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 учителя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Ориентир на самооценку обучающегося, формирование адекватной самооценки</a:t>
                      </a:r>
                    </a:p>
                  </a:txBody>
                  <a:tcPr marL="0" marR="0" marT="0" marB="0"/>
                </a:tc>
              </a:tr>
              <a:tr h="1631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Bookman Old Style" pitchFamily="18" charset="0"/>
                          <a:ea typeface="Calibri"/>
                          <a:cs typeface="Times New Roman"/>
                        </a:rPr>
                        <a:t>Важны положительные оценки учеников по итогам контрольных работ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Учет динамики результатов обучения детей относительно самих себя. Оценка промежуточных результатов обучения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715404" cy="6800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Правила моделирования урока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215338" cy="5786454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atin typeface="Bookman Old Style" pitchFamily="18" charset="0"/>
              </a:rPr>
              <a:t>Конкретно определить тему, цели, тип урока и его место в развороте учебной программы.</a:t>
            </a:r>
          </a:p>
          <a:p>
            <a:pPr lvl="0"/>
            <a:r>
              <a:rPr lang="ru-RU" b="1" dirty="0" smtClean="0">
                <a:latin typeface="Bookman Old Style" pitchFamily="18" charset="0"/>
              </a:rPr>
              <a:t>Отобрать учебный материал (определить его содержание, объем, установить связь с ранее изученным, систему управлений, дополнительный материал для дифференцированной работы и домашнее задание).</a:t>
            </a:r>
          </a:p>
          <a:p>
            <a:pPr lvl="0"/>
            <a:r>
              <a:rPr lang="ru-RU" b="1" dirty="0" smtClean="0">
                <a:latin typeface="Bookman Old Style" pitchFamily="18" charset="0"/>
              </a:rPr>
              <a:t>Выбрать наиболее эффективные методы и приемы обучения в данном классе, разнообразные виды деятельности учащихся и учителя на всех этапах урока.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715404" cy="6800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Правила моделирования урока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215338" cy="5786454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latin typeface="Bookman Old Style" pitchFamily="18" charset="0"/>
              </a:rPr>
              <a:t>Определить формы контроля за учебной деятельностью школьников.</a:t>
            </a:r>
          </a:p>
          <a:p>
            <a:pPr lvl="0"/>
            <a:r>
              <a:rPr lang="ru-RU" b="1" dirty="0" smtClean="0">
                <a:latin typeface="Bookman Old Style" pitchFamily="18" charset="0"/>
              </a:rPr>
              <a:t>Продумать оптимальный темп урока, то есть рассчитать время на каждый его этап.</a:t>
            </a:r>
          </a:p>
          <a:p>
            <a:pPr lvl="0"/>
            <a:r>
              <a:rPr lang="ru-RU" b="1" dirty="0" smtClean="0">
                <a:latin typeface="Bookman Old Style" pitchFamily="18" charset="0"/>
              </a:rPr>
              <a:t>Продумать форму подведения итогов урока.</a:t>
            </a:r>
          </a:p>
          <a:p>
            <a:pPr lvl="0"/>
            <a:r>
              <a:rPr lang="ru-RU" b="1" dirty="0" smtClean="0">
                <a:latin typeface="Bookman Old Style" pitchFamily="18" charset="0"/>
              </a:rPr>
              <a:t>Продумать содержание, объем и форму домашнего задания.</a:t>
            </a:r>
          </a:p>
          <a:p>
            <a:r>
              <a:rPr lang="ru-RU" b="1" dirty="0" smtClean="0">
                <a:latin typeface="Bookman Old Style" pitchFamily="18" charset="0"/>
              </a:rPr>
              <a:t>Современный урок строится на основе использования технических средств с применением как традиционных, так и инновационных педагогических технологий.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Технологическая карта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615262" cy="4846320"/>
          </a:xfrm>
        </p:spPr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форма технологической документации, в которой описан весь процесс обработки изделия, указаны операции и их составные части, материалы, производственное оборудование, инструмент, технологические режимы, время, необходимое для изготовления изделия, квалификация работников и т.п.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123" r="708"/>
          <a:stretch>
            <a:fillRect/>
          </a:stretch>
        </p:blipFill>
        <p:spPr bwMode="auto">
          <a:xfrm>
            <a:off x="1000100" y="1071546"/>
            <a:ext cx="645421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s/prazdniki/Maslenitsa-1/0029-029-Tekhnologicheskaja-karta-bliny-skorospel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7620052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320040"/>
            <a:ext cx="9501222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Технологическая карта УРОКА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7858180" cy="5857892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современная форма планирования педагогического взаимодействия учителя и обучающихся;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обобщенно-графическое выражение сценария урока, основа его проектирования, средство представления индивидуальных методов работы;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документ, регламентирующий деятельность учителя по планированию и  организации образовательного процесса на уроке в соответствии с требованиями федеральных государственных образовательных стандартов начального общего, основного общего и среднего (полного) общего образования.</a:t>
            </a:r>
          </a:p>
          <a:p>
            <a:endParaRPr lang="ru-RU" b="1" dirty="0" smtClean="0">
              <a:latin typeface="Bookman Old Style" pitchFamily="18" charset="0"/>
            </a:endParaRPr>
          </a:p>
          <a:p>
            <a:endParaRPr lang="ru-RU" b="1" dirty="0" smtClean="0"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072462" cy="4572032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latin typeface="Bookman Old Style" pitchFamily="18" charset="0"/>
              </a:rPr>
              <a:t>«Урок – это зеркало общей и </a:t>
            </a:r>
            <a:endParaRPr lang="ru-RU" dirty="0" smtClean="0">
              <a:latin typeface="Bookman Old Style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latin typeface="Bookman Old Style" pitchFamily="18" charset="0"/>
              </a:rPr>
              <a:t>педагогической культуры учителя, </a:t>
            </a:r>
            <a:endParaRPr lang="ru-RU" dirty="0" smtClean="0">
              <a:latin typeface="Bookman Old Style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latin typeface="Bookman Old Style" pitchFamily="18" charset="0"/>
              </a:rPr>
              <a:t>мерило его интеллектуального богатства, показатель его кругозора, эрудиции».</a:t>
            </a:r>
            <a:endParaRPr lang="ru-RU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ru-RU" b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ru-RU" b="1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Bookman Old Style" pitchFamily="18" charset="0"/>
              </a:rPr>
              <a:t>                            В.А. Сухомлинский</a:t>
            </a:r>
            <a:endParaRPr lang="ru-RU" dirty="0" smtClean="0"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5725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Структура 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технологической карты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9416"/>
            <a:ext cx="7858180" cy="524858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latin typeface="Bookman Old Style" pitchFamily="18" charset="0"/>
              </a:rPr>
              <a:t>название темы с указанием часов, отведенных на ее изучение;</a:t>
            </a:r>
          </a:p>
          <a:p>
            <a:pPr lvl="0"/>
            <a:r>
              <a:rPr lang="ru-RU" b="1" dirty="0" smtClean="0">
                <a:latin typeface="Bookman Old Style" pitchFamily="18" charset="0"/>
              </a:rPr>
              <a:t>планируемые результаты (предметные, личностные, </a:t>
            </a:r>
            <a:r>
              <a:rPr lang="ru-RU" b="1" dirty="0" err="1" smtClean="0">
                <a:latin typeface="Bookman Old Style" pitchFamily="18" charset="0"/>
              </a:rPr>
              <a:t>метапредметные</a:t>
            </a:r>
            <a:r>
              <a:rPr lang="ru-RU" b="1" dirty="0" smtClean="0">
                <a:latin typeface="Bookman Old Style" pitchFamily="18" charset="0"/>
              </a:rPr>
              <a:t>);</a:t>
            </a:r>
          </a:p>
          <a:p>
            <a:pPr lvl="0"/>
            <a:r>
              <a:rPr lang="ru-RU" b="1" dirty="0" err="1" smtClean="0">
                <a:latin typeface="Bookman Old Style" pitchFamily="18" charset="0"/>
              </a:rPr>
              <a:t>межпредметные</a:t>
            </a:r>
            <a:r>
              <a:rPr lang="ru-RU" b="1" dirty="0" smtClean="0">
                <a:latin typeface="Bookman Old Style" pitchFamily="18" charset="0"/>
              </a:rPr>
              <a:t> связи и особенности организации пространства (формы работы и ресурсы);</a:t>
            </a:r>
          </a:p>
          <a:p>
            <a:pPr lvl="0"/>
            <a:r>
              <a:rPr lang="ru-RU" b="1" dirty="0" smtClean="0">
                <a:latin typeface="Bookman Old Style" pitchFamily="18" charset="0"/>
              </a:rPr>
              <a:t>этапы изучения темы (на каждом этапе работы определяется цель и прогнозируемый результат, даются практические задания на отработку материала и диагностические задания на проверку его понимания и усвоения);</a:t>
            </a:r>
          </a:p>
          <a:p>
            <a:pPr lvl="0"/>
            <a:r>
              <a:rPr lang="ru-RU" b="1" dirty="0" smtClean="0">
                <a:latin typeface="Bookman Old Style" pitchFamily="18" charset="0"/>
              </a:rPr>
              <a:t>контрольное задание на проверку достижения планируемых результатов.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58346" cy="22145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Технологическая карта урока, соответствующая 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требованиям ФГОС</a:t>
            </a:r>
            <a:br>
              <a:rPr lang="ru-RU" dirty="0" smtClean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9144000" cy="22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1722" r="861"/>
          <a:stretch>
            <a:fillRect/>
          </a:stretch>
        </p:blipFill>
        <p:spPr bwMode="auto">
          <a:xfrm rot="5400000">
            <a:off x="2121658" y="-1022133"/>
            <a:ext cx="4928663" cy="911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4819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Преимущества технологической карты: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9416"/>
            <a:ext cx="7858180" cy="524858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Bookman Old Style" pitchFamily="18" charset="0"/>
              </a:rPr>
              <a:t>использование готовых разработок по темам освобождает учителя от непродуктивной рутинной работы;</a:t>
            </a:r>
          </a:p>
          <a:p>
            <a:r>
              <a:rPr lang="ru-RU" b="1" dirty="0" smtClean="0">
                <a:latin typeface="Bookman Old Style" pitchFamily="18" charset="0"/>
              </a:rPr>
              <a:t>освобождается время для творчества учителя;</a:t>
            </a:r>
          </a:p>
          <a:p>
            <a:r>
              <a:rPr lang="ru-RU" b="1" dirty="0" smtClean="0">
                <a:latin typeface="Bookman Old Style" pitchFamily="18" charset="0"/>
              </a:rPr>
              <a:t>обеспечиваются реальные </a:t>
            </a:r>
            <a:r>
              <a:rPr lang="ru-RU" b="1" dirty="0" err="1" smtClean="0">
                <a:latin typeface="Bookman Old Style" pitchFamily="18" charset="0"/>
              </a:rPr>
              <a:t>метапредметные</a:t>
            </a:r>
            <a:r>
              <a:rPr lang="ru-RU" b="1" dirty="0" smtClean="0">
                <a:latin typeface="Bookman Old Style" pitchFamily="18" charset="0"/>
              </a:rPr>
              <a:t> связи и согласованные действия всех участников педагогического процесса;</a:t>
            </a:r>
          </a:p>
          <a:p>
            <a:r>
              <a:rPr lang="ru-RU" b="1" dirty="0" smtClean="0">
                <a:latin typeface="Bookman Old Style" pitchFamily="18" charset="0"/>
              </a:rPr>
              <a:t>снимаются организационно-методические проблемы (молодой учитель, замещение уроков, выполнение учебного плана и т. д.);</a:t>
            </a:r>
          </a:p>
          <a:p>
            <a:r>
              <a:rPr lang="ru-RU" b="1" dirty="0" smtClean="0">
                <a:latin typeface="Bookman Old Style" pitchFamily="18" charset="0"/>
              </a:rPr>
              <a:t>обеспечивается повышение качества образования.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239000" cy="588425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Bookman Old Style" pitchFamily="18" charset="0"/>
              </a:rPr>
              <a:t>  «Учитель живет до тех пор, </a:t>
            </a:r>
          </a:p>
          <a:p>
            <a:pPr algn="ctr">
              <a:buNone/>
            </a:pPr>
            <a:r>
              <a:rPr lang="ru-RU" b="1" dirty="0" smtClean="0">
                <a:latin typeface="Bookman Old Style" pitchFamily="18" charset="0"/>
              </a:rPr>
              <a:t>пока он учится. </a:t>
            </a:r>
          </a:p>
          <a:p>
            <a:pPr algn="ctr">
              <a:buNone/>
            </a:pPr>
            <a:r>
              <a:rPr lang="ru-RU" b="1" dirty="0" smtClean="0">
                <a:latin typeface="Bookman Old Style" pitchFamily="18" charset="0"/>
              </a:rPr>
              <a:t>Как только он перестает учиться,</a:t>
            </a:r>
          </a:p>
          <a:p>
            <a:pPr algn="ctr">
              <a:buNone/>
            </a:pPr>
            <a:r>
              <a:rPr lang="ru-RU" b="1" dirty="0" smtClean="0">
                <a:latin typeface="Bookman Old Style" pitchFamily="18" charset="0"/>
              </a:rPr>
              <a:t> в нем умирает учитель».                            </a:t>
            </a:r>
          </a:p>
          <a:p>
            <a:pPr algn="ctr">
              <a:buNone/>
            </a:pPr>
            <a:r>
              <a:rPr lang="ru-RU" b="1" dirty="0" smtClean="0">
                <a:latin typeface="Bookman Old Style" pitchFamily="18" charset="0"/>
              </a:rPr>
              <a:t>                              К.Ушинский</a:t>
            </a:r>
          </a:p>
          <a:p>
            <a:endParaRPr lang="ru-RU" dirty="0"/>
          </a:p>
        </p:txBody>
      </p:sp>
      <p:pic>
        <p:nvPicPr>
          <p:cNvPr id="17410" name="Picture 2" descr="&amp;Acy;&amp;dcy;&amp;iecy;&amp;kcy;&amp;vcy;&amp;acy;&amp;tcy;&amp;ncy;&amp;ocy;&amp;iecy; &amp;ocy;&amp;bcy;&amp;shchcy;&amp;iecy;&amp;ncy;&amp;icy;&amp;iecy; &quot;&amp;ucy;&amp;chcy;&amp;icy;&amp;tcy;&amp;iecy;&amp;lcy;&amp;softcy;-&amp;ucy;&amp;chcy;&amp;iecy;&amp;ncy;&amp;icy;&amp;kcy;&quot; - &amp;zcy;&amp;acy;&amp;lcy;&amp;ocy;&amp;gcy; &amp;shcy;&amp;kcy;&amp;ocy;&amp;lcy;&amp;softcy;&amp;ncy;&amp;ycy;&amp;khcy; &amp;ucy;&amp;scy;&amp;pcy;&amp;iecy;&amp;khcy;&amp;ocy;&amp;v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214686"/>
            <a:ext cx="4357718" cy="3268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/>
          <a:lstStyle/>
          <a:p>
            <a:pPr marL="273050" indent="-4763">
              <a:buNone/>
            </a:pPr>
            <a:endParaRPr lang="ru-RU" b="1" dirty="0" smtClean="0">
              <a:latin typeface="Bookman Old Style" pitchFamily="18" charset="0"/>
            </a:endParaRPr>
          </a:p>
          <a:p>
            <a:pPr marL="273050" indent="-4763">
              <a:buNone/>
            </a:pPr>
            <a:endParaRPr lang="ru-RU" b="1" dirty="0" smtClean="0">
              <a:latin typeface="Bookman Old Style" pitchFamily="18" charset="0"/>
            </a:endParaRPr>
          </a:p>
          <a:p>
            <a:pPr marL="273050" indent="-4763">
              <a:buNone/>
            </a:pPr>
            <a:endParaRPr lang="ru-RU" b="1" dirty="0" smtClean="0">
              <a:latin typeface="Bookman Old Style" pitchFamily="18" charset="0"/>
            </a:endParaRPr>
          </a:p>
          <a:p>
            <a:pPr marL="273050" indent="-4763">
              <a:buNone/>
            </a:pPr>
            <a:r>
              <a:rPr lang="ru-RU" b="1" dirty="0" smtClean="0">
                <a:latin typeface="Bookman Old Style" pitchFamily="18" charset="0"/>
              </a:rPr>
              <a:t>«Если мы будем учить сегодня так,</a:t>
            </a:r>
          </a:p>
          <a:p>
            <a:pPr marL="273050" indent="-4763">
              <a:buNone/>
            </a:pPr>
            <a:r>
              <a:rPr lang="ru-RU" b="1" dirty="0" smtClean="0">
                <a:latin typeface="Bookman Old Style" pitchFamily="18" charset="0"/>
              </a:rPr>
              <a:t>как мы учили вчера, мы украдем у детей завтра».</a:t>
            </a:r>
          </a:p>
          <a:p>
            <a:pPr>
              <a:buNone/>
            </a:pPr>
            <a:r>
              <a:rPr lang="ru-RU" b="1" dirty="0" smtClean="0">
                <a:latin typeface="Bookman Old Style" pitchFamily="18" charset="0"/>
              </a:rPr>
              <a:t>   </a:t>
            </a:r>
          </a:p>
          <a:p>
            <a:pPr>
              <a:buNone/>
            </a:pPr>
            <a:endParaRPr lang="ru-RU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b="1" dirty="0" smtClean="0">
                <a:latin typeface="Bookman Old Style" pitchFamily="18" charset="0"/>
              </a:rPr>
              <a:t>                                     Джон </a:t>
            </a:r>
            <a:r>
              <a:rPr lang="ru-RU" b="1" dirty="0" err="1" smtClean="0">
                <a:latin typeface="Bookman Old Style" pitchFamily="18" charset="0"/>
              </a:rPr>
              <a:t>Дьюи</a:t>
            </a:r>
            <a:endParaRPr lang="ru-RU" b="1" dirty="0" smtClean="0"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&quot;&amp;SHcy;&amp;kcy;&amp;ocy;&amp;lcy;&amp;acy; &amp;mcy;&amp;ocy;&amp;iecy;&amp;jcy; &amp;mcy;&amp;iecy;&amp;chcy;&amp;tcy;&amp;ycy;&quot; &amp;ucy;&amp;chcy;&amp;icy;&amp;tcy;&amp;iecy;&amp;lcy;&amp;softcy; &amp;lcy;&amp;icy;&amp;tcy;&amp;iecy;&amp;rcy;&amp;acy;&amp;tcy;&amp;ucy;&amp;rcy;&amp;ycy; &amp;IEcy;. &amp;Icy;. &amp;Pcy;&amp;acy;&amp;ncy;&amp;icy;&amp;ncy;&amp;acy; &amp;Ncy;&amp;acy;&amp;dcy; &amp;pcy;&amp;rcy;&amp;ocy;&amp;iecy;&amp;k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7529884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&amp;Rcy;&amp;ucy;&amp;scy;&amp;scy;&amp;kcy;&amp;icy;&amp;jcy; &amp;ucy;&amp;chcy;&amp;icy;&amp;tcy;&amp;iecy;&amp;lcy;&amp;softcy; - &amp;Icy;&amp;scy;&amp;tcy;&amp;ocy;&amp;rcy;&amp;icy;&amp;yacy; &amp;ocy;&amp;bcy;&amp;rcy;&amp;acy;&amp;zcy;&amp;ocy;&amp;vcy;&amp;acy;&amp;ncy;&amp;i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7643866" cy="607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Pcy;&amp;ocy;&amp;scy;&amp;tcy;&amp;ycy; &amp;bcy;&amp;lcy;&amp;ocy;&amp;gcy;&amp;iecy;&amp;rcy;&amp;acy; hikanen - &amp;Rcy;&amp;iecy;&amp;jcy;&amp;tcy;&amp;icy;&amp;ncy;&amp;gcy; &amp;bcy;&amp;lcy;&amp;ocy;&amp;gcy;&amp;ocy;&amp;vcy; &amp;Kcy;&amp;icy;&amp;rcy;&amp;ocy;&amp;v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774929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2" name="Picture 4" descr="&amp;Icy;&amp;scy;&amp;tcy;&amp;ocy;&amp;rcy;&amp;icy;&amp;yacy; &amp;Scy;&amp;Scy;&amp;Scy;&amp;Rcy; &amp;icy;&amp;zcy; &amp;Scy;&amp;iecy;&amp;mcy;&amp;iecy;&amp;jcy;&amp;ncy;&amp;ycy;&amp;khcy; &amp;Acy;&amp;lcy;&amp;softcy;&amp;bcy;&amp;ocy;&amp;mcy;&amp;ocy;&amp;vcy;. 80-&amp;iecy; &amp;gcy;&amp;ocy;&amp;dcy;&amp;ycy; - 1 - &amp;Icy;&amp;scy;&amp;tcy;&amp;ocy;&amp;rcy;&amp;icy;&amp;yacy;. &amp;Scy;&amp;ocy;&amp;bcy;&amp;ycy;&amp;tcy;&amp;icy;&amp;yacy; &amp;icy; &amp;lcy;&amp;yucy;&amp;dcy;&amp;icy;. - &amp;Icy;&amp;scy;&amp;tcy;&amp;ocy;&amp;rcy;&amp;icy;&amp;yacy;. &amp;Scy;&amp;ocy;&amp;bcy;&amp;ycy;&amp;tcy;&amp;icy;&amp;yacy; &amp;icy; &amp;lcy;&amp;yucy;&amp;dcy;&amp;icy;. - &amp;Kcy;&amp;acy;&amp;tcy;&amp;acy;&amp;lcy;&amp;ocy;&amp;gcy; &amp;scy;&amp;tcy;&amp;acy;&amp;tcy;&amp;iecy;&amp;jcy; - &amp;Pcy;&amp;iecy;&amp;rcy;&amp;scy;&amp;ocy;&amp;ncy;"/>
          <p:cNvPicPr>
            <a:picLocks noChangeAspect="1" noChangeArrowheads="1"/>
          </p:cNvPicPr>
          <p:nvPr/>
        </p:nvPicPr>
        <p:blipFill>
          <a:blip r:embed="rId2"/>
          <a:srcRect r="22110"/>
          <a:stretch>
            <a:fillRect/>
          </a:stretch>
        </p:blipFill>
        <p:spPr bwMode="auto">
          <a:xfrm>
            <a:off x="214281" y="214290"/>
            <a:ext cx="4151155" cy="3357586"/>
          </a:xfrm>
          <a:prstGeom prst="rect">
            <a:avLst/>
          </a:prstGeom>
          <a:noFill/>
        </p:spPr>
      </p:pic>
      <p:pic>
        <p:nvPicPr>
          <p:cNvPr id="32774" name="Picture 6" descr="&amp;Bcy;&amp;ocy;&amp;lcy;&amp;softcy;&amp;shcy;&amp;ocy;&amp;iecy; &amp;Rcy;&amp;acy;&amp;dcy;&amp;i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491" y="3786190"/>
            <a:ext cx="4762493" cy="2857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&amp;Vcy;&amp;ocy;&amp;scy;&amp;pcy;&amp;icy;&amp;tcy;&amp;ycy;&amp;vcy;&amp;acy;&amp;tcy;&amp;softcy;, &amp;ucy;&amp;chcy;&amp;icy;&amp;tcy;&amp;softcy; &amp;icy;&amp;lcy;&amp;icy; &amp;pcy;&amp;rcy;&amp;iecy;&amp;pcy;&amp;ocy;&amp;dcy;&amp;acy;&amp;vcy;&amp;acy;&amp;tcy;&amp;softcy;. - &amp;Ncy;&amp;acy;&amp;scy;&amp;tcy;&amp;rcy;&amp;ocy;&amp;iecy;&amp;ncy;&amp;icy;&amp;iecy; &amp;ncy;&amp;acy; &amp;rcy;&amp;iecy;&amp;bcy;&amp;iecy;&amp;ncy;&amp;kcy;&amp;acy; - &amp;Rcy;&amp;ocy;&amp;dcy;&amp;ocy;&amp;mcy; &amp;icy;&amp;zcy; &amp;dcy;&amp;iecy;&amp;tcy;&amp;scy;&amp;tcy;&amp;v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929090" cy="3110952"/>
          </a:xfrm>
          <a:prstGeom prst="rect">
            <a:avLst/>
          </a:prstGeom>
          <a:noFill/>
        </p:spPr>
      </p:pic>
      <p:pic>
        <p:nvPicPr>
          <p:cNvPr id="6" name="Picture 8" descr="&amp;Rcy;&amp;acy;&amp;bcy;&amp;ocy;&amp;tcy;&amp;acy; - &amp;Gcy;&amp;acy;&amp;zcy;&amp;iecy;&amp;tcy;&amp;acy; &amp;Tcy;&amp;rcy;&amp;ucy;&amp;d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571876"/>
            <a:ext cx="4607751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&amp;Pcy;&amp;ocy;&amp;bcy;&amp;iecy;&amp;dcy;&amp;icy;&amp;tcy;&amp;iecy;&amp;lcy;&amp;softcy;&amp;ncy;&amp;icy;&amp;tscy;&amp;ycy; &amp;kcy;&amp;ocy;&amp;ncy;&amp;kcy;&amp;ucy;&amp;rcy;&amp;scy;&amp;acy; &amp;kcy;&amp;ocy;&amp;mcy;&amp;pcy;&amp;acy;&amp;ncy;&amp;icy;&amp;icy; Polymedia &quot;&amp;Lcy;&amp;ucy;&amp;chcy;&amp;shcy;&amp;iecy;&amp;mcy;&amp;ucy; &amp;ucy;&amp;chcy;&amp;icy;&amp;tcy;&amp;iecy;&amp;lcy;&amp;yucy; - &amp;icy;&amp;ncy;&amp;tcy;&amp;iecy;&amp;rcy;&amp;acy;&amp;kcy;&amp;tcy;&amp;icy;&amp;vcy;&amp;ncy;&amp;acy;&amp;yacy; &amp;dcy;&amp;ocy;&amp;scy;&amp;kcy;&amp;acy;&quot; &amp;dcy;&amp;iecy;&amp;lcy;&amp;yacy;&amp;tcy;&amp;scy;&amp;yacy; &amp;scy;&amp;vcy;&amp;ocy;&amp;icy;&amp;mcy;&amp;icy; &amp;pcy;&amp;iecy;&amp;rcy;&amp;vcy;&amp;ycy;&amp;mcy;&amp;icy; &amp;ucy;&amp;scy;&amp;pcy;&amp;iecy;&amp;khcy;&amp;acy;&amp;mcy;&amp;icy; &amp;vcy; &amp;pcy;&amp;rcy;&amp;iecy;&amp;pcy;&amp;ocy;&amp;dcy;&amp;acy;&amp;vcy;&amp;acy;&amp;n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781055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500230" y="-214338"/>
          <a:ext cx="10072758" cy="7072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b44e663bd468ed97ce8eaafb5ef46aa90474a9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312</TotalTime>
  <Words>795</Words>
  <Application>Microsoft Office PowerPoint</Application>
  <PresentationFormat>Экран (4:3)</PresentationFormat>
  <Paragraphs>109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Технологическая карта урока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Правила моделирования урока</vt:lpstr>
      <vt:lpstr>Правила моделирования урока</vt:lpstr>
      <vt:lpstr>Технологическая карта</vt:lpstr>
      <vt:lpstr>Слайд 17</vt:lpstr>
      <vt:lpstr>Слайд 18</vt:lpstr>
      <vt:lpstr>Технологическая карта УРОКА -</vt:lpstr>
      <vt:lpstr>Структура  технологической карты</vt:lpstr>
      <vt:lpstr>Технологическая карта урока, соответствующая  требованиям ФГОС </vt:lpstr>
      <vt:lpstr>Слайд 22</vt:lpstr>
      <vt:lpstr>Преимущества технологической карты:</vt:lpstr>
      <vt:lpstr>Слайд 24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WiZaRd</dc:creator>
  <cp:lastModifiedBy>Директор</cp:lastModifiedBy>
  <cp:revision>36</cp:revision>
  <dcterms:created xsi:type="dcterms:W3CDTF">2014-12-25T00:13:47Z</dcterms:created>
  <dcterms:modified xsi:type="dcterms:W3CDTF">2015-12-28T11:13:04Z</dcterms:modified>
</cp:coreProperties>
</file>