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63" r:id="rId4"/>
    <p:sldId id="257" r:id="rId5"/>
    <p:sldId id="270" r:id="rId6"/>
    <p:sldId id="258" r:id="rId7"/>
    <p:sldId id="265" r:id="rId8"/>
    <p:sldId id="259" r:id="rId9"/>
    <p:sldId id="260" r:id="rId10"/>
    <p:sldId id="261" r:id="rId11"/>
    <p:sldId id="262" r:id="rId12"/>
    <p:sldId id="266" r:id="rId13"/>
    <p:sldId id="275" r:id="rId14"/>
    <p:sldId id="267" r:id="rId15"/>
    <p:sldId id="268" r:id="rId16"/>
    <p:sldId id="269" r:id="rId17"/>
    <p:sldId id="273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7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4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4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0C84-B481-4CB6-9E75-3AF4737D2BDD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BA23-970E-481D-B4E8-89FBD96EB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1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00000337-1000-4ddd-3b5e-010046bb2fd1/0024.sw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ОНИ существуют везде и всюду: в пище, которую мы едим, особенно если она готовилась в грязной посуде; на немытых овощах и фруктах. Ещё больше их в воздухе, которым мы дышим, особенно в пыльном, непроветриваемом помещении. ИХ можно найти на всех предметах, с которыми мы соприкасаемся: на ручках дверей, на поручнях автобусов, на листах книг</a:t>
            </a:r>
            <a:r>
              <a:rPr lang="ru-RU" b="1">
                <a:latin typeface="Times New Roman"/>
                <a:ea typeface="Calibri"/>
                <a:cs typeface="Times New Roman"/>
              </a:rPr>
              <a:t>, </a:t>
            </a:r>
            <a:r>
              <a:rPr lang="ru-RU" b="1" smtClean="0">
                <a:latin typeface="Times New Roman"/>
                <a:ea typeface="Calibri"/>
                <a:cs typeface="Times New Roman"/>
              </a:rPr>
              <a:t>тетрадей.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Их могут   убить сухое помещение, солнечный свет, чистота.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86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бактерий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Прокариоты-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организмы, у которых нет оформленного ядра (бактерии).</a:t>
            </a:r>
          </a:p>
          <a:p>
            <a:pPr marL="514350" indent="-514350">
              <a:buAutoNum type="arabicPeriod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2.Эукариоты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организмы, имеющие оформленное ядро ( растения, грибы, животные).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Процессы жизнедеятельности бактерий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1.Питание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зависимости от типа питания бактерии делят на группы: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А).Автотрофы-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оздают органические вещества из неорганических.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цианобактерии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осуществляют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фотосинтез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Б). Гетеротрофы-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используют готовые органические вещества.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30276"/>
            <a:ext cx="2846809" cy="195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5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Процессы жизнедеятельности бактерий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484784"/>
            <a:ext cx="8784976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Размножаются бактерии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путём деления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каждые 20-30 минут.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files.school-collection.edu.ru/dlrstore/00000337-1000-4ddd-3b5e-010046bb2fd1/0024.swf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21328"/>
              </p:ext>
            </p:extLst>
          </p:nvPr>
        </p:nvGraphicFramePr>
        <p:xfrm>
          <a:off x="1524000" y="13970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Для обмена</a:t>
                      </a:r>
                      <a:r>
                        <a:rPr lang="ru-RU" sz="3600" baseline="0" dirty="0" smtClean="0"/>
                        <a:t> веществ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2636912"/>
            <a:ext cx="3168352" cy="74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Нужен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кислород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636912"/>
            <a:ext cx="3600400" cy="74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нужен кислород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255830" y="2276871"/>
            <a:ext cx="242316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717475" y="2276870"/>
            <a:ext cx="222677" cy="360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1506"/>
            <a:ext cx="6048672" cy="608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8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и жизнедеятельность бактерий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b="1" dirty="0">
                <a:solidFill>
                  <a:srgbClr val="2B2B55"/>
                </a:solidFill>
                <a:latin typeface="Times New Roman"/>
                <a:cs typeface="Times New Roman"/>
              </a:rPr>
              <a:t>К</a:t>
            </a:r>
            <a:r>
              <a:rPr lang="ru-RU" b="1" dirty="0">
                <a:solidFill>
                  <a:srgbClr val="2B2B55"/>
                </a:solidFill>
                <a:latin typeface="Times New Roman"/>
                <a:ea typeface="Times New Roman"/>
                <a:cs typeface="Times New Roman"/>
              </a:rPr>
              <a:t>летки бактерии имеют особое строение, они очень малы.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800" b="1" u="sng" dirty="0"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2B2B55"/>
                </a:solidFill>
                <a:latin typeface="Times New Roman"/>
                <a:ea typeface="Times New Roman"/>
                <a:cs typeface="Times New Roman"/>
              </a:rPr>
              <a:t>Изучить строение бактерий и процессы жизнедеятельности. 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3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1.Решаем кроссворд. </a:t>
            </a: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1. Как называется палочковидная бактерия?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2. Самая крупная единица классификации организмов.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3. Увеличительный прибор для изучения бактерий.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4 .Вязкая жидкость внутри клетки.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5. Организм, который питается готовыми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 органическими веществами.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6. Организмы, клетки которых не имеют ядра.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7. Наименьшая единица классификации.</a:t>
            </a:r>
          </a:p>
          <a:p>
            <a:pPr marL="0" indent="0">
              <a:buNone/>
            </a:pPr>
            <a:r>
              <a:rPr lang="ru-RU" sz="5000" b="1" dirty="0">
                <a:latin typeface="Times New Roman" pitchFamily="18" charset="0"/>
                <a:ea typeface="Calibri"/>
                <a:cs typeface="Times New Roman" pitchFamily="18" charset="0"/>
              </a:rPr>
              <a:t>8. Орган передвижения бактерии</a:t>
            </a:r>
            <a:endParaRPr lang="ru-RU" sz="5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2.Создайте модель бактерии из пластилина.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1264"/>
              </p:ext>
            </p:extLst>
          </p:nvPr>
        </p:nvGraphicFramePr>
        <p:xfrm>
          <a:off x="6099807" y="548680"/>
          <a:ext cx="3024339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215209"/>
                <a:gridCol w="215970"/>
                <a:gridCol w="215209"/>
                <a:gridCol w="202069"/>
                <a:gridCol w="343179"/>
                <a:gridCol w="215970"/>
                <a:gridCol w="215209"/>
                <a:gridCol w="209126"/>
                <a:gridCol w="270723"/>
                <a:gridCol w="274525"/>
                <a:gridCol w="215970"/>
                <a:gridCol w="107605"/>
                <a:gridCol w="107605"/>
                <a:gridCol w="215970"/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1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85582"/>
              </p:ext>
            </p:extLst>
          </p:nvPr>
        </p:nvGraphicFramePr>
        <p:xfrm>
          <a:off x="1259632" y="548680"/>
          <a:ext cx="5184577" cy="4860600"/>
        </p:xfrm>
        <a:graphic>
          <a:graphicData uri="http://schemas.openxmlformats.org/drawingml/2006/table">
            <a:tbl>
              <a:tblPr firstRow="1" firstCol="1" bandRow="1"/>
              <a:tblGrid>
                <a:gridCol w="381635"/>
                <a:gridCol w="342135"/>
                <a:gridCol w="340930"/>
                <a:gridCol w="342135"/>
                <a:gridCol w="393365"/>
                <a:gridCol w="470405"/>
                <a:gridCol w="340930"/>
                <a:gridCol w="331292"/>
                <a:gridCol w="428873"/>
                <a:gridCol w="434897"/>
                <a:gridCol w="342135"/>
                <a:gridCol w="346855"/>
                <a:gridCol w="112926"/>
                <a:gridCol w="576064"/>
              </a:tblGrid>
              <a:tr h="60757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5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5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5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6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u="dbl" dirty="0">
                <a:ea typeface="Calibri"/>
                <a:cs typeface="Times New Roman"/>
              </a:rPr>
              <a:t>Вопросы для   тестирования по теме «Бактерии»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480720"/>
          </a:xfrm>
        </p:spPr>
        <p:txBody>
          <a:bodyPr>
            <a:normAutofit fontScale="25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А1</a:t>
            </a: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8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Бактерии – это организмы</a:t>
            </a: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8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одноклеточные;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многоклеточные;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одноклеточные, и многоклеточные.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8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А2. В клетке бактерий есть: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оболочка, цитоплазма, ядро;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цитоплазма, ядро, наследственный материал;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Капсула, клеточная стенка, </a:t>
            </a: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цитоплазма, наследственный материал.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8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А3. Бактерии: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питаются готовыми питательными веществами;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сами способны создавать питательные вещества;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верно  1 и 2.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8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А4. Определите правильное высказывание.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Бактерии размножаются спорами.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 бактерии автотрофы.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Эукариоты- организмы, чьи клетки содержат ядро.</a:t>
            </a:r>
          </a:p>
          <a:p>
            <a:pPr indent="450215" algn="just">
              <a:spcBef>
                <a:spcPts val="600"/>
              </a:spcBef>
              <a:spcAft>
                <a:spcPts val="0"/>
              </a:spcAft>
            </a:pPr>
            <a:r>
              <a:rPr lang="ru-RU" sz="8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А5. Определите правильное высказывание.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Бактерии занимают все среды жизни.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Бактерии меньше вирусов  .</a:t>
            </a:r>
          </a:p>
          <a:p>
            <a:pPr lvl="0" algn="just" fontAlgn="base">
              <a:buSzPts val="1000"/>
              <a:buFont typeface="+mj-lt"/>
              <a:buAutoNum type="arabicParenR"/>
            </a:pPr>
            <a:r>
              <a:rPr lang="ru-RU" sz="80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Цианобактерии</a:t>
            </a:r>
            <a:r>
              <a:rPr lang="ru-RU" sz="8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-автотрофы.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0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</a:t>
            </a:r>
            <a:r>
              <a:rPr lang="ru-RU" b="1" dirty="0" smtClean="0"/>
              <a:t>ценка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«5»-нет ошибок</a:t>
            </a:r>
          </a:p>
          <a:p>
            <a:pPr marL="0" indent="0">
              <a:buNone/>
            </a:pPr>
            <a:r>
              <a:rPr lang="ru-RU" b="1" dirty="0" smtClean="0"/>
              <a:t>«4»- одна или две ошибки</a:t>
            </a:r>
          </a:p>
          <a:p>
            <a:pPr marL="0" indent="0">
              <a:buNone/>
            </a:pPr>
            <a:r>
              <a:rPr lang="ru-RU" b="1" dirty="0" smtClean="0"/>
              <a:t>Если ошибок три или более-необходимо доработать.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715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вами смайлики</a:t>
            </a:r>
          </a:p>
          <a:p>
            <a:r>
              <a:rPr lang="ru-RU" u="sng" dirty="0" smtClean="0"/>
              <a:t>С улыбкой- </a:t>
            </a:r>
            <a:r>
              <a:rPr lang="ru-RU" dirty="0" smtClean="0"/>
              <a:t>мне интересно и понятно</a:t>
            </a:r>
          </a:p>
          <a:p>
            <a:r>
              <a:rPr lang="ru-RU" u="sng" dirty="0" smtClean="0"/>
              <a:t>Смайлик «удивление»- </a:t>
            </a:r>
            <a:r>
              <a:rPr lang="ru-RU" dirty="0" smtClean="0"/>
              <a:t>испытал затруднение, необходимо доработать.</a:t>
            </a:r>
          </a:p>
          <a:p>
            <a:endParaRPr lang="ru-RU" dirty="0" smtClean="0"/>
          </a:p>
          <a:p>
            <a:r>
              <a:rPr lang="ru-RU" dirty="0" smtClean="0"/>
              <a:t>Прикрепите к доске тот, который отражает ваше ощущение от урока.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7"/>
            <a:ext cx="1476164" cy="130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3315616"/>
            <a:ext cx="1368152" cy="121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 и жизнедеятельность бактерий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23312" cy="504056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2B2B55"/>
                </a:solidFill>
                <a:latin typeface="Times New Roman"/>
                <a:cs typeface="Times New Roman"/>
              </a:rPr>
              <a:t>К</a:t>
            </a:r>
            <a:r>
              <a:rPr lang="ru-RU" b="1" dirty="0" smtClean="0">
                <a:solidFill>
                  <a:srgbClr val="2B2B55"/>
                </a:solidFill>
                <a:effectLst/>
                <a:latin typeface="Times New Roman"/>
                <a:ea typeface="Times New Roman"/>
                <a:cs typeface="Times New Roman"/>
              </a:rPr>
              <a:t>летки бактерии имеют особое строение, они очень малы.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u="sng" dirty="0" smtClean="0">
                <a:solidFill>
                  <a:srgbClr val="2B2B5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2B2B55"/>
                </a:solidFill>
                <a:effectLst/>
                <a:latin typeface="Times New Roman"/>
                <a:ea typeface="Times New Roman"/>
                <a:cs typeface="Times New Roman"/>
              </a:rPr>
              <a:t>Изучить строение бактерий и процессы жизнедеятельности. </a:t>
            </a:r>
            <a:endParaRPr lang="ru-RU" sz="24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41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Общая характеристика бактерий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54802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1.Бактерии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-это</a:t>
            </a:r>
          </a:p>
          <a:p>
            <a:pPr marL="800100" lvl="2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примитивные одноклеточные</a:t>
            </a:r>
          </a:p>
          <a:p>
            <a:pPr marL="800100" lvl="2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организмы.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Кокки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Стрептококки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Бациллы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Спириллы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Вибрионы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8283" y="2348879"/>
            <a:ext cx="5616624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Формы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бактерий</a:t>
            </a:r>
          </a:p>
        </p:txBody>
      </p:sp>
      <p:sp>
        <p:nvSpPr>
          <p:cNvPr id="5" name="Стрелка вниз 4"/>
          <p:cNvSpPr/>
          <p:nvPr/>
        </p:nvSpPr>
        <p:spPr>
          <a:xfrm rot="2057547">
            <a:off x="889454" y="3268973"/>
            <a:ext cx="275933" cy="745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587160" y="3329584"/>
            <a:ext cx="228600" cy="777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7818" y="3410836"/>
            <a:ext cx="242316" cy="777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209643" y="3410836"/>
            <a:ext cx="242316" cy="777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345159"/>
            <a:ext cx="1619672" cy="1043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Округлые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3368" y="4345159"/>
            <a:ext cx="1656184" cy="10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ложен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ные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 цепочку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0693" y="4368440"/>
            <a:ext cx="1496567" cy="10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алочко</a:t>
            </a: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видные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2052" y="4383631"/>
            <a:ext cx="1885302" cy="10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пиралевидные</a:t>
            </a: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431187" y="550707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033240" y="5507071"/>
            <a:ext cx="457200" cy="3737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478715" y="5531133"/>
            <a:ext cx="474121" cy="3682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952836" y="5507071"/>
            <a:ext cx="457200" cy="37374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4021776" y="5574488"/>
            <a:ext cx="914400" cy="3063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817102" y="5507071"/>
            <a:ext cx="1509069" cy="638629"/>
          </a:xfrm>
          <a:custGeom>
            <a:avLst/>
            <a:gdLst>
              <a:gd name="connsiteX0" fmla="*/ 145143 w 1465943"/>
              <a:gd name="connsiteY0" fmla="*/ 377372 h 638629"/>
              <a:gd name="connsiteX1" fmla="*/ 43543 w 1465943"/>
              <a:gd name="connsiteY1" fmla="*/ 362857 h 638629"/>
              <a:gd name="connsiteX2" fmla="*/ 0 w 1465943"/>
              <a:gd name="connsiteY2" fmla="*/ 275772 h 638629"/>
              <a:gd name="connsiteX3" fmla="*/ 14514 w 1465943"/>
              <a:gd name="connsiteY3" fmla="*/ 145143 h 638629"/>
              <a:gd name="connsiteX4" fmla="*/ 43543 w 1465943"/>
              <a:gd name="connsiteY4" fmla="*/ 87086 h 638629"/>
              <a:gd name="connsiteX5" fmla="*/ 72572 w 1465943"/>
              <a:gd name="connsiteY5" fmla="*/ 43543 h 638629"/>
              <a:gd name="connsiteX6" fmla="*/ 159657 w 1465943"/>
              <a:gd name="connsiteY6" fmla="*/ 0 h 638629"/>
              <a:gd name="connsiteX7" fmla="*/ 333829 w 1465943"/>
              <a:gd name="connsiteY7" fmla="*/ 14515 h 638629"/>
              <a:gd name="connsiteX8" fmla="*/ 362857 w 1465943"/>
              <a:gd name="connsiteY8" fmla="*/ 58057 h 638629"/>
              <a:gd name="connsiteX9" fmla="*/ 377372 w 1465943"/>
              <a:gd name="connsiteY9" fmla="*/ 101600 h 638629"/>
              <a:gd name="connsiteX10" fmla="*/ 435429 w 1465943"/>
              <a:gd name="connsiteY10" fmla="*/ 232229 h 638629"/>
              <a:gd name="connsiteX11" fmla="*/ 449943 w 1465943"/>
              <a:gd name="connsiteY11" fmla="*/ 275772 h 638629"/>
              <a:gd name="connsiteX12" fmla="*/ 391886 w 1465943"/>
              <a:gd name="connsiteY12" fmla="*/ 435429 h 638629"/>
              <a:gd name="connsiteX13" fmla="*/ 319314 w 1465943"/>
              <a:gd name="connsiteY13" fmla="*/ 420915 h 638629"/>
              <a:gd name="connsiteX14" fmla="*/ 275772 w 1465943"/>
              <a:gd name="connsiteY14" fmla="*/ 391886 h 638629"/>
              <a:gd name="connsiteX15" fmla="*/ 275772 w 1465943"/>
              <a:gd name="connsiteY15" fmla="*/ 217715 h 638629"/>
              <a:gd name="connsiteX16" fmla="*/ 348343 w 1465943"/>
              <a:gd name="connsiteY16" fmla="*/ 58057 h 638629"/>
              <a:gd name="connsiteX17" fmla="*/ 391886 w 1465943"/>
              <a:gd name="connsiteY17" fmla="*/ 43543 h 638629"/>
              <a:gd name="connsiteX18" fmla="*/ 653143 w 1465943"/>
              <a:gd name="connsiteY18" fmla="*/ 58057 h 638629"/>
              <a:gd name="connsiteX19" fmla="*/ 740229 w 1465943"/>
              <a:gd name="connsiteY19" fmla="*/ 87086 h 638629"/>
              <a:gd name="connsiteX20" fmla="*/ 783772 w 1465943"/>
              <a:gd name="connsiteY20" fmla="*/ 116115 h 638629"/>
              <a:gd name="connsiteX21" fmla="*/ 827314 w 1465943"/>
              <a:gd name="connsiteY21" fmla="*/ 130629 h 638629"/>
              <a:gd name="connsiteX22" fmla="*/ 856343 w 1465943"/>
              <a:gd name="connsiteY22" fmla="*/ 174172 h 638629"/>
              <a:gd name="connsiteX23" fmla="*/ 856343 w 1465943"/>
              <a:gd name="connsiteY23" fmla="*/ 261257 h 638629"/>
              <a:gd name="connsiteX24" fmla="*/ 841829 w 1465943"/>
              <a:gd name="connsiteY24" fmla="*/ 449943 h 638629"/>
              <a:gd name="connsiteX25" fmla="*/ 827314 w 1465943"/>
              <a:gd name="connsiteY25" fmla="*/ 493486 h 638629"/>
              <a:gd name="connsiteX26" fmla="*/ 783772 w 1465943"/>
              <a:gd name="connsiteY26" fmla="*/ 508000 h 638629"/>
              <a:gd name="connsiteX27" fmla="*/ 696686 w 1465943"/>
              <a:gd name="connsiteY27" fmla="*/ 464457 h 638629"/>
              <a:gd name="connsiteX28" fmla="*/ 667657 w 1465943"/>
              <a:gd name="connsiteY28" fmla="*/ 377372 h 638629"/>
              <a:gd name="connsiteX29" fmla="*/ 682172 w 1465943"/>
              <a:gd name="connsiteY29" fmla="*/ 261257 h 638629"/>
              <a:gd name="connsiteX30" fmla="*/ 783772 w 1465943"/>
              <a:gd name="connsiteY30" fmla="*/ 130629 h 638629"/>
              <a:gd name="connsiteX31" fmla="*/ 841829 w 1465943"/>
              <a:gd name="connsiteY31" fmla="*/ 101600 h 638629"/>
              <a:gd name="connsiteX32" fmla="*/ 885372 w 1465943"/>
              <a:gd name="connsiteY32" fmla="*/ 72572 h 638629"/>
              <a:gd name="connsiteX33" fmla="*/ 1001486 w 1465943"/>
              <a:gd name="connsiteY33" fmla="*/ 87086 h 638629"/>
              <a:gd name="connsiteX34" fmla="*/ 1074057 w 1465943"/>
              <a:gd name="connsiteY34" fmla="*/ 101600 h 638629"/>
              <a:gd name="connsiteX35" fmla="*/ 1132114 w 1465943"/>
              <a:gd name="connsiteY35" fmla="*/ 188686 h 638629"/>
              <a:gd name="connsiteX36" fmla="*/ 1175657 w 1465943"/>
              <a:gd name="connsiteY36" fmla="*/ 333829 h 638629"/>
              <a:gd name="connsiteX37" fmla="*/ 1161143 w 1465943"/>
              <a:gd name="connsiteY37" fmla="*/ 508000 h 638629"/>
              <a:gd name="connsiteX38" fmla="*/ 1146629 w 1465943"/>
              <a:gd name="connsiteY38" fmla="*/ 551543 h 638629"/>
              <a:gd name="connsiteX39" fmla="*/ 1103086 w 1465943"/>
              <a:gd name="connsiteY39" fmla="*/ 566057 h 638629"/>
              <a:gd name="connsiteX40" fmla="*/ 1016000 w 1465943"/>
              <a:gd name="connsiteY40" fmla="*/ 508000 h 638629"/>
              <a:gd name="connsiteX41" fmla="*/ 1001486 w 1465943"/>
              <a:gd name="connsiteY41" fmla="*/ 464457 h 638629"/>
              <a:gd name="connsiteX42" fmla="*/ 1016000 w 1465943"/>
              <a:gd name="connsiteY42" fmla="*/ 304800 h 638629"/>
              <a:gd name="connsiteX43" fmla="*/ 1088572 w 1465943"/>
              <a:gd name="connsiteY43" fmla="*/ 232229 h 638629"/>
              <a:gd name="connsiteX44" fmla="*/ 1175657 w 1465943"/>
              <a:gd name="connsiteY44" fmla="*/ 174172 h 638629"/>
              <a:gd name="connsiteX45" fmla="*/ 1262743 w 1465943"/>
              <a:gd name="connsiteY45" fmla="*/ 188686 h 638629"/>
              <a:gd name="connsiteX46" fmla="*/ 1349829 w 1465943"/>
              <a:gd name="connsiteY46" fmla="*/ 217715 h 638629"/>
              <a:gd name="connsiteX47" fmla="*/ 1407886 w 1465943"/>
              <a:gd name="connsiteY47" fmla="*/ 232229 h 638629"/>
              <a:gd name="connsiteX48" fmla="*/ 1436914 w 1465943"/>
              <a:gd name="connsiteY48" fmla="*/ 275772 h 638629"/>
              <a:gd name="connsiteX49" fmla="*/ 1451429 w 1465943"/>
              <a:gd name="connsiteY49" fmla="*/ 333829 h 638629"/>
              <a:gd name="connsiteX50" fmla="*/ 1465943 w 1465943"/>
              <a:gd name="connsiteY50" fmla="*/ 377372 h 638629"/>
              <a:gd name="connsiteX51" fmla="*/ 1436914 w 1465943"/>
              <a:gd name="connsiteY51" fmla="*/ 537029 h 638629"/>
              <a:gd name="connsiteX52" fmla="*/ 1378857 w 1465943"/>
              <a:gd name="connsiteY52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65943" h="638629">
                <a:moveTo>
                  <a:pt x="145143" y="377372"/>
                </a:moveTo>
                <a:cubicBezTo>
                  <a:pt x="111276" y="372534"/>
                  <a:pt x="74805" y="376751"/>
                  <a:pt x="43543" y="362857"/>
                </a:cubicBezTo>
                <a:cubicBezTo>
                  <a:pt x="21522" y="353070"/>
                  <a:pt x="6440" y="295094"/>
                  <a:pt x="0" y="275772"/>
                </a:cubicBezTo>
                <a:cubicBezTo>
                  <a:pt x="4838" y="232229"/>
                  <a:pt x="4663" y="187832"/>
                  <a:pt x="14514" y="145143"/>
                </a:cubicBezTo>
                <a:cubicBezTo>
                  <a:pt x="19379" y="124060"/>
                  <a:pt x="32808" y="105872"/>
                  <a:pt x="43543" y="87086"/>
                </a:cubicBezTo>
                <a:cubicBezTo>
                  <a:pt x="52198" y="71940"/>
                  <a:pt x="60237" y="55878"/>
                  <a:pt x="72572" y="43543"/>
                </a:cubicBezTo>
                <a:cubicBezTo>
                  <a:pt x="100707" y="15408"/>
                  <a:pt x="124244" y="11805"/>
                  <a:pt x="159657" y="0"/>
                </a:cubicBezTo>
                <a:cubicBezTo>
                  <a:pt x="217714" y="4838"/>
                  <a:pt x="277812" y="-1490"/>
                  <a:pt x="333829" y="14515"/>
                </a:cubicBezTo>
                <a:cubicBezTo>
                  <a:pt x="350601" y="19307"/>
                  <a:pt x="355056" y="42455"/>
                  <a:pt x="362857" y="58057"/>
                </a:cubicBezTo>
                <a:cubicBezTo>
                  <a:pt x="369699" y="71741"/>
                  <a:pt x="370530" y="87916"/>
                  <a:pt x="377372" y="101600"/>
                </a:cubicBezTo>
                <a:cubicBezTo>
                  <a:pt x="446371" y="239598"/>
                  <a:pt x="360542" y="7567"/>
                  <a:pt x="435429" y="232229"/>
                </a:cubicBezTo>
                <a:lnTo>
                  <a:pt x="449943" y="275772"/>
                </a:lnTo>
                <a:cubicBezTo>
                  <a:pt x="443405" y="341149"/>
                  <a:pt x="478567" y="435429"/>
                  <a:pt x="391886" y="435429"/>
                </a:cubicBezTo>
                <a:cubicBezTo>
                  <a:pt x="367216" y="435429"/>
                  <a:pt x="343505" y="425753"/>
                  <a:pt x="319314" y="420915"/>
                </a:cubicBezTo>
                <a:cubicBezTo>
                  <a:pt x="304800" y="411239"/>
                  <a:pt x="286669" y="405507"/>
                  <a:pt x="275772" y="391886"/>
                </a:cubicBezTo>
                <a:cubicBezTo>
                  <a:pt x="242757" y="350616"/>
                  <a:pt x="272871" y="238025"/>
                  <a:pt x="275772" y="217715"/>
                </a:cubicBezTo>
                <a:cubicBezTo>
                  <a:pt x="281844" y="175212"/>
                  <a:pt x="298216" y="74765"/>
                  <a:pt x="348343" y="58057"/>
                </a:cubicBezTo>
                <a:lnTo>
                  <a:pt x="391886" y="43543"/>
                </a:lnTo>
                <a:cubicBezTo>
                  <a:pt x="478972" y="48381"/>
                  <a:pt x="566597" y="47239"/>
                  <a:pt x="653143" y="58057"/>
                </a:cubicBezTo>
                <a:cubicBezTo>
                  <a:pt x="683506" y="61852"/>
                  <a:pt x="740229" y="87086"/>
                  <a:pt x="740229" y="87086"/>
                </a:cubicBezTo>
                <a:cubicBezTo>
                  <a:pt x="754743" y="96762"/>
                  <a:pt x="768170" y="108314"/>
                  <a:pt x="783772" y="116115"/>
                </a:cubicBezTo>
                <a:cubicBezTo>
                  <a:pt x="797456" y="122957"/>
                  <a:pt x="815367" y="121072"/>
                  <a:pt x="827314" y="130629"/>
                </a:cubicBezTo>
                <a:cubicBezTo>
                  <a:pt x="840936" y="141526"/>
                  <a:pt x="846667" y="159658"/>
                  <a:pt x="856343" y="174172"/>
                </a:cubicBezTo>
                <a:cubicBezTo>
                  <a:pt x="884492" y="258620"/>
                  <a:pt x="866899" y="176811"/>
                  <a:pt x="856343" y="261257"/>
                </a:cubicBezTo>
                <a:cubicBezTo>
                  <a:pt x="848519" y="323851"/>
                  <a:pt x="849653" y="387349"/>
                  <a:pt x="841829" y="449943"/>
                </a:cubicBezTo>
                <a:cubicBezTo>
                  <a:pt x="839931" y="465124"/>
                  <a:pt x="838132" y="482668"/>
                  <a:pt x="827314" y="493486"/>
                </a:cubicBezTo>
                <a:cubicBezTo>
                  <a:pt x="816496" y="504304"/>
                  <a:pt x="798286" y="503162"/>
                  <a:pt x="783772" y="508000"/>
                </a:cubicBezTo>
                <a:cubicBezTo>
                  <a:pt x="760046" y="500091"/>
                  <a:pt x="711495" y="488152"/>
                  <a:pt x="696686" y="464457"/>
                </a:cubicBezTo>
                <a:cubicBezTo>
                  <a:pt x="680469" y="438509"/>
                  <a:pt x="667657" y="377372"/>
                  <a:pt x="667657" y="377372"/>
                </a:cubicBezTo>
                <a:cubicBezTo>
                  <a:pt x="672495" y="338667"/>
                  <a:pt x="669053" y="297991"/>
                  <a:pt x="682172" y="261257"/>
                </a:cubicBezTo>
                <a:cubicBezTo>
                  <a:pt x="692450" y="232478"/>
                  <a:pt x="750370" y="154488"/>
                  <a:pt x="783772" y="130629"/>
                </a:cubicBezTo>
                <a:cubicBezTo>
                  <a:pt x="801378" y="118053"/>
                  <a:pt x="823043" y="112335"/>
                  <a:pt x="841829" y="101600"/>
                </a:cubicBezTo>
                <a:cubicBezTo>
                  <a:pt x="856975" y="92945"/>
                  <a:pt x="870858" y="82248"/>
                  <a:pt x="885372" y="72572"/>
                </a:cubicBezTo>
                <a:cubicBezTo>
                  <a:pt x="924077" y="77410"/>
                  <a:pt x="962934" y="81155"/>
                  <a:pt x="1001486" y="87086"/>
                </a:cubicBezTo>
                <a:cubicBezTo>
                  <a:pt x="1025869" y="90837"/>
                  <a:pt x="1054584" y="86454"/>
                  <a:pt x="1074057" y="101600"/>
                </a:cubicBezTo>
                <a:cubicBezTo>
                  <a:pt x="1101596" y="123019"/>
                  <a:pt x="1121081" y="155588"/>
                  <a:pt x="1132114" y="188686"/>
                </a:cubicBezTo>
                <a:cubicBezTo>
                  <a:pt x="1167451" y="294696"/>
                  <a:pt x="1153722" y="246087"/>
                  <a:pt x="1175657" y="333829"/>
                </a:cubicBezTo>
                <a:cubicBezTo>
                  <a:pt x="1170819" y="391886"/>
                  <a:pt x="1168842" y="450253"/>
                  <a:pt x="1161143" y="508000"/>
                </a:cubicBezTo>
                <a:cubicBezTo>
                  <a:pt x="1159121" y="523165"/>
                  <a:pt x="1157447" y="540725"/>
                  <a:pt x="1146629" y="551543"/>
                </a:cubicBezTo>
                <a:cubicBezTo>
                  <a:pt x="1135811" y="562361"/>
                  <a:pt x="1117600" y="561219"/>
                  <a:pt x="1103086" y="566057"/>
                </a:cubicBezTo>
                <a:cubicBezTo>
                  <a:pt x="1057435" y="550840"/>
                  <a:pt x="1047064" y="554596"/>
                  <a:pt x="1016000" y="508000"/>
                </a:cubicBezTo>
                <a:cubicBezTo>
                  <a:pt x="1007513" y="495270"/>
                  <a:pt x="1006324" y="478971"/>
                  <a:pt x="1001486" y="464457"/>
                </a:cubicBezTo>
                <a:cubicBezTo>
                  <a:pt x="1006324" y="411238"/>
                  <a:pt x="1004803" y="357052"/>
                  <a:pt x="1016000" y="304800"/>
                </a:cubicBezTo>
                <a:cubicBezTo>
                  <a:pt x="1025256" y="261607"/>
                  <a:pt x="1059964" y="256069"/>
                  <a:pt x="1088572" y="232229"/>
                </a:cubicBezTo>
                <a:cubicBezTo>
                  <a:pt x="1161054" y="171827"/>
                  <a:pt x="1099134" y="199679"/>
                  <a:pt x="1175657" y="174172"/>
                </a:cubicBezTo>
                <a:cubicBezTo>
                  <a:pt x="1204686" y="179010"/>
                  <a:pt x="1234193" y="181548"/>
                  <a:pt x="1262743" y="188686"/>
                </a:cubicBezTo>
                <a:cubicBezTo>
                  <a:pt x="1292428" y="196107"/>
                  <a:pt x="1320144" y="210294"/>
                  <a:pt x="1349829" y="217715"/>
                </a:cubicBezTo>
                <a:lnTo>
                  <a:pt x="1407886" y="232229"/>
                </a:lnTo>
                <a:cubicBezTo>
                  <a:pt x="1417562" y="246743"/>
                  <a:pt x="1430042" y="259739"/>
                  <a:pt x="1436914" y="275772"/>
                </a:cubicBezTo>
                <a:cubicBezTo>
                  <a:pt x="1444772" y="294107"/>
                  <a:pt x="1445949" y="314649"/>
                  <a:pt x="1451429" y="333829"/>
                </a:cubicBezTo>
                <a:cubicBezTo>
                  <a:pt x="1455632" y="348540"/>
                  <a:pt x="1461105" y="362858"/>
                  <a:pt x="1465943" y="377372"/>
                </a:cubicBezTo>
                <a:cubicBezTo>
                  <a:pt x="1456267" y="430591"/>
                  <a:pt x="1454917" y="486021"/>
                  <a:pt x="1436914" y="537029"/>
                </a:cubicBezTo>
                <a:cubicBezTo>
                  <a:pt x="1376173" y="709127"/>
                  <a:pt x="1378857" y="577996"/>
                  <a:pt x="1378857" y="6386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4383631"/>
            <a:ext cx="1331640" cy="1043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виде запятой</a:t>
            </a:r>
            <a:endParaRPr lang="ru-RU" sz="2400" b="1" dirty="0"/>
          </a:p>
        </p:txBody>
      </p:sp>
      <p:sp>
        <p:nvSpPr>
          <p:cNvPr id="19" name="Стрелка вниз 18"/>
          <p:cNvSpPr/>
          <p:nvPr/>
        </p:nvSpPr>
        <p:spPr>
          <a:xfrm rot="19784851">
            <a:off x="7762145" y="3283504"/>
            <a:ext cx="300931" cy="778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>
            <a:off x="8226660" y="5593032"/>
            <a:ext cx="449796" cy="371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1" grpId="0" animBg="1"/>
      <p:bldP spid="1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2426"/>
            <a:ext cx="3456384" cy="228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282426"/>
            <a:ext cx="3240361" cy="228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09" y="3140967"/>
            <a:ext cx="3218107" cy="248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140966"/>
            <a:ext cx="3606595" cy="248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Общая характеристика бактерий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18457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крупнее</a:t>
            </a:r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вирусов.</a:t>
            </a: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4.Бактерии живут в горячих источниках, во льдах Арктики, выдерживают высушивание.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446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бактерий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Бактерии появились ….. млрд. лет назад.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Впервые бактерий увидел в оптический микроскоп и описал голландский 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Натуралист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Антони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</a:rPr>
              <a:t>ван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Левенгук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в 1676 году.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Как и всех 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микроскопических 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существ он назвал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 их «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</a:rPr>
              <a:t>анималькули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». 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99910"/>
            <a:ext cx="23780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806260"/>
            <a:ext cx="3011487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6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Строение бактерий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25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8" y="1343338"/>
            <a:ext cx="1944216" cy="35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56490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805264"/>
            <a:ext cx="1562472" cy="779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80012" y="5379773"/>
            <a:ext cx="1260140" cy="81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4073186"/>
            <a:ext cx="14401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93575" y="1893833"/>
            <a:ext cx="1202432" cy="31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61"/>
            <a:ext cx="8352928" cy="62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637</Words>
  <Application>Microsoft Office PowerPoint</Application>
  <PresentationFormat>Экран (4:3)</PresentationFormat>
  <Paragraphs>289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Читаем текст</vt:lpstr>
      <vt:lpstr>Тема: Строение и жизнедеятельность бактерий</vt:lpstr>
      <vt:lpstr>Презентация PowerPoint</vt:lpstr>
      <vt:lpstr>Общая характеристика бактерий</vt:lpstr>
      <vt:lpstr>Презентация PowerPoint</vt:lpstr>
      <vt:lpstr>Общая характеристика бактерий</vt:lpstr>
      <vt:lpstr>Строение бактерий</vt:lpstr>
      <vt:lpstr>Строение бактерий</vt:lpstr>
      <vt:lpstr>Презентация PowerPoint</vt:lpstr>
      <vt:lpstr>Строение бактерий</vt:lpstr>
      <vt:lpstr>Процессы жизнедеятельности бактерий</vt:lpstr>
      <vt:lpstr>Процессы жизнедеятельности бактерий</vt:lpstr>
      <vt:lpstr>Презентация PowerPoint</vt:lpstr>
      <vt:lpstr>Тема: Строение и жизнедеятельность бактерий</vt:lpstr>
      <vt:lpstr>Проверь себя</vt:lpstr>
      <vt:lpstr>Презентация PowerPoint</vt:lpstr>
      <vt:lpstr>Вопросы для   тестирования по теме «Бактерии» </vt:lpstr>
      <vt:lpstr>Оценка</vt:lpstr>
      <vt:lpstr>Рефлексия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Строение и жизнедеятельность бактерий</dc:title>
  <dc:creator>User</dc:creator>
  <cp:lastModifiedBy>User</cp:lastModifiedBy>
  <cp:revision>37</cp:revision>
  <dcterms:created xsi:type="dcterms:W3CDTF">2015-11-21T17:54:53Z</dcterms:created>
  <dcterms:modified xsi:type="dcterms:W3CDTF">2015-11-30T09:18:16Z</dcterms:modified>
</cp:coreProperties>
</file>