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9" r:id="rId4"/>
    <p:sldId id="256" r:id="rId5"/>
    <p:sldId id="262" r:id="rId6"/>
    <p:sldId id="261" r:id="rId7"/>
    <p:sldId id="260" r:id="rId8"/>
    <p:sldId id="259" r:id="rId9"/>
    <p:sldId id="257" r:id="rId10"/>
    <p:sldId id="258" r:id="rId11"/>
    <p:sldId id="263" r:id="rId12"/>
    <p:sldId id="264" r:id="rId13"/>
    <p:sldId id="271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33"/>
    <a:srgbClr val="0066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проект\Проект\artlib_gallery-2356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929354" cy="64730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388" y="857232"/>
            <a:ext cx="2571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b="1" dirty="0" smtClean="0"/>
              <a:t>давних времен наши предки проводили много времени на свежем воздухе.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азаки</a:t>
            </a:r>
            <a:r>
              <a:rPr lang="ru-RU" sz="2400" b="1" dirty="0" smtClean="0"/>
              <a:t> всегда славились крепким здоровьем, выносливостью и мужеством.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500042"/>
            <a:ext cx="500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714620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2"/>
          <a:ext cx="8715436" cy="68583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395038"/>
                <a:gridCol w="1320398"/>
              </a:tblGrid>
              <a:tr h="548961">
                <a:tc gridSpan="2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этап –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рефлексивный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0459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Обобщение результатов работы: анализ деятельности, исследование эффективности проводимых игр на основе анализа </a:t>
                      </a:r>
                      <a:r>
                        <a:rPr lang="ru-RU" sz="2000" b="1" dirty="0" smtClean="0"/>
                        <a:t>мониторинга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2000" b="1" dirty="0" smtClean="0"/>
                        <a:t>«Физическая </a:t>
                      </a:r>
                      <a:r>
                        <a:rPr lang="ru-RU" sz="2000" b="1" dirty="0"/>
                        <a:t>подготовленность детей</a:t>
                      </a:r>
                      <a:r>
                        <a:rPr lang="ru-RU" sz="2000" b="1" dirty="0" smtClean="0"/>
                        <a:t>».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Изучение рейтинга увлеченности детей казачьими играми, анкетирование родителей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Педагогический Совет по обобщению результатов работы  по проекту, составление рекомендаций по дальнейшей работе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Оформление продукта проекта - создание мультимедийной презентации инновационного опыта, создание  «Сборника казачьих игр».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май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14356"/>
          <a:ext cx="8643998" cy="54292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072362"/>
                <a:gridCol w="1571636"/>
              </a:tblGrid>
              <a:tr h="2035874">
                <a:tc gridSpan="2">
                  <a:txBody>
                    <a:bodyPr/>
                    <a:lstStyle/>
                    <a:p>
                      <a:pPr marL="9144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/>
                    </a:p>
                    <a:p>
                      <a:pPr marL="9144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4 этап – дальнейшее развитие проекта - реализация проекта с учётом замечаний и рекомендаций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41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Апробация проекта на летней оздоровительной площадке – проведение казачьих народных игр.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июнь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47149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Ожидаемые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66FF"/>
                </a:solidFill>
              </a:rPr>
              <a:t>результаты.</a:t>
            </a:r>
            <a:endParaRPr lang="ru-RU" sz="2800" dirty="0" smtClean="0">
              <a:solidFill>
                <a:srgbClr val="0066FF"/>
              </a:solidFill>
            </a:endParaRPr>
          </a:p>
          <a:p>
            <a:pPr algn="ctr"/>
            <a:r>
              <a:rPr lang="ru-RU" dirty="0" smtClean="0"/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Ознакомление с традициями,  бытом, играми  казачества.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Активный интерес обучающихся к казачьим играм.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Умение  использовать народные казачьи игры в условиях соревновательной деятельности и казачьих праздников.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Умение играть  в обрядовые и подвижные игры  казачества дома, на улице, на природе.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Снижение уровня заболеваемости детей.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22529" name="Picture 1" descr="D:\проект\Проект\00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914474" cy="52006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550072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Ожидаемые </a:t>
            </a:r>
            <a:r>
              <a:rPr lang="ru-RU" sz="2400" b="1" dirty="0" smtClean="0">
                <a:solidFill>
                  <a:srgbClr val="0066FF"/>
                </a:solidFill>
              </a:rPr>
              <a:t>результаты.</a:t>
            </a:r>
          </a:p>
          <a:p>
            <a:pPr lvl="0"/>
            <a:endParaRPr lang="ru-RU" b="1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Повышение уровня общей выносливости детей.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Активизация внимания родителей к физическому воспитанию детей.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Повышение уровня физической подготовки школьников.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 Повышение социально-психологической комфортности в школе.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Бережное отношение  к  своей малой родине, к прошлому и настоящему.</a:t>
            </a:r>
          </a:p>
          <a:p>
            <a:pPr lvl="0"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Почитание традиций казачества, заповедей казаков.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D:\проект\Проект\hZhgTS_hu0U.jpg"/>
          <p:cNvPicPr>
            <a:picLocks noChangeAspect="1" noChangeArrowheads="1"/>
          </p:cNvPicPr>
          <p:nvPr/>
        </p:nvPicPr>
        <p:blipFill>
          <a:blip r:embed="rId2"/>
          <a:srcRect r="63038"/>
          <a:stretch>
            <a:fillRect/>
          </a:stretch>
        </p:blipFill>
        <p:spPr bwMode="auto">
          <a:xfrm>
            <a:off x="5857884" y="285728"/>
            <a:ext cx="2867750" cy="630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450059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9900"/>
                </a:solidFill>
              </a:rPr>
              <a:t>Полученный продукт проекта</a:t>
            </a:r>
          </a:p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33CC33"/>
                </a:solidFill>
              </a:rPr>
              <a:t>«Сборник казачьих игр» под редакцией разработчика проекта Косарева А.Е.</a:t>
            </a:r>
          </a:p>
          <a:p>
            <a:endParaRPr lang="ru-RU" dirty="0"/>
          </a:p>
        </p:txBody>
      </p:sp>
      <p:pic>
        <p:nvPicPr>
          <p:cNvPr id="21505" name="Picture 1" descr="D:\проект\Проект\poslednii-kopiya4.jpg"/>
          <p:cNvPicPr>
            <a:picLocks noChangeAspect="1" noChangeArrowheads="1"/>
          </p:cNvPicPr>
          <p:nvPr/>
        </p:nvPicPr>
        <p:blipFill>
          <a:blip r:embed="rId2"/>
          <a:srcRect r="53968"/>
          <a:stretch>
            <a:fillRect/>
          </a:stretch>
        </p:blipFill>
        <p:spPr bwMode="auto">
          <a:xfrm>
            <a:off x="4857752" y="285728"/>
            <a:ext cx="4157679" cy="63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</a:rPr>
              <a:t> Будущее </a:t>
            </a:r>
          </a:p>
          <a:p>
            <a:endParaRPr lang="ru-RU" sz="4000" b="1" dirty="0" smtClean="0">
              <a:solidFill>
                <a:srgbClr val="FF9900"/>
              </a:solidFill>
            </a:endParaRPr>
          </a:p>
          <a:p>
            <a:r>
              <a:rPr lang="ru-RU" sz="4000" b="1" dirty="0" smtClean="0">
                <a:solidFill>
                  <a:srgbClr val="FF9900"/>
                </a:solidFill>
              </a:rPr>
              <a:t>страны, народа </a:t>
            </a:r>
          </a:p>
          <a:p>
            <a:endParaRPr lang="ru-RU" sz="4000" b="1" dirty="0" smtClean="0">
              <a:solidFill>
                <a:srgbClr val="FF9900"/>
              </a:solidFill>
            </a:endParaRPr>
          </a:p>
          <a:p>
            <a:r>
              <a:rPr lang="ru-RU" sz="4000" b="1" dirty="0" smtClean="0">
                <a:solidFill>
                  <a:srgbClr val="FF9900"/>
                </a:solidFill>
              </a:rPr>
              <a:t>всецело зависит</a:t>
            </a:r>
          </a:p>
          <a:p>
            <a:endParaRPr lang="ru-RU" sz="4000" b="1" dirty="0" smtClean="0">
              <a:solidFill>
                <a:srgbClr val="FF9900"/>
              </a:solidFill>
            </a:endParaRPr>
          </a:p>
          <a:p>
            <a:r>
              <a:rPr lang="ru-RU" sz="4000" b="1" dirty="0" smtClean="0">
                <a:solidFill>
                  <a:srgbClr val="FF9900"/>
                </a:solidFill>
              </a:rPr>
              <a:t> от того, каковы</a:t>
            </a:r>
          </a:p>
          <a:p>
            <a:endParaRPr lang="ru-RU" sz="4000" b="1" dirty="0" smtClean="0">
              <a:solidFill>
                <a:srgbClr val="FF9900"/>
              </a:solidFill>
            </a:endParaRPr>
          </a:p>
          <a:p>
            <a:r>
              <a:rPr lang="ru-RU" sz="4000" b="1" dirty="0" smtClean="0">
                <a:solidFill>
                  <a:srgbClr val="FF9900"/>
                </a:solidFill>
              </a:rPr>
              <a:t> его потомки. </a:t>
            </a:r>
            <a:endParaRPr lang="ru-RU" sz="4000" b="1" dirty="0">
              <a:solidFill>
                <a:srgbClr val="FF9900"/>
              </a:solidFill>
            </a:endParaRPr>
          </a:p>
        </p:txBody>
      </p:sp>
      <p:pic>
        <p:nvPicPr>
          <p:cNvPr id="27650" name="Picture 2" descr="D:\проект\Проект\5.jpg"/>
          <p:cNvPicPr>
            <a:picLocks noChangeAspect="1" noChangeArrowheads="1"/>
          </p:cNvPicPr>
          <p:nvPr/>
        </p:nvPicPr>
        <p:blipFill>
          <a:blip r:embed="rId2"/>
          <a:srcRect l="37500" t="35182"/>
          <a:stretch>
            <a:fillRect/>
          </a:stretch>
        </p:blipFill>
        <p:spPr bwMode="auto">
          <a:xfrm>
            <a:off x="4429125" y="0"/>
            <a:ext cx="4714876" cy="682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Современные школьники</a:t>
            </a:r>
          </a:p>
          <a:p>
            <a:pPr algn="ctr"/>
            <a:endParaRPr lang="ru-RU" dirty="0" smtClean="0">
              <a:solidFill>
                <a:srgbClr val="FF6600"/>
              </a:solidFill>
            </a:endParaRPr>
          </a:p>
          <a:p>
            <a:r>
              <a:rPr lang="ru-RU" sz="2400" b="1" dirty="0" smtClean="0"/>
              <a:t>Проводят свободное время за телевизором или компьютером – 75%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Играют с друзьями на свежем воздухе- 25%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24580" name="Picture 4" descr="http://kronvestnik.ru/img/uploads/2014/09/%D0%B4%D0%B5%D1%82%D0%B8-%D0%B8-%D0%BF%D0%BB%D0%B0%D0%BD%D1%88%D0%B5%D1%82%D1%8B.jpg"/>
          <p:cNvPicPr>
            <a:picLocks noChangeAspect="1" noChangeArrowheads="1"/>
          </p:cNvPicPr>
          <p:nvPr/>
        </p:nvPicPr>
        <p:blipFill>
          <a:blip r:embed="rId2"/>
          <a:srcRect r="4999"/>
          <a:stretch>
            <a:fillRect/>
          </a:stretch>
        </p:blipFill>
        <p:spPr bwMode="auto">
          <a:xfrm>
            <a:off x="2143108" y="2786058"/>
            <a:ext cx="4962558" cy="391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429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err="1" smtClean="0"/>
              <a:t>одвижные</a:t>
            </a:r>
            <a:r>
              <a:rPr lang="ru-RU" sz="2000" b="1" dirty="0" smtClean="0"/>
              <a:t> казачьи игры дают возможность ловко двигаться, проявлять инициативу, сотрудничать с товарищами, быть внимательным, собранным. В казачьих играх развивается воля, сообразительность, смелость, быстрота реакций.</a:t>
            </a:r>
          </a:p>
          <a:p>
            <a:endParaRPr lang="ru-RU" dirty="0"/>
          </a:p>
        </p:txBody>
      </p:sp>
      <p:pic>
        <p:nvPicPr>
          <p:cNvPr id="25603" name="Picture 3" descr="D:\проект\Проект\3.jpg"/>
          <p:cNvPicPr>
            <a:picLocks noChangeAspect="1" noChangeArrowheads="1"/>
          </p:cNvPicPr>
          <p:nvPr/>
        </p:nvPicPr>
        <p:blipFill>
          <a:blip r:embed="rId2"/>
          <a:srcRect l="14796" t="2811" r="11225" b="8650"/>
          <a:stretch>
            <a:fillRect/>
          </a:stretch>
        </p:blipFill>
        <p:spPr bwMode="auto">
          <a:xfrm>
            <a:off x="6429388" y="1985952"/>
            <a:ext cx="2540018" cy="4572032"/>
          </a:xfrm>
          <a:prstGeom prst="rect">
            <a:avLst/>
          </a:prstGeom>
          <a:noFill/>
        </p:spPr>
      </p:pic>
      <p:pic>
        <p:nvPicPr>
          <p:cNvPr id="5" name="Picture 2" descr="D:\проект\Проект\gallery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5929354" cy="46385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571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 smtClean="0"/>
              <a:t>Багаевская средняя общеобразовательная школа №1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b="1" dirty="0" smtClean="0"/>
              <a:t>Проект внеурочной деятельности для учащихся 5-6-х классов</a:t>
            </a:r>
            <a:endParaRPr lang="ru-RU" dirty="0" smtClean="0"/>
          </a:p>
          <a:p>
            <a:pPr algn="ctr"/>
            <a:r>
              <a:rPr lang="ru-RU" b="1" dirty="0" smtClean="0"/>
              <a:t>(в рамках реализации ФГОС)</a:t>
            </a:r>
            <a:endParaRPr lang="en-US" b="1" dirty="0" smtClean="0"/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b="1" dirty="0" smtClean="0"/>
              <a:t>                                                                                             </a:t>
            </a:r>
          </a:p>
          <a:p>
            <a:pPr algn="r"/>
            <a:endParaRPr lang="ru-RU" b="1" dirty="0" smtClean="0">
              <a:solidFill>
                <a:srgbClr val="FFFF00"/>
              </a:solidFill>
            </a:endParaRPr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Разработчик:</a:t>
            </a:r>
            <a:endParaRPr lang="ru-RU" dirty="0" smtClean="0"/>
          </a:p>
          <a:p>
            <a:pPr algn="r"/>
            <a:r>
              <a:rPr lang="ru-RU" dirty="0" smtClean="0"/>
              <a:t>                                                                         Косарев Андрей Евгеньевич, </a:t>
            </a:r>
          </a:p>
          <a:p>
            <a:pPr algn="r"/>
            <a:r>
              <a:rPr lang="ru-RU" dirty="0" smtClean="0"/>
              <a:t>                                                                      учитель физической культуры,</a:t>
            </a:r>
          </a:p>
          <a:p>
            <a:pPr algn="r"/>
            <a:r>
              <a:rPr lang="ru-RU" smtClean="0"/>
              <a:t>                                                                    </a:t>
            </a:r>
            <a:r>
              <a:rPr lang="ru-RU" b="1" smtClean="0"/>
              <a:t> </a:t>
            </a:r>
            <a:r>
              <a:rPr lang="ru-RU" smtClean="0"/>
              <a:t>Высшей </a:t>
            </a:r>
            <a:r>
              <a:rPr lang="ru-RU" smtClean="0"/>
              <a:t>квалификационной </a:t>
            </a:r>
            <a:r>
              <a:rPr lang="ru-RU" dirty="0" smtClean="0"/>
              <a:t>категории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r>
              <a:rPr lang="ru-RU" b="1" dirty="0" smtClean="0"/>
              <a:t>станица Багаевская</a:t>
            </a:r>
          </a:p>
          <a:p>
            <a:pPr algn="ctr"/>
            <a:r>
              <a:rPr lang="ru-RU" b="1" dirty="0" smtClean="0"/>
              <a:t>2016 год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67335"/>
            <a:ext cx="7786742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33CC33"/>
                </a:solidFill>
              </a:rPr>
              <a:t>«Казачьи забавы»</a:t>
            </a:r>
            <a:endParaRPr lang="ru-RU" sz="6600" dirty="0" smtClean="0">
              <a:solidFill>
                <a:srgbClr val="33CC33"/>
              </a:solidFill>
            </a:endParaRPr>
          </a:p>
        </p:txBody>
      </p:sp>
      <p:pic>
        <p:nvPicPr>
          <p:cNvPr id="4" name="Picture 1" descr="D:\проект\Проект\02305331.jpg"/>
          <p:cNvPicPr>
            <a:picLocks noChangeAspect="1" noChangeArrowheads="1"/>
          </p:cNvPicPr>
          <p:nvPr/>
        </p:nvPicPr>
        <p:blipFill>
          <a:blip r:embed="rId2"/>
          <a:srcRect l="3496" t="4657" r="51049" b="30138"/>
          <a:stretch>
            <a:fillRect/>
          </a:stretch>
        </p:blipFill>
        <p:spPr bwMode="auto">
          <a:xfrm>
            <a:off x="214282" y="4108125"/>
            <a:ext cx="2214578" cy="2472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857892"/>
            <a:ext cx="152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Багаевская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428604"/>
            <a:ext cx="41434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92D050"/>
                </a:solidFill>
              </a:rPr>
              <a:t>Обратить внимание на эти народные игры,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92D050"/>
                </a:solidFill>
              </a:rPr>
              <a:t>                              разработать этот богатый источник, 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92D050"/>
                </a:solidFill>
              </a:rPr>
              <a:t>                 организовать их и создать из них превосходное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92D050"/>
                </a:solidFill>
              </a:rPr>
              <a:t>                                             и могущественное воспитательное средство-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92D050"/>
                </a:solidFill>
              </a:rPr>
              <a:t>           -задача будущей педагогики.                                                                  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92D050"/>
                </a:solidFill>
              </a:rPr>
              <a:t>К.Д.Ушинский.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detsad-kitty.ru/uploads/posts/2009-05/1243787396_img190.jpg"/>
          <p:cNvPicPr>
            <a:picLocks noChangeAspect="1" noChangeArrowheads="1"/>
          </p:cNvPicPr>
          <p:nvPr/>
        </p:nvPicPr>
        <p:blipFill>
          <a:blip r:embed="rId2"/>
          <a:srcRect b="8064"/>
          <a:stretch>
            <a:fillRect/>
          </a:stretch>
        </p:blipFill>
        <p:spPr bwMode="auto">
          <a:xfrm>
            <a:off x="214282" y="500042"/>
            <a:ext cx="4467332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57214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К.Д.Ушинский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507209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Цели и задачи проекта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Цель проекта: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ривить интерес к народным подвижным играм  в рамках внеурочной  деятельности на основе казачьих традиций.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Задачи проекта: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dirty="0" smtClean="0"/>
              <a:t>накомство с традициями обычаями, играми и забавами донских казаков;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ропаганда исторически сложившихся сюжетно-образных обрядовых  и подвижных игр  казачества;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с</a:t>
            </a:r>
            <a:r>
              <a:rPr lang="ru-RU" dirty="0" smtClean="0"/>
              <a:t>одействие гармоничному физическому развитию учащихся,                                                                                          всесторонней  физической подготовке, укреплению здоровья;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ривитие навыков здорового образа жизни;</a:t>
            </a:r>
          </a:p>
          <a:p>
            <a:pPr lvl="0"/>
            <a:r>
              <a:rPr lang="ru-RU" dirty="0" smtClean="0"/>
              <a:t>развитие интереса к изучению культуры родного края;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в</a:t>
            </a:r>
            <a:r>
              <a:rPr lang="ru-RU" dirty="0" smtClean="0"/>
              <a:t>оспитание чувства патриотизма, любви к малой родине.</a:t>
            </a:r>
          </a:p>
          <a:p>
            <a:endParaRPr lang="ru-RU" dirty="0"/>
          </a:p>
        </p:txBody>
      </p:sp>
      <p:pic>
        <p:nvPicPr>
          <p:cNvPr id="2050" name="Picture 2" descr="D:\проект\Проект\DSCF0252.JPG"/>
          <p:cNvPicPr>
            <a:picLocks noChangeAspect="1" noChangeArrowheads="1"/>
          </p:cNvPicPr>
          <p:nvPr/>
        </p:nvPicPr>
        <p:blipFill>
          <a:blip r:embed="rId2"/>
          <a:srcRect b="10389"/>
          <a:stretch>
            <a:fillRect/>
          </a:stretch>
        </p:blipFill>
        <p:spPr bwMode="auto">
          <a:xfrm>
            <a:off x="5357818" y="1285860"/>
            <a:ext cx="366180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9900"/>
                </a:solidFill>
              </a:rPr>
              <a:t>Участники проекта - об</a:t>
            </a:r>
            <a:r>
              <a:rPr lang="ru-RU" sz="2400" b="1" dirty="0" smtClean="0">
                <a:solidFill>
                  <a:srgbClr val="FF9900"/>
                </a:solidFill>
              </a:rPr>
              <a:t>учающихся 5-6 классов </a:t>
            </a:r>
          </a:p>
          <a:p>
            <a:pPr lvl="0" algn="ctr"/>
            <a:r>
              <a:rPr lang="ru-RU" sz="2400" b="1" dirty="0" smtClean="0">
                <a:solidFill>
                  <a:srgbClr val="FF9900"/>
                </a:solidFill>
              </a:rPr>
              <a:t>(возрастная группа 11-12 лет).</a:t>
            </a:r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3" name="Picture 1" descr="D:\проект\Проект\hello_html_m23b2e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6040857" cy="528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85728"/>
          <a:ext cx="8501122" cy="63633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29486"/>
                <a:gridCol w="283707"/>
                <a:gridCol w="1287929"/>
              </a:tblGrid>
              <a:tr h="642942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Содержание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Дата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</a:tr>
              <a:tr h="857256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этап -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информационно-подготовительный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3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Изучение научно-методической и художественной литературы о казачьих обрядах, традициях и играх.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Изучение  опыта коллег (Интернет, библиотека).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Составление плана мероприятий.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Изучение уровня осведомленности и мотивации родителей и педагогов в вопросах физического воспитания и развития детей: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– анкетирование;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–интервьюирование.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Разработка плана мероприятий совместной деятельности детей и родителей.</a:t>
                      </a:r>
                      <a:endParaRPr lang="ru-RU" sz="12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800" b="1" dirty="0"/>
                        <a:t>Проведение мониторинга «Состояние здоровья обучающихся и физическая подготовленность детей»</a:t>
                      </a:r>
                      <a:endParaRPr lang="ru-RU" sz="12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Создание базы данных о состоянии здоровья учащихся на основе комплексной оценки.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Беседы о традиционной семье казака, об основных занятиях казачества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август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сентябрь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90"/>
          <a:ext cx="8643998" cy="69752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43800"/>
                <a:gridCol w="1500198"/>
              </a:tblGrid>
              <a:tr h="803678">
                <a:tc>
                  <a:txBody>
                    <a:bodyPr/>
                    <a:lstStyle/>
                    <a:p>
                      <a:pPr marL="293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/>
                    </a:p>
                    <a:p>
                      <a:pPr marL="293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2 этап – практический - реализация  проекта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25742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ru-RU" sz="2000" b="1" dirty="0" smtClean="0"/>
                    </a:p>
                    <a:p>
                      <a:pPr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Беседы</a:t>
                      </a:r>
                      <a:r>
                        <a:rPr lang="ru-RU" sz="2000" b="1" dirty="0"/>
                        <a:t>: «Что такое игра? «Для чего нужна игра?»</a:t>
                      </a:r>
                      <a:endParaRPr lang="ru-RU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Игры без предметов: игра «Ляпка». </a:t>
                      </a:r>
                      <a:endParaRPr lang="ru-RU" sz="2000" b="1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Игры без предметов: «Точный расчет</a:t>
                      </a:r>
                      <a:r>
                        <a:rPr lang="ru-RU" sz="2000" b="1" dirty="0" smtClean="0"/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 Игры без предметов: «Перебежки</a:t>
                      </a:r>
                      <a:r>
                        <a:rPr lang="ru-RU" sz="2000" b="1" dirty="0" smtClean="0"/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Игры-эстафеты: «Челночок»,  «Бой петухов</a:t>
                      </a:r>
                      <a:r>
                        <a:rPr lang="ru-RU" sz="2000" b="1" dirty="0" smtClean="0"/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Игры с предметами (веревки, камешки, тряпичные мячи или палки и пр.): «Забава с фишками</a:t>
                      </a:r>
                      <a:r>
                        <a:rPr lang="ru-RU" sz="2000" b="1" dirty="0" smtClean="0"/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 Игры с предметами: «Метко в цель</a:t>
                      </a:r>
                      <a:r>
                        <a:rPr lang="ru-RU" sz="2000" b="1" dirty="0" smtClean="0"/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Обрядовые игры: хороводы «Просо», «Мак», «</a:t>
                      </a:r>
                      <a:r>
                        <a:rPr lang="ru-RU" sz="2000" b="1" dirty="0" err="1"/>
                        <a:t>Грушица</a:t>
                      </a:r>
                      <a:r>
                        <a:rPr lang="ru-RU" sz="2000" b="1" dirty="0" smtClean="0"/>
                        <a:t>»</a:t>
                      </a:r>
                    </a:p>
                    <a:p>
                      <a:pPr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Символические игры: «Всадники».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октябрь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ноябрь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декабрь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январь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февраль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март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апрель</a:t>
                      </a:r>
                      <a:endParaRPr lang="ru-RU" sz="1200" b="1" dirty="0"/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ма</a:t>
                      </a:r>
                      <a:r>
                        <a:rPr lang="ru-RU" sz="2000" b="1" dirty="0" smtClean="0"/>
                        <a:t>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70" marR="615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131</TotalTime>
  <Words>327</Words>
  <PresentationFormat>Экран (4:3)</PresentationFormat>
  <Paragraphs>171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16</cp:revision>
  <dcterms:created xsi:type="dcterms:W3CDTF">2016-01-08T16:52:16Z</dcterms:created>
  <dcterms:modified xsi:type="dcterms:W3CDTF">2016-01-11T12:51:10Z</dcterms:modified>
</cp:coreProperties>
</file>