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6" r:id="rId6"/>
    <p:sldId id="263" r:id="rId7"/>
    <p:sldId id="275" r:id="rId8"/>
    <p:sldId id="262" r:id="rId9"/>
    <p:sldId id="267" r:id="rId10"/>
    <p:sldId id="268" r:id="rId11"/>
    <p:sldId id="269" r:id="rId12"/>
    <p:sldId id="276" r:id="rId13"/>
    <p:sldId id="272" r:id="rId14"/>
    <p:sldId id="277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06C85-AC61-40D6-8F0A-45FE67D0B4B7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0F198-5AF3-404A-B992-7715C404D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0F198-5AF3-404A-B992-7715C404D09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B02FE4-F278-4CEB-B515-4FB089B831AF}" type="slidenum">
              <a:rPr lang="ru-RU">
                <a:latin typeface="Arial" pitchFamily="34" charset="0"/>
              </a:rPr>
              <a:pPr/>
              <a:t>10</a:t>
            </a:fld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BFF55-4E38-4A9E-914D-62D471B8DFA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0F198-5AF3-404A-B992-7715C404D09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AD3A8B-06F8-4878-8351-027BE70D0DCC}" type="slidenum">
              <a:rPr lang="ru-RU">
                <a:latin typeface="Arial" pitchFamily="34" charset="0"/>
              </a:rPr>
              <a:pPr/>
              <a:t>13</a:t>
            </a:fld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0F198-5AF3-404A-B992-7715C404D091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611F96-EE8B-4C64-8C8C-7F5E226A8629}" type="slidenum">
              <a:rPr lang="ru-RU">
                <a:latin typeface="Arial" pitchFamily="34" charset="0"/>
              </a:rPr>
              <a:pPr/>
              <a:t>15</a:t>
            </a:fld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789A57-A143-432D-9521-39749A30C9A3}" type="slidenum">
              <a:rPr lang="ru-RU">
                <a:latin typeface="Arial" pitchFamily="34" charset="0"/>
              </a:rPr>
              <a:pPr/>
              <a:t>16</a:t>
            </a:fld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0F198-5AF3-404A-B992-7715C404D09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0F198-5AF3-404A-B992-7715C404D09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0F198-5AF3-404A-B992-7715C404D09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D573E5-6610-4D0D-96C7-0D19D643164B}" type="slidenum">
              <a:rPr lang="ru-RU">
                <a:latin typeface="Arial" pitchFamily="34" charset="0"/>
              </a:rPr>
              <a:pPr/>
              <a:t>5</a:t>
            </a:fld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0F198-5AF3-404A-B992-7715C404D09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0F198-5AF3-404A-B992-7715C404D09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57B0-9DF4-4640-B67B-69659CB2025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65FD57-E999-4898-95E8-1C2951916B1A}" type="slidenum">
              <a:rPr lang="ru-RU">
                <a:latin typeface="Arial" pitchFamily="34" charset="0"/>
              </a:rPr>
              <a:pPr/>
              <a:t>9</a:t>
            </a:fld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F8F0-F718-40A9-B550-2D4F8BA791B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DA90DD-2F82-4471-B1B7-F17976608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F8F0-F718-40A9-B550-2D4F8BA791B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90DD-2F82-4471-B1B7-F17976608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F8F0-F718-40A9-B550-2D4F8BA791B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90DD-2F82-4471-B1B7-F17976608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F8F0-F718-40A9-B550-2D4F8BA791B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DA90DD-2F82-4471-B1B7-F17976608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F8F0-F718-40A9-B550-2D4F8BA791B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90DD-2F82-4471-B1B7-F179766085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F8F0-F718-40A9-B550-2D4F8BA791B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90DD-2F82-4471-B1B7-F17976608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F8F0-F718-40A9-B550-2D4F8BA791B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DA90DD-2F82-4471-B1B7-F179766085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F8F0-F718-40A9-B550-2D4F8BA791B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90DD-2F82-4471-B1B7-F17976608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F8F0-F718-40A9-B550-2D4F8BA791B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90DD-2F82-4471-B1B7-F17976608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F8F0-F718-40A9-B550-2D4F8BA791B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90DD-2F82-4471-B1B7-F17976608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F8F0-F718-40A9-B550-2D4F8BA791B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90DD-2F82-4471-B1B7-F179766085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B1F8F0-F718-40A9-B550-2D4F8BA791B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DA90DD-2F82-4471-B1B7-F179766085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урение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929066"/>
            <a:ext cx="3143272" cy="285752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357686" y="4286256"/>
            <a:ext cx="7312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?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857232"/>
            <a:ext cx="9144000" cy="2714644"/>
          </a:xfrm>
          <a:prstGeom prst="rect">
            <a:avLst/>
          </a:prstGeom>
          <a:noFill/>
        </p:spPr>
        <p:txBody>
          <a:bodyPr wrap="none" rtlCol="0">
            <a:prstTxWarp prst="textStop">
              <a:avLst/>
            </a:prstTxWarp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КУРЕНИЕ или ЗДОРОВЬЕ- ВЫБИРАЙ САМ!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25648561_luysi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000760" y="4143380"/>
            <a:ext cx="2601903" cy="2488159"/>
          </a:xfrm>
          <a:prstGeom prst="rect">
            <a:avLst/>
          </a:prstGeom>
        </p:spPr>
      </p:pic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457200"/>
            <a:ext cx="7772400" cy="4572000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3200" i="1" dirty="0" smtClean="0">
                <a:solidFill>
                  <a:srgbClr val="FF0000"/>
                </a:solidFill>
                <a:latin typeface="Arial Narrow" pitchFamily="34" charset="0"/>
              </a:rPr>
              <a:t>Курение мешает успешным занятиям спортом.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i="1" dirty="0" smtClean="0">
                <a:solidFill>
                  <a:srgbClr val="FF0000"/>
                </a:solidFill>
                <a:latin typeface="Arial Narrow" pitchFamily="34" charset="0"/>
              </a:rPr>
              <a:t>Ослабление</a:t>
            </a:r>
            <a:r>
              <a:rPr lang="ru-RU" sz="3200" i="1" dirty="0" smtClean="0">
                <a:solidFill>
                  <a:srgbClr val="FF0000"/>
                </a:solidFill>
                <a:latin typeface="Arial Narrow" pitchFamily="34" charset="0"/>
              </a:rPr>
              <a:t> памяти и </a:t>
            </a:r>
            <a:r>
              <a:rPr lang="ru-RU" sz="3200" b="1" i="1" dirty="0" smtClean="0">
                <a:solidFill>
                  <a:srgbClr val="FF0000"/>
                </a:solidFill>
                <a:latin typeface="Arial Narrow" pitchFamily="34" charset="0"/>
              </a:rPr>
              <a:t>понижение </a:t>
            </a:r>
            <a:r>
              <a:rPr lang="ru-RU" sz="3200" i="1" dirty="0" smtClean="0">
                <a:solidFill>
                  <a:srgbClr val="FF0000"/>
                </a:solidFill>
                <a:latin typeface="Arial Narrow" pitchFamily="34" charset="0"/>
              </a:rPr>
              <a:t>концентрации внимания.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i="1" dirty="0" smtClean="0">
                <a:solidFill>
                  <a:srgbClr val="FF0000"/>
                </a:solidFill>
                <a:latin typeface="Arial Narrow" pitchFamily="34" charset="0"/>
              </a:rPr>
              <a:t>Отстают </a:t>
            </a:r>
            <a:r>
              <a:rPr lang="ru-RU" sz="3200" i="1" dirty="0" smtClean="0">
                <a:solidFill>
                  <a:srgbClr val="FF0000"/>
                </a:solidFill>
                <a:latin typeface="Arial Narrow" pitchFamily="34" charset="0"/>
              </a:rPr>
              <a:t>в физическом и интеллектуальном развитии от своих сверстников.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i="1" dirty="0" smtClean="0">
                <a:solidFill>
                  <a:srgbClr val="FF0000"/>
                </a:solidFill>
                <a:latin typeface="Arial Narrow" pitchFamily="34" charset="0"/>
              </a:rPr>
              <a:t>Расстройство </a:t>
            </a:r>
            <a:r>
              <a:rPr lang="ru-RU" sz="3200" i="1" dirty="0" smtClean="0">
                <a:solidFill>
                  <a:srgbClr val="FF0000"/>
                </a:solidFill>
                <a:latin typeface="Arial Narrow" pitchFamily="34" charset="0"/>
              </a:rPr>
              <a:t>сна и аппетита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2275" y="4929198"/>
            <a:ext cx="410368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>
            <a:prstTxWarp prst="textStop">
              <a:avLst/>
            </a:prstTxWarp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Сухие цифры</a:t>
            </a:r>
          </a:p>
        </p:txBody>
      </p:sp>
      <p:sp>
        <p:nvSpPr>
          <p:cNvPr id="74755" name="TextBox 3"/>
          <p:cNvSpPr txBox="1">
            <a:spLocks noChangeArrowheads="1"/>
          </p:cNvSpPr>
          <p:nvPr/>
        </p:nvSpPr>
        <p:spPr bwMode="auto">
          <a:xfrm>
            <a:off x="1447800" y="1600200"/>
            <a:ext cx="609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ahoma" pitchFamily="34" charset="0"/>
              </a:rPr>
              <a:t>По данным Всемирной Организации Здравоохранения:</a:t>
            </a:r>
          </a:p>
        </p:txBody>
      </p:sp>
      <p:sp>
        <p:nvSpPr>
          <p:cNvPr id="74756" name="TextBox 4"/>
          <p:cNvSpPr txBox="1">
            <a:spLocks noChangeArrowheads="1"/>
          </p:cNvSpPr>
          <p:nvPr/>
        </p:nvSpPr>
        <p:spPr bwMode="auto">
          <a:xfrm>
            <a:off x="3200400" y="21336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ahoma" pitchFamily="34" charset="0"/>
              </a:rPr>
              <a:t>ЕЖЕГОДНО УМИРАЮТ</a:t>
            </a:r>
          </a:p>
        </p:txBody>
      </p:sp>
      <p:sp>
        <p:nvSpPr>
          <p:cNvPr id="6" name="Молния 5"/>
          <p:cNvSpPr>
            <a:spLocks noChangeArrowheads="1"/>
          </p:cNvSpPr>
          <p:nvPr/>
        </p:nvSpPr>
        <p:spPr bwMode="auto">
          <a:xfrm rot="6952437">
            <a:off x="2717800" y="3168650"/>
            <a:ext cx="2020888" cy="363538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7" name="Молния 6"/>
          <p:cNvSpPr>
            <a:spLocks noChangeArrowheads="1"/>
          </p:cNvSpPr>
          <p:nvPr/>
        </p:nvSpPr>
        <p:spPr bwMode="auto">
          <a:xfrm rot="2856412">
            <a:off x="4148138" y="3140075"/>
            <a:ext cx="2020888" cy="363537"/>
          </a:xfrm>
          <a:prstGeom prst="lightningBolt">
            <a:avLst/>
          </a:prstGeom>
          <a:solidFill>
            <a:srgbClr val="F41D0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latin typeface="Tahoma" pitchFamily="34" charset="0"/>
            </a:endParaRPr>
          </a:p>
        </p:txBody>
      </p:sp>
      <p:pic>
        <p:nvPicPr>
          <p:cNvPr id="8" name="Рисунок 7" descr="Бутылка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702050"/>
            <a:ext cx="3714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Сигарета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4191000"/>
            <a:ext cx="5143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19200" y="4876800"/>
            <a:ext cx="266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Tahoma" pitchFamily="34" charset="0"/>
              </a:rPr>
              <a:t>3 миллиона </a:t>
            </a:r>
            <a:r>
              <a:rPr lang="ru-RU" b="1">
                <a:latin typeface="Tahoma" pitchFamily="34" charset="0"/>
              </a:rPr>
              <a:t>человек </a:t>
            </a:r>
          </a:p>
          <a:p>
            <a:pPr algn="ctr"/>
            <a:r>
              <a:rPr lang="ru-RU" b="1">
                <a:latin typeface="Tahoma" pitchFamily="34" charset="0"/>
              </a:rPr>
              <a:t>от курения!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495800" y="4876800"/>
            <a:ext cx="419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Tahoma" pitchFamily="34" charset="0"/>
              </a:rPr>
              <a:t>6 миллионов </a:t>
            </a:r>
            <a:r>
              <a:rPr lang="ru-RU" b="1">
                <a:latin typeface="Tahoma" pitchFamily="34" charset="0"/>
              </a:rPr>
              <a:t>человек от алкоголизма!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1000" y="5638800"/>
            <a:ext cx="830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ahoma" pitchFamily="34" charset="0"/>
              </a:rPr>
              <a:t>Прогнозируется, что в 2020 году от курения погибнут около </a:t>
            </a:r>
          </a:p>
          <a:p>
            <a:pPr algn="ctr"/>
            <a:r>
              <a:rPr lang="ru-RU" b="1">
                <a:solidFill>
                  <a:srgbClr val="FF0000"/>
                </a:solidFill>
                <a:latin typeface="Tahoma" pitchFamily="34" charset="0"/>
              </a:rPr>
              <a:t>10 миллионов </a:t>
            </a:r>
            <a:r>
              <a:rPr lang="ru-RU">
                <a:latin typeface="Tahoma" pitchFamily="34" charset="0"/>
              </a:rPr>
              <a:t>человек в возрасте от 30 до 40 лет!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4643438" y="2857496"/>
            <a:ext cx="2857520" cy="35719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МУЗЫКА</a:t>
            </a:r>
            <a:endParaRPr lang="ru-RU" dirty="0"/>
          </a:p>
        </p:txBody>
      </p:sp>
      <p:sp>
        <p:nvSpPr>
          <p:cNvPr id="6" name="Пятиугольник 5"/>
          <p:cNvSpPr/>
          <p:nvPr/>
        </p:nvSpPr>
        <p:spPr>
          <a:xfrm rot="19476083">
            <a:off x="4531999" y="1777913"/>
            <a:ext cx="2159284" cy="38388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КРУЖКИ</a:t>
            </a:r>
            <a:endParaRPr lang="ru-RU" dirty="0"/>
          </a:p>
        </p:txBody>
      </p:sp>
      <p:sp>
        <p:nvSpPr>
          <p:cNvPr id="7" name="Пятиугольник 6"/>
          <p:cNvSpPr/>
          <p:nvPr/>
        </p:nvSpPr>
        <p:spPr>
          <a:xfrm rot="16492198">
            <a:off x="3078657" y="1022309"/>
            <a:ext cx="2031255" cy="38015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ИГРЫ</a:t>
            </a:r>
            <a:endParaRPr lang="ru-RU" dirty="0"/>
          </a:p>
        </p:txBody>
      </p:sp>
      <p:sp>
        <p:nvSpPr>
          <p:cNvPr id="9" name="Пятиугольник 8"/>
          <p:cNvSpPr/>
          <p:nvPr/>
        </p:nvSpPr>
        <p:spPr>
          <a:xfrm rot="4980525">
            <a:off x="3187165" y="4536288"/>
            <a:ext cx="2275836" cy="3758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ПРОГУЛКИ</a:t>
            </a:r>
            <a:endParaRPr lang="ru-RU" dirty="0"/>
          </a:p>
        </p:txBody>
      </p:sp>
      <p:sp>
        <p:nvSpPr>
          <p:cNvPr id="10" name="Пятиугольник 9"/>
          <p:cNvSpPr/>
          <p:nvPr/>
        </p:nvSpPr>
        <p:spPr>
          <a:xfrm rot="2225618">
            <a:off x="4182056" y="3991971"/>
            <a:ext cx="2935650" cy="36126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СПОРТ</a:t>
            </a:r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 rot="2704892" flipH="1">
            <a:off x="1111508" y="1342251"/>
            <a:ext cx="2525712" cy="35410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ПРОСМОТР ТВ 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2786050" y="2214554"/>
            <a:ext cx="2071702" cy="148590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СОЛНЦЕ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ЖИЗНИ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 flipH="1">
            <a:off x="735847" y="2857496"/>
            <a:ext cx="2073129" cy="35719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ОБЩЕНИЕ</a:t>
            </a:r>
            <a:endParaRPr lang="ru-RU" dirty="0"/>
          </a:p>
        </p:txBody>
      </p:sp>
      <p:sp>
        <p:nvSpPr>
          <p:cNvPr id="16" name="Пятиугольник 15"/>
          <p:cNvSpPr/>
          <p:nvPr/>
        </p:nvSpPr>
        <p:spPr>
          <a:xfrm rot="7382411">
            <a:off x="1235557" y="4445684"/>
            <a:ext cx="2533697" cy="402901"/>
          </a:xfrm>
          <a:prstGeom prst="homePlate">
            <a:avLst>
              <a:gd name="adj" fmla="val 479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ЧТЕНИЕ КНИГ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Содержимое 3" descr="4_ЗОЖ.JPG"/>
          <p:cNvPicPr>
            <a:picLocks noGrp="1" noChangeAspect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77225" y="1428737"/>
            <a:ext cx="7723799" cy="5214973"/>
          </a:xfrm>
        </p:spPr>
      </p:pic>
      <p:sp>
        <p:nvSpPr>
          <p:cNvPr id="4" name="Прямоугольник 3"/>
          <p:cNvSpPr/>
          <p:nvPr/>
        </p:nvSpPr>
        <p:spPr>
          <a:xfrm>
            <a:off x="357158" y="357166"/>
            <a:ext cx="84296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Рецепт долголетия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642918"/>
            <a:ext cx="73581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ChevronInverted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Собери и прочитай пословицу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857364"/>
            <a:ext cx="192392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КУРИЛЬЩИК-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786058"/>
            <a:ext cx="288384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ТАБАК И ВЕРЗИЛУ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3500438"/>
            <a:ext cx="123163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ТАБАК-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071942"/>
            <a:ext cx="15579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КУРИТЬ-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4929198"/>
            <a:ext cx="400573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КОГДА ПОЯВЛЯЕТСЯ ТАБАК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4283" y="5715016"/>
            <a:ext cx="471490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ПОЗДОРОВАВШИШЬ С СИГАРЕТОЙ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7818" y="1928802"/>
            <a:ext cx="350046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ПОПРАЩАЙСЯ С УМОМ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6380" y="2714620"/>
            <a:ext cx="328614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САМ СЕБЕ МОГИЛЬЩИК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57818" y="3357562"/>
            <a:ext cx="307183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СВЕДЕТ В МОГИЛУ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694" y="4214818"/>
            <a:ext cx="338878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ЗАБАВА ДЛЯ ДУРАКОВ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29256" y="4929198"/>
            <a:ext cx="345360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УДАЛЯЕТСЯ МУДРОСТЬ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43570" y="5786454"/>
            <a:ext cx="284404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ЗДОРОВЬЮ ВРЕДИТЬ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57313" y="1600200"/>
            <a:ext cx="7786687" cy="4530725"/>
          </a:xfrm>
        </p:spPr>
        <p:txBody>
          <a:bodyPr>
            <a:prstTxWarp prst="textStop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ru-RU" sz="3200" dirty="0" smtClean="0">
                <a:solidFill>
                  <a:srgbClr val="FF0000"/>
                </a:solidFill>
              </a:rPr>
              <a:t>Брось сигарету! Табачный дым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      Полон химических ядов!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		- Брось сигарету – тебе говорим!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			Себя отравлять не надо!</a:t>
            </a:r>
          </a:p>
        </p:txBody>
      </p:sp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00042"/>
            <a:ext cx="2009775" cy="14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 descr="Счастье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667000"/>
            <a:ext cx="8229600" cy="1143000"/>
          </a:xfrm>
        </p:spPr>
        <p:txBody>
          <a:bodyPr>
            <a:prstTxWarp prst="textInflateBottom">
              <a:avLst/>
            </a:prstTxWarp>
            <a:normAutofit fontScale="90000"/>
          </a:bodyPr>
          <a:lstStyle/>
          <a:p>
            <a:pPr eaLnBrk="1" hangingPunct="1"/>
            <a:r>
              <a:rPr lang="ru-RU" sz="4800" b="1" dirty="0" smtClean="0">
                <a:solidFill>
                  <a:srgbClr val="FF0000"/>
                </a:solidFill>
              </a:rPr>
              <a:t>Мы желаем счастья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 и здоровья   Вам...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7166"/>
            <a:ext cx="2019910" cy="207170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000232" y="785795"/>
            <a:ext cx="7143768" cy="221457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>
                <a:gd name="adj" fmla="val 49420"/>
              </a:avLst>
            </a:prstTxWarp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ПРИВЫЧКА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571471" y="3413521"/>
            <a:ext cx="728667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Неосознанное повторение одного и того же действия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ur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52"/>
            <a:ext cx="8619528" cy="6487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ur14.jpg"/>
          <p:cNvPicPr>
            <a:picLocks noChangeAspect="1"/>
          </p:cNvPicPr>
          <p:nvPr/>
        </p:nvPicPr>
        <p:blipFill>
          <a:blip r:embed="rId3"/>
          <a:srcRect l="4473" r="4572" b="11111"/>
          <a:stretch>
            <a:fillRect/>
          </a:stretch>
        </p:blipFill>
        <p:spPr>
          <a:xfrm>
            <a:off x="214282" y="285728"/>
            <a:ext cx="4357718" cy="34290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kur13.jpg"/>
          <p:cNvPicPr>
            <a:picLocks noChangeAspect="1"/>
          </p:cNvPicPr>
          <p:nvPr/>
        </p:nvPicPr>
        <p:blipFill>
          <a:blip r:embed="rId4"/>
          <a:srcRect l="15801" t="2072" r="15592"/>
          <a:stretch>
            <a:fillRect/>
          </a:stretch>
        </p:blipFill>
        <p:spPr>
          <a:xfrm>
            <a:off x="5357818" y="285728"/>
            <a:ext cx="3143240" cy="33766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kur12.jpg"/>
          <p:cNvPicPr>
            <a:picLocks noChangeAspect="1"/>
          </p:cNvPicPr>
          <p:nvPr/>
        </p:nvPicPr>
        <p:blipFill>
          <a:blip r:embed="rId5"/>
          <a:srcRect b="10472"/>
          <a:stretch>
            <a:fillRect/>
          </a:stretch>
        </p:blipFill>
        <p:spPr>
          <a:xfrm>
            <a:off x="2643174" y="4143380"/>
            <a:ext cx="3625619" cy="24428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620000" cy="822325"/>
          </a:xfrm>
        </p:spPr>
        <p:txBody>
          <a:bodyPr>
            <a:prstTxWarp prst="textStop">
              <a:avLst/>
            </a:prstTxWarp>
          </a:bodyPr>
          <a:lstStyle/>
          <a:p>
            <a:pPr eaLnBrk="1" hangingPunct="1"/>
            <a:r>
              <a:rPr lang="ru-RU" sz="3800" b="1" dirty="0" smtClean="0">
                <a:solidFill>
                  <a:srgbClr val="FF0000"/>
                </a:solidFill>
                <a:latin typeface="Arial Narrow" pitchFamily="34" charset="0"/>
              </a:rPr>
              <a:t>Что содержится в сигарете?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696200" cy="51054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400" i="1" dirty="0" smtClean="0">
                <a:latin typeface="Arial Narrow" pitchFamily="34" charset="0"/>
              </a:rPr>
              <a:t> В дыме </a:t>
            </a:r>
            <a:r>
              <a:rPr lang="ru-RU" sz="2400" b="1" i="1" dirty="0" smtClean="0">
                <a:solidFill>
                  <a:srgbClr val="993300"/>
                </a:solidFill>
                <a:latin typeface="Arial Narrow" pitchFamily="34" charset="0"/>
              </a:rPr>
              <a:t>одной сигареты</a:t>
            </a:r>
            <a:r>
              <a:rPr lang="ru-RU" sz="2400" i="1" dirty="0" smtClean="0">
                <a:latin typeface="Arial Narrow" pitchFamily="34" charset="0"/>
              </a:rPr>
              <a:t> содержится: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700" i="1" dirty="0" smtClean="0">
                <a:latin typeface="Arial Narrow" pitchFamily="34" charset="0"/>
              </a:rPr>
              <a:t> </a:t>
            </a:r>
            <a:r>
              <a:rPr lang="ru-RU" sz="2500" i="1" dirty="0" smtClean="0">
                <a:latin typeface="Arial Narrow" pitchFamily="34" charset="0"/>
              </a:rPr>
              <a:t>6 мг никотина,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500" i="1" dirty="0" smtClean="0">
                <a:latin typeface="Arial Narrow" pitchFamily="34" charset="0"/>
              </a:rPr>
              <a:t> 1,6 мг аммиака,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500" i="1" dirty="0" smtClean="0">
                <a:latin typeface="Arial Narrow" pitchFamily="34" charset="0"/>
              </a:rPr>
              <a:t> 25 мг угарного газа,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500" i="1" dirty="0" smtClean="0">
                <a:latin typeface="Arial Narrow" pitchFamily="34" charset="0"/>
              </a:rPr>
              <a:t> 0,03 мг синильной кислоты,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500" i="1" dirty="0" smtClean="0">
                <a:latin typeface="Arial Narrow" pitchFamily="34" charset="0"/>
              </a:rPr>
              <a:t> 0,5 мг пиридина, формальдегид,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500" i="1" dirty="0" err="1" smtClean="0">
                <a:latin typeface="Arial Narrow" pitchFamily="34" charset="0"/>
              </a:rPr>
              <a:t>радиактивные</a:t>
            </a:r>
            <a:r>
              <a:rPr lang="ru-RU" sz="2500" i="1" dirty="0" smtClean="0">
                <a:latin typeface="Arial Narrow" pitchFamily="34" charset="0"/>
              </a:rPr>
              <a:t> вещества: полоний, свинец, висмут, смолы и деготь и др.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i="1" dirty="0" smtClean="0">
                <a:latin typeface="Arial Narrow" pitchFamily="34" charset="0"/>
              </a:rPr>
              <a:t>Значительная часть уходит в окружающую среду.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i="1" dirty="0" smtClean="0">
                <a:latin typeface="Arial Narrow" pitchFamily="34" charset="0"/>
              </a:rPr>
              <a:t>Дым сигарет вреден окружающим.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i="1" dirty="0" smtClean="0">
                <a:latin typeface="Arial Narrow" pitchFamily="34" charset="0"/>
              </a:rPr>
              <a:t>Каждая сигарета отнимает </a:t>
            </a:r>
            <a:r>
              <a:rPr lang="ru-RU" sz="2400" b="1" i="1" dirty="0" smtClean="0">
                <a:solidFill>
                  <a:srgbClr val="993300"/>
                </a:solidFill>
                <a:latin typeface="Arial Narrow" pitchFamily="34" charset="0"/>
              </a:rPr>
              <a:t>от 5 до 15 минут жизни!</a:t>
            </a: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sz="2400" b="1" i="1" dirty="0" smtClean="0">
                <a:solidFill>
                  <a:srgbClr val="993300"/>
                </a:solidFill>
                <a:latin typeface="Arial Narrow" pitchFamily="34" charset="0"/>
              </a:rPr>
              <a:t>20</a:t>
            </a:r>
            <a:r>
              <a:rPr lang="ru-RU" sz="2400" i="1" dirty="0" smtClean="0">
                <a:latin typeface="Arial Narrow" pitchFamily="34" charset="0"/>
              </a:rPr>
              <a:t> ежедневно выкуриваемых сигарет сокращает жизнь на </a:t>
            </a:r>
            <a:r>
              <a:rPr lang="ru-RU" sz="2400" b="1" i="1" dirty="0" smtClean="0">
                <a:solidFill>
                  <a:srgbClr val="993300"/>
                </a:solidFill>
                <a:latin typeface="Arial Narrow" pitchFamily="34" charset="0"/>
              </a:rPr>
              <a:t>8-12 лет!</a:t>
            </a:r>
          </a:p>
        </p:txBody>
      </p:sp>
      <p:pic>
        <p:nvPicPr>
          <p:cNvPr id="5124" name="Picture 4" descr="HM0013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2254250"/>
            <a:ext cx="1295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 rot="10800000" flipV="1">
            <a:off x="1142976" y="1684853"/>
            <a:ext cx="378621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Symbol" pitchFamily="18" charset="2"/>
                <a:cs typeface="Arial" pitchFamily="34" charset="0"/>
              </a:rPr>
              <a:t>·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При первой затяжке происходит замедление пульса, а затем сердце начинает биться в учащённом ритме- повышается артериальное давление;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Symbol" pitchFamily="18" charset="2"/>
                <a:cs typeface="Arial" pitchFamily="34" charset="0"/>
              </a:rPr>
              <a:t>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 Оксид углерода, поступающий из сигарет, повышает содержание холестерина в крови– развивается атеросклероз;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Symbol" pitchFamily="18" charset="2"/>
                <a:cs typeface="Arial" pitchFamily="34" charset="0"/>
              </a:rPr>
              <a:t>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 Воздействие оксида углерода и никотина препятствует переносу кислорода из крови в ткани– возникает инфаркт;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Symbol" pitchFamily="18" charset="2"/>
                <a:cs typeface="Arial" pitchFamily="34" charset="0"/>
              </a:rPr>
              <a:t>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 Поражаются сосуды нижних конечностей– ноги зябнут, бледнеет кожа, немеют пальцы.;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serd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214554"/>
            <a:ext cx="3338521" cy="236041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759370" y="714356"/>
            <a:ext cx="56252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СЕРДЦЕ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ur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57166"/>
            <a:ext cx="8358245" cy="6290405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3" name="Содержимое 3" descr="11_легкие курильщика.jpg"/>
          <p:cNvPicPr>
            <a:picLocks noGrp="1" noChangeAspect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018088" y="3048000"/>
            <a:ext cx="4125912" cy="3517900"/>
          </a:xfrm>
        </p:spPr>
      </p:pic>
      <p:pic>
        <p:nvPicPr>
          <p:cNvPr id="76804" name="Рисунок 4" descr="10_легкие здоровые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752600"/>
            <a:ext cx="4013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59370" y="428604"/>
            <a:ext cx="56252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ЛЁГКИЕ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5500702"/>
            <a:ext cx="4071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Не курящего человека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0694" y="2428868"/>
            <a:ext cx="2432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Курильщика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285852" y="1142984"/>
            <a:ext cx="7620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200" i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Развивается </a:t>
            </a:r>
            <a:r>
              <a:rPr lang="ru-RU" sz="2200" b="1" i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кариес</a:t>
            </a:r>
            <a:r>
              <a:rPr lang="ru-RU" sz="2200" i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; 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i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Ухудшается аппетит, обоняние, вкус извращается;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i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Развивается </a:t>
            </a:r>
            <a:r>
              <a:rPr lang="ru-RU" sz="2200" b="1" i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рак полости рта, пищевода, поджелудочной железы</a:t>
            </a:r>
            <a:r>
              <a:rPr lang="ru-RU" sz="2200" i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.</a:t>
            </a:r>
          </a:p>
        </p:txBody>
      </p:sp>
      <p:pic>
        <p:nvPicPr>
          <p:cNvPr id="5" name="Содержимое 3" descr="9_рак губы.jpg"/>
          <p:cNvPicPr>
            <a:picLocks noChangeAspect="1"/>
          </p:cNvPicPr>
          <p:nvPr/>
        </p:nvPicPr>
        <p:blipFill>
          <a:blip r:embed="rId3"/>
          <a:srcRect l="3724" t="3583" r="5047" b="10432"/>
          <a:stretch>
            <a:fillRect/>
          </a:stretch>
        </p:blipFill>
        <p:spPr>
          <a:xfrm>
            <a:off x="5286380" y="2928934"/>
            <a:ext cx="3500462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759370" y="357166"/>
            <a:ext cx="56252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ЖЕЛУДОК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5" name="Picture 3" descr="зуб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214686"/>
            <a:ext cx="3552507" cy="3071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276</TotalTime>
  <Words>281</Words>
  <Application>Microsoft Office PowerPoint</Application>
  <PresentationFormat>Экран (4:3)</PresentationFormat>
  <Paragraphs>85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Слайд 1</vt:lpstr>
      <vt:lpstr>Слайд 2</vt:lpstr>
      <vt:lpstr>Слайд 3</vt:lpstr>
      <vt:lpstr>Слайд 4</vt:lpstr>
      <vt:lpstr>Что содержится в сигарете?</vt:lpstr>
      <vt:lpstr>Слайд 6</vt:lpstr>
      <vt:lpstr>Слайд 7</vt:lpstr>
      <vt:lpstr>Слайд 8</vt:lpstr>
      <vt:lpstr>Слайд 9</vt:lpstr>
      <vt:lpstr>Слайд 10</vt:lpstr>
      <vt:lpstr>Сухие цифры</vt:lpstr>
      <vt:lpstr>Слайд 12</vt:lpstr>
      <vt:lpstr>Слайд 13</vt:lpstr>
      <vt:lpstr>Слайд 14</vt:lpstr>
      <vt:lpstr>Слайд 15</vt:lpstr>
      <vt:lpstr>Мы желаем счастья  и здоровья   Вам...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Хомут</dc:creator>
  <cp:lastModifiedBy>Школа19</cp:lastModifiedBy>
  <cp:revision>31</cp:revision>
  <dcterms:created xsi:type="dcterms:W3CDTF">2010-11-28T10:33:47Z</dcterms:created>
  <dcterms:modified xsi:type="dcterms:W3CDTF">2015-09-21T03:51:58Z</dcterms:modified>
</cp:coreProperties>
</file>