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1" r:id="rId3"/>
    <p:sldId id="262" r:id="rId4"/>
    <p:sldId id="257" r:id="rId5"/>
    <p:sldId id="263" r:id="rId6"/>
    <p:sldId id="275" r:id="rId7"/>
    <p:sldId id="276" r:id="rId8"/>
    <p:sldId id="267" r:id="rId9"/>
    <p:sldId id="268" r:id="rId10"/>
    <p:sldId id="269" r:id="rId11"/>
    <p:sldId id="270" r:id="rId12"/>
    <p:sldId id="277" r:id="rId13"/>
    <p:sldId id="278" r:id="rId14"/>
    <p:sldId id="279" r:id="rId15"/>
    <p:sldId id="265" r:id="rId16"/>
    <p:sldId id="264" r:id="rId17"/>
    <p:sldId id="274" r:id="rId18"/>
    <p:sldId id="259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5E7"/>
    <a:srgbClr val="E72727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459" autoAdjust="0"/>
    <p:restoredTop sz="94668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153594706911638"/>
          <c:y val="0.47624658028857508"/>
          <c:w val="0.29762051618547725"/>
          <c:h val="0.5039077522717068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0.14000000000000001</c:v>
                </c:pt>
                <c:pt idx="1">
                  <c:v>8.0000000000000182E-2</c:v>
                </c:pt>
                <c:pt idx="2">
                  <c:v>0.24000000000000021</c:v>
                </c:pt>
                <c:pt idx="3">
                  <c:v>0.24000000000000021</c:v>
                </c:pt>
                <c:pt idx="4">
                  <c:v>0.18000000000000024</c:v>
                </c:pt>
                <c:pt idx="5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0.1</c:v>
                </c:pt>
                <c:pt idx="1">
                  <c:v>0.16000000000000031</c:v>
                </c:pt>
                <c:pt idx="2">
                  <c:v>0</c:v>
                </c:pt>
                <c:pt idx="3">
                  <c:v>0</c:v>
                </c:pt>
                <c:pt idx="4">
                  <c:v>6.0000000000000116E-2</c:v>
                </c:pt>
                <c:pt idx="5">
                  <c:v>1.0000000000000024E-2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Диета </c:v>
                </c:pt>
              </c:strCache>
            </c:strRef>
          </c:tx>
          <c:spPr>
            <a:solidFill>
              <a:schemeClr val="hlink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3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Спорт</c:v>
                </c:pt>
              </c:strCache>
            </c:strRef>
          </c:tx>
          <c:spPr>
            <a:solidFill>
              <a:schemeClr val="folHlink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3" formatCode="0%">
                  <c:v>0.24000000000000021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Болезнь </c:v>
                </c:pt>
              </c:strCache>
            </c:strRef>
          </c:tx>
          <c:spPr>
            <a:solidFill>
              <a:schemeClr val="bg2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5" formatCode="0%">
                  <c:v>0.23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Красота </c:v>
                </c:pt>
              </c:strCache>
            </c:strRef>
          </c:tx>
          <c:spPr>
            <a:solidFill>
              <a:schemeClr val="tx2"/>
            </a:solidFill>
            <a:ln w="1722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22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1 вопрос</c:v>
                </c:pt>
                <c:pt idx="1">
                  <c:v>2 вопрос</c:v>
                </c:pt>
                <c:pt idx="2">
                  <c:v>3 вопрос </c:v>
                </c:pt>
                <c:pt idx="3">
                  <c:v>4 вопрос </c:v>
                </c:pt>
                <c:pt idx="4">
                  <c:v>5 вопрос </c:v>
                </c:pt>
                <c:pt idx="5">
                  <c:v> 6 вопрос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5" formatCode="0%">
                  <c:v>1.0000000000000024E-2</c:v>
                </c:pt>
              </c:numCache>
            </c:numRef>
          </c:val>
        </c:ser>
        <c:dLbls/>
        <c:firstSliceAng val="0"/>
      </c:pieChart>
      <c:spPr>
        <a:noFill/>
        <a:ln w="1722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585465879265059"/>
          <c:y val="0.17540714818055175"/>
          <c:w val="0.18121183289588838"/>
          <c:h val="0.69846880251079901"/>
        </c:manualLayout>
      </c:layout>
      <c:spPr>
        <a:noFill/>
        <a:ln w="4307">
          <a:solidFill>
            <a:schemeClr val="tx1"/>
          </a:solidFill>
          <a:prstDash val="solid"/>
        </a:ln>
      </c:spPr>
      <c:txPr>
        <a:bodyPr/>
        <a:lstStyle/>
        <a:p>
          <a:pPr>
            <a:defRPr sz="224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44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0.04687</cdr:x>
      <cdr:y>0.04762</cdr:y>
    </cdr:from>
    <cdr:to>
      <cdr:x>0.60938</cdr:x>
      <cdr:y>0.99762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579" y="257180"/>
          <a:ext cx="5143592" cy="5130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1.Едите ли вы после 6 часов.</a:t>
          </a:r>
          <a:endParaRPr lang="ru-RU" sz="2400" dirty="0"/>
        </a:p>
        <a:p xmlns:a="http://schemas.openxmlformats.org/drawingml/2006/main">
          <a:r>
            <a:rPr lang="ru-RU" sz="2400" dirty="0" smtClean="0"/>
            <a:t>2.Едите ли вы гамбургеры, чипсы.</a:t>
          </a:r>
        </a:p>
        <a:p xmlns:a="http://schemas.openxmlformats.org/drawingml/2006/main">
          <a:r>
            <a:rPr lang="ru-RU" sz="2400" dirty="0" smtClean="0"/>
            <a:t>3.Можно ли детям сидеть на диетах?</a:t>
          </a:r>
        </a:p>
        <a:p xmlns:a="http://schemas.openxmlformats.org/drawingml/2006/main">
          <a:r>
            <a:rPr lang="ru-RU" sz="2400" dirty="0" smtClean="0"/>
            <a:t>4.Что полезно для здоровья?</a:t>
          </a:r>
        </a:p>
        <a:p xmlns:a="http://schemas.openxmlformats.org/drawingml/2006/main">
          <a:r>
            <a:rPr lang="ru-RU" sz="2400" dirty="0" smtClean="0"/>
            <a:t>5.Занимаешься ли ты  спортом?</a:t>
          </a:r>
        </a:p>
        <a:p xmlns:a="http://schemas.openxmlformats.org/drawingml/2006/main">
          <a:r>
            <a:rPr lang="ru-RU" sz="2400" dirty="0" smtClean="0"/>
            <a:t>6.К  чему приводят диеты?</a:t>
          </a:r>
        </a:p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0.22656</cdr:x>
      <cdr:y>0.06084</cdr:y>
    </cdr:from>
    <cdr:to>
      <cdr:x>0.23156</cdr:x>
      <cdr:y>0.07407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71670" y="328601"/>
          <a:ext cx="4571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0.10156</cdr:x>
      <cdr:y>0.52381</cdr:y>
    </cdr:from>
    <cdr:to>
      <cdr:x>0.1875</cdr:x>
      <cdr:y>0.73307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28665" y="2828928"/>
          <a:ext cx="785835" cy="1130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0.07812</cdr:x>
      <cdr:y>0.72222</cdr:y>
    </cdr:from>
    <cdr:to>
      <cdr:x>0.1875</cdr:x>
      <cdr:y>0.8545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4329" y="3900475"/>
          <a:ext cx="1000171" cy="714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0.07031</cdr:x>
      <cdr:y>0.84127</cdr:y>
    </cdr:from>
    <cdr:to>
      <cdr:x>0.17969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2915" y="4543425"/>
          <a:ext cx="1000170" cy="857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0.2678</cdr:x>
      <cdr:y>0.34947</cdr:y>
    </cdr:from>
    <cdr:to>
      <cdr:x>0.29905</cdr:x>
      <cdr:y>0.38915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448782" y="1887358"/>
          <a:ext cx="28575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0.2053</cdr:x>
      <cdr:y>0.29656</cdr:y>
    </cdr:from>
    <cdr:to>
      <cdr:x>0.24436</cdr:x>
      <cdr:y>0.32301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77278" y="1601606"/>
          <a:ext cx="357190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0.24436</cdr:x>
      <cdr:y>0.36269</cdr:y>
    </cdr:from>
    <cdr:to>
      <cdr:x>0.31468</cdr:x>
      <cdr:y>0.40238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34468" y="195879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0.42969</cdr:x>
      <cdr:y>0.5291</cdr:y>
    </cdr:from>
    <cdr:to>
      <cdr:x>0.69532</cdr:x>
      <cdr:y>0.93916</cdr:y>
    </cdr:to>
    <cdr:grpSp>
      <cdr:nvGrpSpPr>
        <cdr:cNvPr id="18" name="Группа 17"/>
        <cdr:cNvGrpSpPr/>
      </cdr:nvGrpSpPr>
      <cdr:grpSpPr>
        <a:xfrm xmlns:a="http://schemas.openxmlformats.org/drawingml/2006/main">
          <a:off x="3929085" y="2857497"/>
          <a:ext cx="2428921" cy="2214601"/>
          <a:chOff x="1805840" y="1673044"/>
          <a:chExt cx="2428909" cy="2214578"/>
        </a:xfrm>
      </cdr:grpSpPr>
      <cdr:sp macro="" textlink="">
        <cdr:nvSpPr>
          <cdr:cNvPr id="12" name="TextBox 11"/>
          <cdr:cNvSpPr txBox="1"/>
        </cdr:nvSpPr>
        <cdr:spPr>
          <a:xfrm xmlns:a="http://schemas.openxmlformats.org/drawingml/2006/main">
            <a:off x="3020286" y="1673044"/>
            <a:ext cx="714380" cy="500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dirty="0" smtClean="0"/>
              <a:t>14%</a:t>
            </a:r>
            <a:endParaRPr lang="ru-RU" sz="2400" dirty="0"/>
          </a:p>
        </cdr:txBody>
      </cdr:sp>
      <cdr:sp macro="" textlink="">
        <cdr:nvSpPr>
          <cdr:cNvPr id="13" name="TextBox 12"/>
          <cdr:cNvSpPr txBox="1"/>
        </cdr:nvSpPr>
        <cdr:spPr>
          <a:xfrm xmlns:a="http://schemas.openxmlformats.org/drawingml/2006/main">
            <a:off x="3520352" y="2030234"/>
            <a:ext cx="642911" cy="35718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dirty="0" smtClean="0"/>
              <a:t>8%</a:t>
            </a:r>
            <a:endParaRPr lang="ru-RU" sz="2400" dirty="0"/>
          </a:p>
        </cdr:txBody>
      </cdr:sp>
      <cdr:sp macro="" textlink="">
        <cdr:nvSpPr>
          <cdr:cNvPr id="14" name="TextBox 13"/>
          <cdr:cNvSpPr txBox="1"/>
        </cdr:nvSpPr>
        <cdr:spPr>
          <a:xfrm xmlns:a="http://schemas.openxmlformats.org/drawingml/2006/main">
            <a:off x="3448914" y="2816074"/>
            <a:ext cx="785835" cy="42860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b="1" i="1" dirty="0" smtClean="0"/>
              <a:t>24%</a:t>
            </a:r>
            <a:endParaRPr lang="ru-RU" sz="2400" b="1" i="1" dirty="0"/>
          </a:p>
        </cdr:txBody>
      </cdr:sp>
      <cdr:sp macro="" textlink="">
        <cdr:nvSpPr>
          <cdr:cNvPr id="15" name="TextBox 14"/>
          <cdr:cNvSpPr txBox="1"/>
        </cdr:nvSpPr>
        <cdr:spPr>
          <a:xfrm xmlns:a="http://schemas.openxmlformats.org/drawingml/2006/main">
            <a:off x="2734513" y="3387573"/>
            <a:ext cx="714421" cy="50004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dirty="0" smtClean="0"/>
              <a:t>24%</a:t>
            </a:r>
            <a:endParaRPr lang="ru-RU" sz="2400" dirty="0"/>
          </a:p>
        </cdr:txBody>
      </cdr:sp>
      <cdr:sp macro="" textlink="">
        <cdr:nvSpPr>
          <cdr:cNvPr id="16" name="TextBox 15"/>
          <cdr:cNvSpPr txBox="1"/>
        </cdr:nvSpPr>
        <cdr:spPr>
          <a:xfrm xmlns:a="http://schemas.openxmlformats.org/drawingml/2006/main">
            <a:off x="1805840" y="2673176"/>
            <a:ext cx="857259" cy="42861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dirty="0" smtClean="0"/>
              <a:t>18%</a:t>
            </a:r>
            <a:endParaRPr lang="ru-RU" sz="2400" dirty="0"/>
          </a:p>
        </cdr:txBody>
      </cdr:sp>
      <cdr:sp macro="" textlink="">
        <cdr:nvSpPr>
          <cdr:cNvPr id="17" name="TextBox 16"/>
          <cdr:cNvSpPr txBox="1"/>
        </cdr:nvSpPr>
        <cdr:spPr>
          <a:xfrm xmlns:a="http://schemas.openxmlformats.org/drawingml/2006/main">
            <a:off x="2091592" y="1958796"/>
            <a:ext cx="928664" cy="35719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ru-RU" sz="2400" dirty="0" smtClean="0"/>
              <a:t>23%</a:t>
            </a:r>
            <a:endParaRPr lang="ru-RU" sz="2400" dirty="0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BE3F6-004D-4161-9CC0-6D69594CDF9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CAF6-B3E6-474F-A194-5E7196922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53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EEB4-BEDE-4124-A7EF-5CCA0D65301C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AE1F-ABED-4CDE-9086-9BC488206E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B52D-579F-4878-8625-F5B503E33E4C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0E10-06A1-42D3-87A2-3F746BA88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923E7-F8BE-48B2-BE18-CA25EB068381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C975-D5DE-499E-943D-4E8E7DEED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D95E-1431-4088-9D4F-0CACDAB17AB4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45D4-D6DF-43BD-BBBA-59A23CD13A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1002-68CE-45CC-87D9-55D728F09F6F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501A-DDD3-435A-B39D-3889E2FDE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B5BBF-93BC-4A84-885B-901D5966A532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32D4-18E9-4D99-B2BA-D584AEE6E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5055-46C5-4A04-A10D-600B7A839C70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01F6-75DA-4202-9DEE-A17211A796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5BFA-84D9-4971-8C1D-FD2829FFB86D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BD391-E054-49E0-A5F0-85C1FA29FF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A8E9-3F6C-4DA8-841B-45DE37D37014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47AA-FEFA-4BB3-9EDB-B57C4BDD35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F4C4-F32B-40D4-9895-35C5954A4B58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4C04-A77A-4F57-B286-E34B079262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F084-D258-4833-BDDD-1F70C33CF24C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9B56-24E0-483D-ADA7-BCEE700681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0B8784-E2B9-4D1E-98BB-DF6F5257650D}" type="datetimeFigureOut">
              <a:rPr lang="ru-RU"/>
              <a:pPr>
                <a:defRPr/>
              </a:pPr>
              <a:t>13.04.2015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C463F-1778-425B-BC0B-94AC5CB544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pohudanie.net/" TargetMode="External"/><Relationship Id="rId13" Type="http://schemas.openxmlformats.org/officeDocument/2006/relationships/hyperlink" Target="http://sitefaktov.ru/index.php/home/295-dieta" TargetMode="External"/><Relationship Id="rId3" Type="http://schemas.openxmlformats.org/officeDocument/2006/relationships/hyperlink" Target="http://www.krasoved.ru/catalog/vliyanie-dietyi" TargetMode="External"/><Relationship Id="rId7" Type="http://schemas.openxmlformats.org/officeDocument/2006/relationships/hyperlink" Target="http://diet.neolove.ru/alldiets/" TargetMode="External"/><Relationship Id="rId12" Type="http://schemas.openxmlformats.org/officeDocument/2006/relationships/hyperlink" Target="http://pro-amour.ru/7-samyix-interesnyix-faktov-o-dietax.html" TargetMode="External"/><Relationship Id="rId2" Type="http://schemas.openxmlformats.org/officeDocument/2006/relationships/hyperlink" Target="http://www.krasove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et.neolove.ru/" TargetMode="External"/><Relationship Id="rId11" Type="http://schemas.openxmlformats.org/officeDocument/2006/relationships/hyperlink" Target="http://drug.org.ru/lechebnye-diety/dieta-pri-rotavirusnoj-infekcii-u-rebenka/" TargetMode="External"/><Relationship Id="rId5" Type="http://schemas.openxmlformats.org/officeDocument/2006/relationships/hyperlink" Target="http://sizhunadiete.ru/dieta-5-dlya-detej.html" TargetMode="External"/><Relationship Id="rId10" Type="http://schemas.openxmlformats.org/officeDocument/2006/relationships/hyperlink" Target="http://drug.org.ru/" TargetMode="External"/><Relationship Id="rId4" Type="http://schemas.openxmlformats.org/officeDocument/2006/relationships/hyperlink" Target="http://sizhunadiete.ru/" TargetMode="External"/><Relationship Id="rId9" Type="http://schemas.openxmlformats.org/officeDocument/2006/relationships/hyperlink" Target="http://pohudanie.net/diety/dieta-dlya-detej.php" TargetMode="External"/><Relationship Id="rId14" Type="http://schemas.openxmlformats.org/officeDocument/2006/relationships/hyperlink" Target="http://www.liveinternet.ru/users/irzeis/post166106388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572502" cy="271462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E72727"/>
                </a:solidFill>
              </a:rPr>
              <a:t>Исследовательская работа </a:t>
            </a:r>
            <a:br>
              <a:rPr lang="ru-RU" sz="3600" dirty="0" smtClean="0">
                <a:solidFill>
                  <a:srgbClr val="E72727"/>
                </a:solidFill>
              </a:rPr>
            </a:br>
            <a:r>
              <a:rPr lang="ru-RU" sz="3600" dirty="0" smtClean="0">
                <a:solidFill>
                  <a:srgbClr val="E72727"/>
                </a:solidFill>
              </a:rPr>
              <a:t>по теме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«Можно ли детям садиться на диету?»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572008"/>
            <a:ext cx="4643470" cy="200026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1"/>
                </a:solidFill>
              </a:rPr>
              <a:t>Ученица 3а класса: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Дьячук</a:t>
            </a:r>
            <a:r>
              <a:rPr lang="ru-RU" sz="2000" b="1" i="1" dirty="0" smtClean="0">
                <a:solidFill>
                  <a:schemeClr val="tx1"/>
                </a:solidFill>
              </a:rPr>
              <a:t> Ксения,</a:t>
            </a:r>
          </a:p>
          <a:p>
            <a:pPr eaLnBrk="1" hangingPunct="1"/>
            <a:r>
              <a:rPr lang="ru-RU" sz="2000" b="1" i="1" dirty="0" smtClean="0">
                <a:solidFill>
                  <a:schemeClr val="tx1"/>
                </a:solidFill>
              </a:rPr>
              <a:t>МОУ «СОШ №3 г. Свирск».</a:t>
            </a:r>
          </a:p>
          <a:p>
            <a:pPr eaLnBrk="1" hangingPunct="1"/>
            <a:r>
              <a:rPr lang="ru-RU" sz="2000" b="1" i="1" dirty="0" smtClean="0">
                <a:solidFill>
                  <a:schemeClr val="tx1"/>
                </a:solidFill>
              </a:rPr>
              <a:t>Руководитель: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Шаманова</a:t>
            </a:r>
            <a:r>
              <a:rPr lang="ru-RU" sz="2000" b="1" i="1" dirty="0" smtClean="0">
                <a:solidFill>
                  <a:schemeClr val="tx1"/>
                </a:solidFill>
              </a:rPr>
              <a:t> В.И.</a:t>
            </a:r>
          </a:p>
          <a:p>
            <a:pPr eaLnBrk="1" hangingPunct="1"/>
            <a:r>
              <a:rPr lang="ru-RU" sz="2000" b="1" i="1" dirty="0" smtClean="0">
                <a:solidFill>
                  <a:schemeClr val="tx1"/>
                </a:solidFill>
              </a:rPr>
              <a:t>Консультант: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Антоневич</a:t>
            </a:r>
            <a:r>
              <a:rPr lang="ru-RU" sz="2000" b="1" i="1" dirty="0" smtClean="0">
                <a:solidFill>
                  <a:schemeClr val="tx1"/>
                </a:solidFill>
              </a:rPr>
              <a:t> Н.П.  </a:t>
            </a:r>
          </a:p>
          <a:p>
            <a:pPr eaLnBrk="1" hangingPunct="1"/>
            <a:r>
              <a:rPr lang="ru-RU" sz="2000" b="1" i="1" dirty="0" smtClean="0">
                <a:solidFill>
                  <a:schemeClr val="tx1"/>
                </a:solidFill>
              </a:rPr>
              <a:t>2015г</a:t>
            </a:r>
          </a:p>
          <a:p>
            <a:pPr eaLnBrk="1" hangingPunct="1"/>
            <a:endParaRPr lang="ru-RU" sz="1600" b="1" i="1" dirty="0" smtClean="0">
              <a:solidFill>
                <a:schemeClr val="tx1"/>
              </a:solidFill>
            </a:endParaRPr>
          </a:p>
        </p:txBody>
      </p:sp>
      <p:pic>
        <p:nvPicPr>
          <p:cNvPr id="36866" name="Picture 2" descr="Webloger.Ru - все о блоггерах и блогосфере - Part 237 : Webloger.Ru - блогосфера, блоггинг, блоггеры, блоги, корпоративные блоги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1D5E7">
                <a:tint val="45000"/>
                <a:satMod val="400000"/>
              </a:srgbClr>
            </a:duotone>
          </a:blip>
          <a:srcRect l="15385" r="28205"/>
          <a:stretch>
            <a:fillRect/>
          </a:stretch>
        </p:blipFill>
        <p:spPr bwMode="auto">
          <a:xfrm>
            <a:off x="785786" y="3071810"/>
            <a:ext cx="2000264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3998" cy="1128758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Положительное влияние диеты: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ru-RU" dirty="0" smtClean="0"/>
              <a:t>Снижение веса. </a:t>
            </a:r>
          </a:p>
          <a:p>
            <a:r>
              <a:rPr lang="ru-RU" dirty="0" smtClean="0"/>
              <a:t>Восстановление работы кишечника. </a:t>
            </a:r>
          </a:p>
          <a:p>
            <a:r>
              <a:rPr lang="ru-RU" dirty="0" smtClean="0"/>
              <a:t>Очистка кишечника от шлаков. </a:t>
            </a:r>
          </a:p>
          <a:p>
            <a:r>
              <a:rPr lang="ru-RU" dirty="0" smtClean="0"/>
              <a:t>Восстановление обмена веществ. </a:t>
            </a:r>
          </a:p>
          <a:p>
            <a:r>
              <a:rPr lang="ru-RU" dirty="0" smtClean="0"/>
              <a:t>Употребление меньшего количества еды. 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Отрицательное влияние диеты: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733256"/>
          </a:xfrm>
        </p:spPr>
        <p:txBody>
          <a:bodyPr/>
          <a:lstStyle/>
          <a:p>
            <a:r>
              <a:rPr lang="ru-RU" sz="2400" dirty="0"/>
              <a:t>Н</a:t>
            </a:r>
            <a:r>
              <a:rPr lang="ru-RU" sz="2400" dirty="0" smtClean="0"/>
              <a:t>арушение </a:t>
            </a:r>
            <a:r>
              <a:rPr lang="ru-RU" sz="2400" dirty="0"/>
              <a:t>пищеварения, </a:t>
            </a:r>
            <a:r>
              <a:rPr lang="ru-RU" sz="2400" dirty="0" smtClean="0"/>
              <a:t>кровообращения, обмена веществ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/>
              <a:t>Ш</a:t>
            </a:r>
            <a:r>
              <a:rPr lang="ru-RU" sz="2400" dirty="0" smtClean="0"/>
              <a:t>елушение кожи. 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худшение слизистых. 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ыпадение волос. </a:t>
            </a:r>
          </a:p>
          <a:p>
            <a:r>
              <a:rPr lang="ru-RU" sz="2400" dirty="0"/>
              <a:t>Т</a:t>
            </a:r>
            <a:r>
              <a:rPr lang="ru-RU" sz="2400" dirty="0" smtClean="0"/>
              <a:t>орможение реакции. 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падок </a:t>
            </a:r>
            <a:r>
              <a:rPr lang="ru-RU" sz="2400" dirty="0"/>
              <a:t>сил и мозговой </a:t>
            </a:r>
            <a:r>
              <a:rPr lang="ru-RU" sz="2400" dirty="0" smtClean="0"/>
              <a:t>активности.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реждевременное </a:t>
            </a:r>
            <a:r>
              <a:rPr lang="ru-RU" sz="2400" dirty="0"/>
              <a:t>старение и необратимое обветшание </a:t>
            </a:r>
            <a:r>
              <a:rPr lang="ru-RU" sz="2400" dirty="0" smtClean="0"/>
              <a:t>организма.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норексия.</a:t>
            </a:r>
            <a:endParaRPr lang="ru-RU" sz="2400" dirty="0"/>
          </a:p>
        </p:txBody>
      </p:sp>
      <p:pic>
        <p:nvPicPr>
          <p:cNvPr id="4" name="Picture 2" descr="G:\проект Ксюша\Фото болезни анарэксия\1002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25144"/>
            <a:ext cx="18002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G:\проект Ксюша\Фото болезни анарэксия\h_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39" y="4694354"/>
            <a:ext cx="1748233" cy="1785950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4725144"/>
            <a:ext cx="1872208" cy="17859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3998" cy="1128758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Популярные </a:t>
            </a:r>
            <a:r>
              <a:rPr lang="ru-RU" sz="4000" dirty="0" smtClean="0">
                <a:solidFill>
                  <a:srgbClr val="FF0000"/>
                </a:solidFill>
              </a:rPr>
              <a:t>диеты: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9778" y="836712"/>
            <a:ext cx="7406638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1.Диета Монтиньяка. </a:t>
            </a:r>
          </a:p>
          <a:p>
            <a:pPr marL="0" indent="0">
              <a:buNone/>
            </a:pPr>
            <a:r>
              <a:rPr lang="ru-RU" sz="2800" dirty="0"/>
              <a:t>2.Диета Дюкана. </a:t>
            </a:r>
          </a:p>
          <a:p>
            <a:pPr marL="0" indent="0">
              <a:buNone/>
            </a:pPr>
            <a:r>
              <a:rPr lang="ru-RU" sz="2800" dirty="0"/>
              <a:t>3.Капустная диета. </a:t>
            </a:r>
          </a:p>
          <a:p>
            <a:pPr marL="0" indent="0">
              <a:buNone/>
            </a:pPr>
            <a:r>
              <a:rPr lang="ru-RU" sz="2800" dirty="0"/>
              <a:t>4.Фруктово-соковая диета. </a:t>
            </a:r>
          </a:p>
          <a:p>
            <a:pPr marL="0" indent="0">
              <a:buNone/>
            </a:pPr>
            <a:r>
              <a:rPr lang="ru-RU" sz="2800" dirty="0"/>
              <a:t>5.Белковая диета (низкоуглеводная). </a:t>
            </a:r>
          </a:p>
          <a:p>
            <a:pPr marL="0" indent="0">
              <a:buNone/>
            </a:pPr>
            <a:r>
              <a:rPr lang="ru-RU" sz="2800" dirty="0"/>
              <a:t>6. Низкожировая диета. </a:t>
            </a:r>
          </a:p>
          <a:p>
            <a:pPr marL="0" indent="0">
              <a:buNone/>
            </a:pPr>
            <a:r>
              <a:rPr lang="ru-RU" sz="2800" dirty="0"/>
              <a:t>7. Шоколадная диета. </a:t>
            </a:r>
          </a:p>
          <a:p>
            <a:pPr marL="0" indent="0">
              <a:buNone/>
            </a:pPr>
            <a:r>
              <a:rPr lang="ru-RU" sz="2800" dirty="0"/>
              <a:t>8. Низкокалорийная диета. </a:t>
            </a:r>
          </a:p>
          <a:p>
            <a:pPr marL="0" indent="0">
              <a:buNone/>
            </a:pPr>
            <a:r>
              <a:rPr lang="ru-RU" sz="2800" dirty="0"/>
              <a:t>9. Сыроедение, или «сырая диета».</a:t>
            </a:r>
          </a:p>
          <a:p>
            <a:pPr marL="0" indent="0">
              <a:buNone/>
            </a:pPr>
            <a:r>
              <a:rPr lang="ru-RU" sz="2800" dirty="0"/>
              <a:t>10. Макробиотическая диета. </a:t>
            </a:r>
          </a:p>
          <a:p>
            <a:pPr marL="0" indent="0">
              <a:buNone/>
            </a:pPr>
            <a:r>
              <a:rPr lang="ru-RU" sz="2800" dirty="0"/>
              <a:t>11. Диета по группе крови.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237868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3998" cy="1128758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sz="4000" dirty="0">
                <a:solidFill>
                  <a:srgbClr val="FF0000"/>
                </a:solidFill>
              </a:rPr>
              <a:t>Меню диеты для детей 10 - 12 </a:t>
            </a:r>
            <a:r>
              <a:rPr lang="ru-RU" sz="4000" dirty="0" smtClean="0">
                <a:solidFill>
                  <a:srgbClr val="FF0000"/>
                </a:solidFill>
              </a:rPr>
              <a:t>лет: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Вариант меню № 1</a:t>
            </a:r>
            <a:endParaRPr lang="ru-RU" sz="1800" dirty="0"/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ржаной хлеб, морковный омлет, чай или компот.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бутерброд с сыром и компот на любых сухофруктах.</a:t>
            </a:r>
          </a:p>
          <a:p>
            <a:r>
              <a:rPr lang="ru-RU" sz="1800" i="1" dirty="0"/>
              <a:t>Обед</a:t>
            </a:r>
            <a:r>
              <a:rPr lang="ru-RU" sz="1800" dirty="0"/>
              <a:t>: мясной или картофельный суп, хлебцы или ржаной хлеб.</a:t>
            </a:r>
          </a:p>
          <a:p>
            <a:r>
              <a:rPr lang="ru-RU" sz="1800" i="1" dirty="0"/>
              <a:t>Ужин</a:t>
            </a:r>
            <a:r>
              <a:rPr lang="ru-RU" sz="1800" dirty="0"/>
              <a:t>: вареный картофель, тушеные овощи, яблочный кисель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Вариант меню № 2</a:t>
            </a:r>
            <a:endParaRPr lang="ru-RU" sz="1800" dirty="0"/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гречневая каша, приправленная нежирным молоком.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свекольные котлеты, приготовленные на пару и яблочный компот.</a:t>
            </a:r>
          </a:p>
          <a:p>
            <a:r>
              <a:rPr lang="ru-RU" sz="1800" i="1" dirty="0"/>
              <a:t>Обед:</a:t>
            </a:r>
            <a:r>
              <a:rPr lang="ru-RU" sz="1800" dirty="0"/>
              <a:t> борщ, приготовленный на нежирном мясе, вареный картофель, ржаной хлеб, тушеные овощи.</a:t>
            </a:r>
          </a:p>
          <a:p>
            <a:r>
              <a:rPr lang="ru-RU" sz="1800" i="1" dirty="0"/>
              <a:t>Ужин:</a:t>
            </a:r>
            <a:r>
              <a:rPr lang="ru-RU" sz="1800" dirty="0"/>
              <a:t> овощной салат (в который можно добавить не очень жирный майонез) и фруктовый кисель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Вариант меню № 3</a:t>
            </a:r>
            <a:endParaRPr lang="ru-RU" sz="1800" dirty="0"/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овсянка и чай с молоком.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хлеб, помидоры, печеное яблоко.</a:t>
            </a:r>
          </a:p>
          <a:p>
            <a:r>
              <a:rPr lang="ru-RU" sz="1800" i="1" dirty="0"/>
              <a:t>Обед:</a:t>
            </a:r>
            <a:r>
              <a:rPr lang="ru-RU" sz="1800" dirty="0"/>
              <a:t> ржаной хлеб, овощная окрошка, яблоко-морковный сок.</a:t>
            </a:r>
          </a:p>
          <a:p>
            <a:r>
              <a:rPr lang="ru-RU" sz="1800" i="1" dirty="0"/>
              <a:t>Ужин</a:t>
            </a:r>
            <a:r>
              <a:rPr lang="ru-RU" sz="1800" dirty="0"/>
              <a:t>: вареный картофель, тушеные кабачки, чай.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860971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3998" cy="1128758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sz="4000" dirty="0">
                <a:solidFill>
                  <a:srgbClr val="FF0000"/>
                </a:solidFill>
              </a:rPr>
              <a:t>Меню диеты для детей 10 - 12 </a:t>
            </a:r>
            <a:r>
              <a:rPr lang="ru-RU" sz="4000" dirty="0" smtClean="0">
                <a:solidFill>
                  <a:srgbClr val="FF0000"/>
                </a:solidFill>
              </a:rPr>
              <a:t>лет: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Вариант меню № 4</a:t>
            </a:r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отвар шиповника и омлет с яблоками.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оладьи из картофеля со сметаной.</a:t>
            </a:r>
          </a:p>
          <a:p>
            <a:r>
              <a:rPr lang="ru-RU" sz="1800" i="1" dirty="0"/>
              <a:t>Обед</a:t>
            </a:r>
            <a:r>
              <a:rPr lang="ru-RU" sz="1800" dirty="0"/>
              <a:t>: свекольные котлеты, картофельное пюре, свежие фрукты и ржаной хлеб.</a:t>
            </a:r>
          </a:p>
          <a:p>
            <a:r>
              <a:rPr lang="ru-RU" sz="1800" i="1" dirty="0"/>
              <a:t>Ужин:</a:t>
            </a:r>
            <a:r>
              <a:rPr lang="ru-RU" sz="1800" dirty="0"/>
              <a:t> овсяная каша, приправленная изюмом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Вариант меню № 5</a:t>
            </a:r>
            <a:endParaRPr lang="ru-RU" sz="1800" dirty="0"/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оладьи из манки, изюма и яблок и компот.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печеночный паштет, хлеб, свежие фрукты.</a:t>
            </a:r>
          </a:p>
          <a:p>
            <a:r>
              <a:rPr lang="ru-RU" sz="1800" i="1" dirty="0"/>
              <a:t>Обед:</a:t>
            </a:r>
            <a:r>
              <a:rPr lang="ru-RU" sz="1800" dirty="0"/>
              <a:t> суп с овсянкой и черносливом, ржаной хлеб.</a:t>
            </a:r>
          </a:p>
          <a:p>
            <a:r>
              <a:rPr lang="ru-RU" sz="1800" i="1" dirty="0"/>
              <a:t>Ужин</a:t>
            </a:r>
            <a:r>
              <a:rPr lang="ru-RU" sz="1800" dirty="0"/>
              <a:t>: мясные фрикадельки, приготовленные на пару, отварной картофель, отвар шиповника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Вариант меню № 6</a:t>
            </a:r>
            <a:endParaRPr lang="ru-RU" sz="1800" dirty="0"/>
          </a:p>
          <a:p>
            <a:r>
              <a:rPr lang="ru-RU" sz="1800" i="1" dirty="0"/>
              <a:t>Первый завтрак</a:t>
            </a:r>
            <a:r>
              <a:rPr lang="ru-RU" sz="1800" dirty="0"/>
              <a:t>: фруктовое пюре.</a:t>
            </a:r>
          </a:p>
          <a:p>
            <a:r>
              <a:rPr lang="ru-RU" sz="1800" i="1" dirty="0"/>
              <a:t>Второй завтрак</a:t>
            </a:r>
            <a:r>
              <a:rPr lang="ru-RU" sz="1800" dirty="0"/>
              <a:t>: картофельный омлет и компот их сухофруктов.</a:t>
            </a:r>
          </a:p>
          <a:p>
            <a:r>
              <a:rPr lang="ru-RU" sz="1800" i="1" dirty="0"/>
              <a:t>Обед:</a:t>
            </a:r>
            <a:r>
              <a:rPr lang="ru-RU" sz="1800" dirty="0"/>
              <a:t> овощной потертый суп и кофе с молоком.</a:t>
            </a:r>
          </a:p>
          <a:p>
            <a:r>
              <a:rPr lang="ru-RU" sz="1800" i="1" dirty="0"/>
              <a:t>Ужин:</a:t>
            </a:r>
            <a:r>
              <a:rPr lang="ru-RU" sz="1800" dirty="0"/>
              <a:t> овощной салат, заправленный сметаной и тушеный картофель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162354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>
                <a:solidFill>
                  <a:srgbClr val="E72727"/>
                </a:solidFill>
              </a:rPr>
              <a:t>Интервью у участкового врача детской поликлиники г. Свирска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644008" y="1916832"/>
            <a:ext cx="43577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Беседа с Исаевой О.В. по теме  «Как влияет диета на детский организм»</a:t>
            </a:r>
          </a:p>
        </p:txBody>
      </p:sp>
      <p:pic>
        <p:nvPicPr>
          <p:cNvPr id="5" name="Рисунок 4" descr="DSC008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060848"/>
            <a:ext cx="4643470" cy="35861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Результаты анкетирования: 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3488"/>
          <a:ext cx="4038600" cy="2719387"/>
        </p:xfrm>
        <a:graphic>
          <a:graphicData uri="http://schemas.openxmlformats.org/presentationml/2006/ole">
            <p:oleObj spid="_x0000_s21546" name="Диаграмма" r:id="rId3" imgW="0" imgH="0" progId="MSGraph.Chart.8">
              <p:embed followColorScheme="full"/>
            </p:oleObj>
          </a:graphicData>
        </a:graphic>
      </p:graphicFrame>
      <p:graphicFrame>
        <p:nvGraphicFramePr>
          <p:cNvPr id="5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502156"/>
              </p:ext>
            </p:extLst>
          </p:nvPr>
        </p:nvGraphicFramePr>
        <p:xfrm>
          <a:off x="0" y="1124744"/>
          <a:ext cx="91440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3998" cy="1143000"/>
          </a:xfrm>
        </p:spPr>
        <p:txBody>
          <a:bodyPr/>
          <a:lstStyle/>
          <a:p>
            <a:r>
              <a:rPr lang="ru-RU" sz="3800" dirty="0" smtClean="0">
                <a:solidFill>
                  <a:srgbClr val="FF0000"/>
                </a:solidFill>
              </a:rPr>
              <a:t>Основные правила применения диеты:</a:t>
            </a:r>
            <a:endParaRPr lang="ru-RU" sz="3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858180" cy="4525963"/>
          </a:xfrm>
        </p:spPr>
        <p:txBody>
          <a:bodyPr/>
          <a:lstStyle/>
          <a:p>
            <a:pPr algn="just"/>
            <a:r>
              <a:rPr lang="ru-RU" dirty="0" smtClean="0"/>
              <a:t>Правильно выбрать диету.</a:t>
            </a:r>
          </a:p>
          <a:p>
            <a:pPr algn="just"/>
            <a:r>
              <a:rPr lang="ru-RU" dirty="0" smtClean="0"/>
              <a:t>Подготовиться морально и физически.</a:t>
            </a:r>
          </a:p>
          <a:p>
            <a:pPr algn="just"/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сидеть на диете чаще или дольше, чем это рекомендовано. </a:t>
            </a:r>
            <a:endParaRPr lang="ru-RU" dirty="0" smtClean="0"/>
          </a:p>
          <a:p>
            <a:pPr algn="just"/>
            <a:r>
              <a:rPr lang="ru-RU" dirty="0" smtClean="0"/>
              <a:t>Правильно выходить из диеты.</a:t>
            </a:r>
          </a:p>
          <a:p>
            <a:pPr algn="just"/>
            <a:r>
              <a:rPr lang="ru-RU" dirty="0" smtClean="0"/>
              <a:t>Взять за правило здоровое и сбалансированное питание.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Вывод: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4967288"/>
          </a:xfrm>
        </p:spPr>
        <p:txBody>
          <a:bodyPr/>
          <a:lstStyle/>
          <a:p>
            <a:pPr marL="0" indent="711200" algn="just" eaLnBrk="1" hangingPunct="1">
              <a:buFont typeface="Arial" charset="0"/>
              <a:buNone/>
            </a:pPr>
            <a:r>
              <a:rPr lang="ru-RU" dirty="0" smtClean="0"/>
              <a:t>На диету садиться можно при условии:</a:t>
            </a:r>
          </a:p>
          <a:p>
            <a:pPr marL="0" indent="711200" algn="just" eaLnBrk="1" hangingPunct="1"/>
            <a:r>
              <a:rPr lang="ru-RU" dirty="0" smtClean="0"/>
              <a:t> Есть проблемы с лишним весом.</a:t>
            </a:r>
          </a:p>
          <a:p>
            <a:pPr marL="0" indent="711200" algn="just" eaLnBrk="1" hangingPunct="1"/>
            <a:r>
              <a:rPr lang="ru-RU" dirty="0" smtClean="0"/>
              <a:t>Нет противопоказаний к диетам.</a:t>
            </a:r>
          </a:p>
          <a:p>
            <a:pPr marL="0" indent="711200" algn="just" eaLnBrk="1" hangingPunct="1"/>
            <a:r>
              <a:rPr lang="ru-RU" dirty="0" smtClean="0"/>
              <a:t>Строго соблюдать рекомендации специалистов.</a:t>
            </a:r>
          </a:p>
          <a:p>
            <a:pPr marL="0" indent="711200" algn="just" eaLnBrk="1" hangingPunct="1"/>
            <a:r>
              <a:rPr lang="ru-RU" dirty="0" smtClean="0"/>
              <a:t>Вести активный и здоровый образ жизни.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000240"/>
            <a:ext cx="735808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Спасибо</a:t>
            </a:r>
          </a:p>
          <a:p>
            <a:pPr algn="ctr"/>
            <a:r>
              <a:rPr lang="ru-RU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</a:t>
            </a:r>
            <a:r>
              <a:rPr lang="ru-RU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 </a:t>
            </a:r>
            <a:r>
              <a:rPr lang="ru-RU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</a:t>
            </a:r>
            <a:r>
              <a:rPr lang="ru-RU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нимание!</a:t>
            </a:r>
            <a:endParaRPr lang="ru-RU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Цель: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95536" y="1600201"/>
            <a:ext cx="8568952" cy="30432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Выяснить, можно ли детям садиться на диету, и к каким последствиям она может привести.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Задачи: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Познакомиться с понятием «диета».</a:t>
            </a:r>
          </a:p>
          <a:p>
            <a:pPr algn="just"/>
            <a:r>
              <a:rPr lang="ru-RU" dirty="0" smtClean="0"/>
              <a:t>Выяснить положительные и отрицательные влияния диеты.</a:t>
            </a:r>
          </a:p>
          <a:p>
            <a:pPr algn="just"/>
            <a:r>
              <a:rPr lang="ru-RU" dirty="0" smtClean="0"/>
              <a:t>Изучить мнения  диетологов.</a:t>
            </a:r>
          </a:p>
          <a:p>
            <a:pPr algn="just"/>
            <a:r>
              <a:rPr lang="ru-RU" dirty="0" smtClean="0"/>
              <a:t>Познакомиться с основными правилами  применения диет.</a:t>
            </a:r>
          </a:p>
          <a:p>
            <a:pPr algn="just"/>
            <a:r>
              <a:rPr lang="ru-RU" dirty="0" smtClean="0"/>
              <a:t>Изучить мнение одноклассников по данной теме.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Efficiency Market Hypothe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0"/>
            <a:ext cx="29289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11430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  <a:ea typeface="David"/>
                <a:cs typeface="David"/>
              </a:rPr>
              <a:t>Гипотеза: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20" y="2214563"/>
            <a:ext cx="8443943" cy="4240212"/>
          </a:xfrm>
        </p:spPr>
        <p:txBody>
          <a:bodyPr/>
          <a:lstStyle/>
          <a:p>
            <a:pPr marL="0" indent="711200" algn="just" eaLnBrk="1" hangingPunct="1">
              <a:buFont typeface="Arial" charset="0"/>
              <a:buNone/>
            </a:pPr>
            <a:r>
              <a:rPr lang="ru-RU" dirty="0" smtClean="0"/>
              <a:t>Предположим, что подросток решил избавиться  от лишнего веса, возможно ли этого достичь с помощью диеты и следует ли это делать.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План:</a:t>
            </a:r>
            <a:r>
              <a:rPr lang="ru-RU" sz="4000" dirty="0" smtClean="0"/>
              <a:t> 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571990" cy="619268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1.Выявление </a:t>
            </a:r>
            <a:r>
              <a:rPr lang="ru-RU" sz="2400" dirty="0"/>
              <a:t>основных причин ожирения человека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2.Знакомство с лексическим значением слова «Диета</a:t>
            </a:r>
            <a:r>
              <a:rPr lang="ru-RU" sz="2400" dirty="0" smtClean="0"/>
              <a:t>».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3.Сбор материала о положительном и отрицательном влиянии диет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4.Знакомство с разновидностями диет и мнением диетологов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5.Изучение диеты для детей школьного возраста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6.Интервью </a:t>
            </a:r>
            <a:r>
              <a:rPr lang="ru-RU" sz="2400" dirty="0"/>
              <a:t>у врача детской поликлиники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7.Анкетирование </a:t>
            </a:r>
            <a:r>
              <a:rPr lang="ru-RU" sz="2400" dirty="0"/>
              <a:t>одноклассников по теме « Что вы знаете о диете</a:t>
            </a:r>
            <a:r>
              <a:rPr lang="ru-RU" sz="2400" dirty="0" smtClean="0"/>
              <a:t>?».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8.Знакомство с правилами применения диет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9.Подтверждение </a:t>
            </a:r>
            <a:r>
              <a:rPr lang="ru-RU" sz="2400" dirty="0"/>
              <a:t>гипотезы. Вывод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10.Используемые </a:t>
            </a:r>
            <a:r>
              <a:rPr lang="ru-RU" sz="2400" dirty="0"/>
              <a:t>источники.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endParaRPr lang="ru-RU" sz="16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094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Информационные источники:</a:t>
            </a:r>
            <a:endParaRPr lang="ru-RU" sz="4000" dirty="0">
              <a:solidFill>
                <a:srgbClr val="E7272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616624"/>
          </a:xfrm>
        </p:spPr>
        <p:txBody>
          <a:bodyPr/>
          <a:lstStyle/>
          <a:p>
            <a:pPr lvl="0"/>
            <a:r>
              <a:rPr lang="ru-RU" sz="1700" dirty="0"/>
              <a:t>Энциклопедия «Человек», </a:t>
            </a:r>
            <a:r>
              <a:rPr lang="ru-RU" sz="1700" dirty="0" err="1"/>
              <a:t>Луквянов</a:t>
            </a:r>
            <a:r>
              <a:rPr lang="ru-RU" sz="1700" dirty="0"/>
              <a:t> М.О., </a:t>
            </a:r>
            <a:r>
              <a:rPr lang="ru-RU" sz="1700" dirty="0" err="1"/>
              <a:t>Малофеева</a:t>
            </a:r>
            <a:r>
              <a:rPr lang="ru-RU" sz="1700" dirty="0"/>
              <a:t> Н.Н., </a:t>
            </a:r>
            <a:r>
              <a:rPr lang="ru-RU" sz="1700" dirty="0" smtClean="0"/>
              <a:t>М</a:t>
            </a:r>
            <a:r>
              <a:rPr lang="ru-RU" sz="1700" dirty="0"/>
              <a:t>: ЗАО; «Росмэн-Пресс» 2011.</a:t>
            </a:r>
          </a:p>
          <a:p>
            <a:pPr lvl="0"/>
            <a:r>
              <a:rPr lang="ru-RU" sz="1700" dirty="0"/>
              <a:t>Энциклопедия «Тело человека»,  Травина И.В., М: ЗАО «</a:t>
            </a:r>
            <a:r>
              <a:rPr lang="ru-RU" sz="1700" dirty="0" err="1"/>
              <a:t>Росмэн</a:t>
            </a:r>
            <a:r>
              <a:rPr lang="ru-RU" sz="1700" dirty="0"/>
              <a:t>- Пресс» 2013.</a:t>
            </a:r>
          </a:p>
          <a:p>
            <a:pPr lvl="0"/>
            <a:r>
              <a:rPr lang="ru-RU" sz="1700" dirty="0"/>
              <a:t>Полная энциклопедия «Человек», Школьник Ю.К. Воробьёва И.А., </a:t>
            </a:r>
            <a:r>
              <a:rPr lang="ru-RU" sz="1700" dirty="0" smtClean="0"/>
              <a:t>М</a:t>
            </a:r>
            <a:r>
              <a:rPr lang="ru-RU" sz="1700" dirty="0"/>
              <a:t>: </a:t>
            </a:r>
            <a:r>
              <a:rPr lang="ru-RU" sz="1700" dirty="0" err="1"/>
              <a:t>Эксмо</a:t>
            </a:r>
            <a:r>
              <a:rPr lang="ru-RU" sz="1700" dirty="0"/>
              <a:t>  2009.</a:t>
            </a:r>
          </a:p>
          <a:p>
            <a:pPr lvl="0"/>
            <a:r>
              <a:rPr lang="en-US" sz="1700" dirty="0"/>
              <a:t>http://</a:t>
            </a:r>
            <a:r>
              <a:rPr lang="en-US" sz="1700" dirty="0" smtClean="0">
                <a:hlinkClick r:id="rId2"/>
              </a:rPr>
              <a:t>«</a:t>
            </a:r>
            <a:r>
              <a:rPr lang="en-US" sz="1700" dirty="0" err="1" smtClean="0">
                <a:hlinkClick r:id="rId2"/>
              </a:rPr>
              <a:t>krasoved.ru</a:t>
            </a:r>
            <a:r>
              <a:rPr lang="en-US" sz="1700" dirty="0" err="1" smtClean="0"/>
              <a:t>›</a:t>
            </a:r>
            <a:r>
              <a:rPr lang="en-US" sz="1700" dirty="0" err="1" smtClean="0">
                <a:hlinkClick r:id="rId3"/>
              </a:rPr>
              <a:t>catalog</a:t>
            </a:r>
            <a:r>
              <a:rPr lang="en-US" sz="1700" dirty="0" smtClean="0">
                <a:hlinkClick r:id="rId3"/>
              </a:rPr>
              <a:t>/</a:t>
            </a:r>
            <a:r>
              <a:rPr lang="en-US" sz="1700" dirty="0" err="1" smtClean="0">
                <a:hlinkClick r:id="rId3"/>
              </a:rPr>
              <a:t>vliyanie-dietyi</a:t>
            </a:r>
            <a:r>
              <a:rPr lang="en-US" sz="1700" dirty="0"/>
              <a:t>».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smtClean="0">
                <a:hlinkClick r:id="rId4"/>
              </a:rPr>
              <a:t>sizhunadiete.ru</a:t>
            </a:r>
            <a:r>
              <a:rPr lang="en-US" sz="1700" dirty="0" smtClean="0"/>
              <a:t>›</a:t>
            </a:r>
            <a:r>
              <a:rPr lang="en-US" sz="1700" dirty="0" smtClean="0">
                <a:hlinkClick r:id="rId5"/>
              </a:rPr>
              <a:t>dieta-5-dlya-detej.html</a:t>
            </a:r>
            <a:r>
              <a:rPr lang="en-US" sz="1700" dirty="0"/>
              <a:t>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smtClean="0">
                <a:hlinkClick r:id="rId6"/>
              </a:rPr>
              <a:t>diet.neolove.ru</a:t>
            </a:r>
            <a:r>
              <a:rPr lang="en-US" sz="1700" dirty="0" smtClean="0"/>
              <a:t>›</a:t>
            </a:r>
            <a:r>
              <a:rPr lang="ru-RU" sz="1700" dirty="0">
                <a:hlinkClick r:id="rId7"/>
              </a:rPr>
              <a:t>Диеты</a:t>
            </a:r>
            <a:r>
              <a:rPr lang="en-US" sz="1700" dirty="0"/>
              <a:t>›.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err="1" smtClean="0">
                <a:hlinkClick r:id="rId8"/>
              </a:rPr>
              <a:t>pohudanie.net</a:t>
            </a:r>
            <a:r>
              <a:rPr lang="en-US" sz="1700" dirty="0" err="1" smtClean="0"/>
              <a:t>›</a:t>
            </a:r>
            <a:r>
              <a:rPr lang="en-US" sz="1700" dirty="0" err="1" smtClean="0">
                <a:hlinkClick r:id="rId9"/>
              </a:rPr>
              <a:t>diety</a:t>
            </a:r>
            <a:r>
              <a:rPr lang="en-US" sz="1700" dirty="0" smtClean="0">
                <a:hlinkClick r:id="rId9"/>
              </a:rPr>
              <a:t>/</a:t>
            </a:r>
            <a:r>
              <a:rPr lang="en-US" sz="1700" dirty="0" err="1" smtClean="0">
                <a:hlinkClick r:id="rId9"/>
              </a:rPr>
              <a:t>dieta-dlya-detej.php</a:t>
            </a:r>
            <a:r>
              <a:rPr lang="en-US" sz="1700" dirty="0"/>
              <a:t>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smtClean="0">
                <a:hlinkClick r:id="rId10"/>
              </a:rPr>
              <a:t>drug.org.ru</a:t>
            </a:r>
            <a:r>
              <a:rPr lang="en-US" sz="1700" dirty="0"/>
              <a:t>›</a:t>
            </a:r>
            <a:r>
              <a:rPr lang="en-US" sz="1700" dirty="0">
                <a:hlinkClick r:id="rId11"/>
              </a:rPr>
              <a:t>…</a:t>
            </a:r>
            <a:r>
              <a:rPr lang="en-US" sz="1700" dirty="0" err="1">
                <a:hlinkClick r:id="rId11"/>
              </a:rPr>
              <a:t>diety</a:t>
            </a:r>
            <a:r>
              <a:rPr lang="en-US" sz="1700" dirty="0">
                <a:hlinkClick r:id="rId11"/>
              </a:rPr>
              <a:t>/</a:t>
            </a:r>
            <a:r>
              <a:rPr lang="en-US" sz="1700" dirty="0" err="1">
                <a:hlinkClick r:id="rId11"/>
              </a:rPr>
              <a:t>dieta</a:t>
            </a:r>
            <a:r>
              <a:rPr lang="en-US" sz="1700" dirty="0">
                <a:hlinkClick r:id="rId11"/>
              </a:rPr>
              <a:t>…</a:t>
            </a:r>
            <a:r>
              <a:rPr lang="en-US" sz="1700" dirty="0" err="1">
                <a:hlinkClick r:id="rId11"/>
              </a:rPr>
              <a:t>rotavirusnoj</a:t>
            </a:r>
            <a:r>
              <a:rPr lang="en-US" sz="1700" dirty="0">
                <a:hlinkClick r:id="rId11"/>
              </a:rPr>
              <a:t>…u-</a:t>
            </a:r>
            <a:r>
              <a:rPr lang="en-US" sz="1700" dirty="0" err="1">
                <a:hlinkClick r:id="rId11"/>
              </a:rPr>
              <a:t>rebenka</a:t>
            </a:r>
            <a:r>
              <a:rPr lang="en-US" sz="1700" dirty="0">
                <a:hlinkClick r:id="rId11"/>
              </a:rPr>
              <a:t>/</a:t>
            </a:r>
            <a:r>
              <a:rPr lang="en-US" sz="1700" dirty="0"/>
              <a:t>.</a:t>
            </a:r>
            <a:endParaRPr lang="ru-RU" sz="1700" dirty="0"/>
          </a:p>
          <a:p>
            <a:pPr lvl="0"/>
            <a:r>
              <a:rPr lang="en-US" sz="1700" dirty="0"/>
              <a:t>http://3ladies.ru/detskoe-ozhirenie.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smtClean="0">
                <a:hlinkClick r:id="rId12"/>
              </a:rPr>
              <a:t>pro-amour.ru/7-samyix-interesnyix-faktov-o-dietax.html</a:t>
            </a:r>
            <a:r>
              <a:rPr lang="en-US" sz="1700" dirty="0"/>
              <a:t>. </a:t>
            </a:r>
            <a:endParaRPr lang="ru-RU" sz="1700" dirty="0" smtClean="0"/>
          </a:p>
          <a:p>
            <a:pPr lvl="0"/>
            <a:r>
              <a:rPr lang="en-US" sz="1700" dirty="0" smtClean="0"/>
              <a:t>http</a:t>
            </a:r>
            <a:r>
              <a:rPr lang="en-US" sz="1700" dirty="0"/>
              <a:t>:// </a:t>
            </a:r>
            <a:r>
              <a:rPr lang="en-US" sz="1700" dirty="0" smtClean="0">
                <a:hlinkClick r:id="rId13"/>
              </a:rPr>
              <a:t>sitefaktov.ru/</a:t>
            </a:r>
            <a:r>
              <a:rPr lang="en-US" sz="1700" dirty="0" err="1" smtClean="0">
                <a:hlinkClick r:id="rId13"/>
              </a:rPr>
              <a:t>index.php</a:t>
            </a:r>
            <a:r>
              <a:rPr lang="en-US" sz="1700" dirty="0" smtClean="0">
                <a:hlinkClick r:id="rId13"/>
              </a:rPr>
              <a:t>/home/295-dieta</a:t>
            </a:r>
            <a:r>
              <a:rPr lang="en-US" sz="1700" dirty="0"/>
              <a:t>. </a:t>
            </a:r>
            <a:endParaRPr lang="ru-RU" sz="1700" dirty="0"/>
          </a:p>
          <a:p>
            <a:pPr lvl="0"/>
            <a:r>
              <a:rPr lang="en-US" sz="1700" dirty="0"/>
              <a:t>http://</a:t>
            </a:r>
            <a:r>
              <a:rPr lang="en-US" sz="1700" dirty="0">
                <a:hlinkClick r:id="rId2"/>
              </a:rPr>
              <a:t>krasoved.ru</a:t>
            </a:r>
            <a:r>
              <a:rPr lang="en-US" sz="1700" dirty="0"/>
              <a:t>›</a:t>
            </a:r>
            <a:r>
              <a:rPr lang="en-US" sz="1700" dirty="0">
                <a:hlinkClick r:id="rId3"/>
              </a:rPr>
              <a:t>catalog/vliyanie-dietyi</a:t>
            </a:r>
            <a:r>
              <a:rPr lang="en-US" sz="1700" dirty="0"/>
              <a:t>.</a:t>
            </a:r>
            <a:endParaRPr lang="ru-RU" sz="1700" dirty="0"/>
          </a:p>
          <a:p>
            <a:pPr lvl="0"/>
            <a:r>
              <a:rPr lang="en-US" sz="1700" dirty="0"/>
              <a:t>http://zhozefina.com/populyarnye-diety-i-mneniya-dietologov.html.</a:t>
            </a:r>
            <a:endParaRPr lang="ru-RU" sz="1700" dirty="0"/>
          </a:p>
          <a:p>
            <a:pPr lvl="0"/>
            <a:r>
              <a:rPr lang="en-US" sz="1700" dirty="0"/>
              <a:t>http:// </a:t>
            </a:r>
            <a:r>
              <a:rPr lang="en-US" sz="1700" dirty="0" smtClean="0">
                <a:hlinkClick r:id="rId14"/>
              </a:rPr>
              <a:t>www.liveinternet.ru/users/irzeis/post166106388</a:t>
            </a:r>
            <a:r>
              <a:rPr lang="en-US" sz="1700" dirty="0">
                <a:hlinkClick r:id="rId14"/>
              </a:rPr>
              <a:t>/</a:t>
            </a:r>
            <a:r>
              <a:rPr lang="en-US" sz="1700" dirty="0"/>
              <a:t>.</a:t>
            </a:r>
            <a:endParaRPr lang="ru-RU" sz="1700" dirty="0"/>
          </a:p>
          <a:p>
            <a:pPr lvl="0"/>
            <a:r>
              <a:rPr lang="en-US" sz="1700" dirty="0"/>
              <a:t>http://www.diva.by/activezone/pitanie/diet/46586.html.</a:t>
            </a:r>
            <a:endParaRPr lang="ru-RU" sz="1700" dirty="0"/>
          </a:p>
          <a:p>
            <a:pPr lvl="0"/>
            <a:r>
              <a:rPr lang="en-US" sz="1700" dirty="0"/>
              <a:t>http://diyetu.ru/dieta-dlya-detej/.</a:t>
            </a:r>
            <a:endParaRPr lang="ru-RU" sz="1700" dirty="0"/>
          </a:p>
          <a:p>
            <a:pPr lvl="0"/>
            <a:r>
              <a:rPr lang="en-US" sz="1700" dirty="0"/>
              <a:t>http://lady.webnice.ru/beauty/?act=article&amp;v=104.</a:t>
            </a:r>
            <a:endParaRPr lang="ru-RU" sz="1700" dirty="0"/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08112"/>
          </a:xfrm>
        </p:spPr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/>
            </a:r>
            <a:br>
              <a:rPr lang="ru-RU" sz="4000" dirty="0" smtClean="0">
                <a:solidFill>
                  <a:srgbClr val="E72727"/>
                </a:solidFill>
              </a:rPr>
            </a:br>
            <a:r>
              <a:rPr lang="ru-RU" sz="4000" dirty="0" smtClean="0">
                <a:solidFill>
                  <a:srgbClr val="E72727"/>
                </a:solidFill>
              </a:rPr>
              <a:t>Степени ожирения: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Превышение </a:t>
            </a:r>
            <a:r>
              <a:rPr lang="ru-RU" dirty="0"/>
              <a:t>массы от нормы </a:t>
            </a:r>
            <a:r>
              <a:rPr lang="ru-RU" dirty="0" smtClean="0"/>
              <a:t>на </a:t>
            </a:r>
            <a:r>
              <a:rPr lang="ru-RU" dirty="0"/>
              <a:t>15-25</a:t>
            </a:r>
            <a:r>
              <a:rPr lang="ru-RU" dirty="0" smtClean="0"/>
              <a:t>%.</a:t>
            </a:r>
          </a:p>
          <a:p>
            <a:r>
              <a:rPr lang="ru-RU" dirty="0"/>
              <a:t>П</a:t>
            </a:r>
            <a:r>
              <a:rPr lang="ru-RU" dirty="0" smtClean="0"/>
              <a:t>ревышение </a:t>
            </a:r>
            <a:r>
              <a:rPr lang="ru-RU" dirty="0"/>
              <a:t>составляет от 26 до 50%. </a:t>
            </a:r>
            <a:endParaRPr lang="ru-RU" dirty="0" smtClean="0"/>
          </a:p>
          <a:p>
            <a:r>
              <a:rPr lang="ru-RU" dirty="0" smtClean="0"/>
              <a:t>Превышение </a:t>
            </a:r>
            <a:r>
              <a:rPr lang="ru-RU" dirty="0"/>
              <a:t>начинается от 51%.</a:t>
            </a:r>
            <a:r>
              <a:rPr lang="ru-RU" u="sng" dirty="0"/>
              <a:t> </a:t>
            </a:r>
            <a:endParaRPr lang="ru-RU" u="sng" dirty="0" smtClean="0"/>
          </a:p>
          <a:p>
            <a:r>
              <a:rPr lang="ru-RU" dirty="0"/>
              <a:t>П</a:t>
            </a:r>
            <a:r>
              <a:rPr lang="ru-RU" dirty="0" smtClean="0"/>
              <a:t>ревышение </a:t>
            </a:r>
            <a:r>
              <a:rPr lang="ru-RU" dirty="0"/>
              <a:t>допустимой нормы более чем на 100%.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084943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E72727"/>
                </a:solidFill>
              </a:rPr>
              <a:t>Основные причины ожирения: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еправильная </a:t>
            </a:r>
            <a:r>
              <a:rPr lang="ru-RU" dirty="0"/>
              <a:t>культура </a:t>
            </a:r>
            <a:r>
              <a:rPr lang="ru-RU" dirty="0" smtClean="0"/>
              <a:t>питания.</a:t>
            </a:r>
          </a:p>
          <a:p>
            <a:r>
              <a:rPr lang="ru-RU" dirty="0"/>
              <a:t>М</a:t>
            </a:r>
            <a:r>
              <a:rPr lang="ru-RU" dirty="0" smtClean="0"/>
              <a:t>алоподвижный </a:t>
            </a:r>
            <a:r>
              <a:rPr lang="ru-RU" dirty="0"/>
              <a:t>образ жизни. </a:t>
            </a:r>
            <a:endParaRPr lang="ru-RU" dirty="0" smtClean="0"/>
          </a:p>
          <a:p>
            <a:r>
              <a:rPr lang="ru-RU" dirty="0"/>
              <a:t>Г</a:t>
            </a:r>
            <a:r>
              <a:rPr lang="ru-RU" dirty="0" smtClean="0"/>
              <a:t>енетическая </a:t>
            </a:r>
            <a:r>
              <a:rPr lang="ru-RU" dirty="0"/>
              <a:t>предрасположенность к дефекту обмена веществ.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sz="3800" dirty="0" smtClean="0">
                <a:solidFill>
                  <a:srgbClr val="FF0000"/>
                </a:solidFill>
              </a:rPr>
              <a:t>Значение слова «Диета»</a:t>
            </a:r>
            <a:endParaRPr lang="ru-RU" sz="3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/>
          <a:lstStyle/>
          <a:p>
            <a:pPr algn="just"/>
            <a:r>
              <a:rPr lang="ru-RU" sz="2700" dirty="0"/>
              <a:t>«ДИЕТА - это правила употребления пищи, по роду ее, качеству, количеству и времени; правила на все прочие жизненные потребности, для сохранения здоровья, охрана, оберег. Диетика ж. - эта наука, ученье об охране </a:t>
            </a:r>
            <a:r>
              <a:rPr lang="ru-RU" sz="2700" dirty="0" smtClean="0"/>
              <a:t>здоровья» </a:t>
            </a:r>
            <a:endParaRPr lang="ru-RU" sz="2700" dirty="0"/>
          </a:p>
          <a:p>
            <a:pPr marL="0" indent="0" algn="just">
              <a:buNone/>
            </a:pPr>
            <a:r>
              <a:rPr lang="ru-RU" sz="2800" dirty="0" smtClean="0"/>
              <a:t>                                                          </a:t>
            </a:r>
            <a:r>
              <a:rPr lang="ru-RU" sz="2400" dirty="0" smtClean="0"/>
              <a:t>(Толковый словарь </a:t>
            </a:r>
            <a:r>
              <a:rPr lang="ru-RU" sz="2400" dirty="0"/>
              <a:t>В. </a:t>
            </a:r>
            <a:r>
              <a:rPr lang="ru-RU" sz="2400" dirty="0" smtClean="0"/>
              <a:t>Даля) </a:t>
            </a:r>
          </a:p>
          <a:p>
            <a:pPr algn="just"/>
            <a:r>
              <a:rPr lang="ru-RU" sz="2700" dirty="0" smtClean="0"/>
              <a:t>«Диета - это специально подобранный по количеству, калорийности и кулинарной обработке рацион питания, устанавливаемый для здоровых и больных соответственно возрасту, телосложению, профессии людей»</a:t>
            </a:r>
          </a:p>
          <a:p>
            <a:pPr algn="just">
              <a:buNone/>
            </a:pPr>
            <a:r>
              <a:rPr lang="ru-RU" sz="2400" dirty="0" smtClean="0"/>
              <a:t>      (Энциклопедия «Человек», М.О. </a:t>
            </a:r>
            <a:r>
              <a:rPr lang="ru-RU" sz="2400" dirty="0" err="1" smtClean="0"/>
              <a:t>Луквянов</a:t>
            </a:r>
            <a:r>
              <a:rPr lang="ru-RU" sz="2400" dirty="0" smtClean="0"/>
              <a:t>, Н.Н. </a:t>
            </a:r>
            <a:r>
              <a:rPr lang="ru-RU" sz="2400" dirty="0" err="1" smtClean="0"/>
              <a:t>Малофеева</a:t>
            </a:r>
            <a:r>
              <a:rPr lang="ru-RU" sz="2400" dirty="0" smtClean="0"/>
              <a:t> )    </a:t>
            </a:r>
            <a:endParaRPr lang="ru-RU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993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Исследовательская работа  по теме «Можно ли детям садиться на диету?»</vt:lpstr>
      <vt:lpstr>Цель:</vt:lpstr>
      <vt:lpstr>Задачи: </vt:lpstr>
      <vt:lpstr>Гипотеза:</vt:lpstr>
      <vt:lpstr>План: </vt:lpstr>
      <vt:lpstr>Информационные источники:</vt:lpstr>
      <vt:lpstr> Степени ожирения: </vt:lpstr>
      <vt:lpstr>Основные причины ожирения: </vt:lpstr>
      <vt:lpstr>Значение слова «Диета»</vt:lpstr>
      <vt:lpstr> Положительное влияние диеты: </vt:lpstr>
      <vt:lpstr>Отрицательное влияние диеты:</vt:lpstr>
      <vt:lpstr> Популярные диеты:  </vt:lpstr>
      <vt:lpstr>   Меню диеты для детей 10 - 12 лет:  </vt:lpstr>
      <vt:lpstr>   Меню диеты для детей 10 - 12 лет:  </vt:lpstr>
      <vt:lpstr>Интервью у участкового врача детской поликлиники г. Свирска</vt:lpstr>
      <vt:lpstr>Результаты анкетирования: </vt:lpstr>
      <vt:lpstr>Основные правила применения диеты:</vt:lpstr>
      <vt:lpstr>Вывод: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Можно ли детям садиться на диету?</dc:title>
  <dc:creator>user</dc:creator>
  <cp:lastModifiedBy>user</cp:lastModifiedBy>
  <cp:revision>156</cp:revision>
  <dcterms:created xsi:type="dcterms:W3CDTF">2015-02-13T06:23:29Z</dcterms:created>
  <dcterms:modified xsi:type="dcterms:W3CDTF">2015-04-13T05:34:48Z</dcterms:modified>
</cp:coreProperties>
</file>