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71" r:id="rId6"/>
    <p:sldId id="261" r:id="rId7"/>
    <p:sldId id="262" r:id="rId8"/>
    <p:sldId id="263" r:id="rId9"/>
    <p:sldId id="267" r:id="rId10"/>
    <p:sldId id="265" r:id="rId11"/>
    <p:sldId id="266" r:id="rId12"/>
    <p:sldId id="268" r:id="rId13"/>
    <p:sldId id="269" r:id="rId14"/>
    <p:sldId id="270" r:id="rId15"/>
    <p:sldId id="264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660"/>
  </p:normalViewPr>
  <p:slideViewPr>
    <p:cSldViewPr>
      <p:cViewPr varScale="1">
        <p:scale>
          <a:sx n="96" d="100"/>
          <a:sy n="96" d="100"/>
        </p:scale>
        <p:origin x="-36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E1BB-026B-40A4-868B-33541601F6D7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833D3A-5BBF-45D8-80F2-9D56C2EEF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E1BB-026B-40A4-868B-33541601F6D7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3D3A-5BBF-45D8-80F2-9D56C2EEF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E1BB-026B-40A4-868B-33541601F6D7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3D3A-5BBF-45D8-80F2-9D56C2EEF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E1BB-026B-40A4-868B-33541601F6D7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833D3A-5BBF-45D8-80F2-9D56C2EEF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E1BB-026B-40A4-868B-33541601F6D7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3D3A-5BBF-45D8-80F2-9D56C2EEFB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E1BB-026B-40A4-868B-33541601F6D7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3D3A-5BBF-45D8-80F2-9D56C2EEF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E1BB-026B-40A4-868B-33541601F6D7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833D3A-5BBF-45D8-80F2-9D56C2EEFB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E1BB-026B-40A4-868B-33541601F6D7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3D3A-5BBF-45D8-80F2-9D56C2EEF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E1BB-026B-40A4-868B-33541601F6D7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3D3A-5BBF-45D8-80F2-9D56C2EEF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E1BB-026B-40A4-868B-33541601F6D7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3D3A-5BBF-45D8-80F2-9D56C2EEF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E1BB-026B-40A4-868B-33541601F6D7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3D3A-5BBF-45D8-80F2-9D56C2EEFB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F3E1BB-026B-40A4-868B-33541601F6D7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833D3A-5BBF-45D8-80F2-9D56C2EEFB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vangardsport.at.ua/blog/tekhnika_vladenija_mjachom/2012-05-31-26" TargetMode="External"/><Relationship Id="rId2" Type="http://schemas.openxmlformats.org/officeDocument/2006/relationships/hyperlink" Target="https://ru.wikipedia.org/wiki/&#1042;&#1086;&#1083;&#1077;&#1081;&#1073;&#1086;&#1083;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285728"/>
            <a:ext cx="3311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i="1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ВОЛЕЙБОЛ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928670"/>
            <a:ext cx="4294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400" b="1" i="1" dirty="0">
                <a:solidFill>
                  <a:srgbClr val="4E3B30">
                    <a:shade val="75000"/>
                  </a:srgbClr>
                </a:solidFill>
              </a:rPr>
              <a:t>Обучение </a:t>
            </a:r>
            <a:r>
              <a:rPr lang="ru-RU" sz="2400" b="1" i="1" dirty="0" smtClean="0">
                <a:solidFill>
                  <a:srgbClr val="4E3B30">
                    <a:shade val="75000"/>
                  </a:srgbClr>
                </a:solidFill>
              </a:rPr>
              <a:t> технике  волейбола</a:t>
            </a:r>
            <a:endParaRPr lang="ru-RU" sz="2400" b="1" i="1" dirty="0">
              <a:solidFill>
                <a:srgbClr val="4E3B30">
                  <a:shade val="75000"/>
                </a:srgb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5000636"/>
            <a:ext cx="35004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Учитель физкультуры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МБОУ  «ПРОГИМНАЗИЯ </a:t>
            </a:r>
            <a:r>
              <a:rPr lang="ru-RU" b="1" i="1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№ </a:t>
            </a:r>
            <a:r>
              <a:rPr lang="ru-RU" b="1" i="1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2»</a:t>
            </a:r>
            <a:endParaRPr lang="ru-RU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г. Воронеж</a:t>
            </a:r>
            <a:endParaRPr lang="ru-RU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Пуговичникова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Р.М</a:t>
            </a:r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volley_2013_26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916832"/>
            <a:ext cx="3433192" cy="2388308"/>
          </a:xfrm>
          <a:prstGeom prst="rect">
            <a:avLst/>
          </a:prstGeom>
          <a:ln w="76200">
            <a:solidFill>
              <a:srgbClr val="CC6600"/>
            </a:solidFill>
          </a:ln>
          <a:effectLst>
            <a:outerShdw blurRad="50800" dist="127000" dir="2700000" algn="ctr" rotWithShape="0">
              <a:schemeClr val="tx1">
                <a:alpha val="50000"/>
              </a:schemeClr>
            </a:outerShdw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12" name="Рисунок 11" descr="IMG_8802.jpg"/>
          <p:cNvPicPr>
            <a:picLocks noChangeAspect="1"/>
          </p:cNvPicPr>
          <p:nvPr/>
        </p:nvPicPr>
        <p:blipFill>
          <a:blip r:embed="rId3" cstate="print"/>
          <a:srcRect l="23123" r="22918"/>
          <a:stretch>
            <a:fillRect/>
          </a:stretch>
        </p:blipFill>
        <p:spPr>
          <a:xfrm>
            <a:off x="755576" y="1700808"/>
            <a:ext cx="3699787" cy="4568251"/>
          </a:xfrm>
          <a:prstGeom prst="rect">
            <a:avLst/>
          </a:prstGeom>
          <a:ln w="76200">
            <a:solidFill>
              <a:srgbClr val="CC6600"/>
            </a:solidFill>
          </a:ln>
          <a:effectLst>
            <a:outerShdw blurRad="127000" dist="127000" dir="2700000" algn="ctr" rotWithShape="0">
              <a:schemeClr val="tx1">
                <a:alpha val="50000"/>
              </a:schemeClr>
            </a:outerShdw>
          </a:effectLst>
          <a:scene3d>
            <a:camera prst="perspectiveRigh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11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1200" y="285728"/>
            <a:ext cx="4701600" cy="838200"/>
          </a:xfrm>
        </p:spPr>
        <p:txBody>
          <a:bodyPr/>
          <a:lstStyle/>
          <a:p>
            <a:r>
              <a:rPr lang="ru-RU" i="1" dirty="0" smtClean="0"/>
              <a:t>Прием  мяча  снизу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4052886" cy="588954"/>
          </a:xfrm>
        </p:spPr>
        <p:txBody>
          <a:bodyPr>
            <a:normAutofit/>
          </a:bodyPr>
          <a:lstStyle/>
          <a:p>
            <a:r>
              <a:rPr lang="ru-RU" sz="2500" i="1" u="sng" dirty="0" smtClean="0"/>
              <a:t>Выполнение</a:t>
            </a:r>
            <a:endParaRPr lang="ru-RU" sz="2500" i="1" u="sng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85720" y="1643050"/>
            <a:ext cx="421484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900" b="1" dirty="0" smtClean="0">
                <a:solidFill>
                  <a:srgbClr val="CC6600"/>
                </a:solidFill>
                <a:latin typeface="Calibri" pitchFamily="34" charset="0"/>
                <a:cs typeface="Times New Roman" pitchFamily="18" charset="0"/>
              </a:rPr>
              <a:t>1.  </a:t>
            </a:r>
            <a:r>
              <a:rPr lang="ru-RU" sz="1900" dirty="0" smtClean="0">
                <a:latin typeface="Calibri" pitchFamily="34" charset="0"/>
                <a:cs typeface="Times New Roman" pitchFamily="18" charset="0"/>
              </a:rPr>
              <a:t>Запястья вместе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cs typeface="Times New Roman" pitchFamily="18" charset="0"/>
              </a:rPr>
              <a:t>2. 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Большие пальцы – параллельно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900" i="1" dirty="0" smtClean="0">
                <a:solidFill>
                  <a:srgbClr val="CC6600"/>
                </a:solidFill>
                <a:latin typeface="Calibri" pitchFamily="34" charset="0"/>
                <a:cs typeface="Times New Roman" pitchFamily="18" charset="0"/>
              </a:rPr>
              <a:t>3.  </a:t>
            </a:r>
            <a:r>
              <a:rPr lang="ru-RU" sz="1900" dirty="0" smtClean="0">
                <a:latin typeface="Calibri" pitchFamily="34" charset="0"/>
                <a:cs typeface="Times New Roman" pitchFamily="18" charset="0"/>
              </a:rPr>
              <a:t>Потянитесь к мячу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9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cs typeface="Times New Roman" pitchFamily="18" charset="0"/>
              </a:rPr>
              <a:t>4. 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Отбейте мяч из низкого положения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b="1" i="1" dirty="0" smtClean="0">
                <a:solidFill>
                  <a:srgbClr val="CC66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5.  </a:t>
            </a:r>
            <a:r>
              <a:rPr lang="ru-RU" sz="19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Отбейте мяч от тела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b="1" i="1" dirty="0" smtClean="0">
                <a:solidFill>
                  <a:srgbClr val="CC66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6.  </a:t>
            </a:r>
            <a:r>
              <a:rPr lang="ru-RU" sz="19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Смягчите силу  мяча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b="1" i="1" dirty="0" smtClean="0">
                <a:solidFill>
                  <a:srgbClr val="CC6600"/>
                </a:solidFill>
                <a:latin typeface="Calibri" pitchFamily="34" charset="0"/>
                <a:cs typeface="Times New Roman" pitchFamily="18" charset="0"/>
              </a:rPr>
              <a:t>7.  </a:t>
            </a:r>
            <a:r>
              <a:rPr lang="ru-RU" sz="1900" dirty="0" smtClean="0">
                <a:latin typeface="Calibri" pitchFamily="34" charset="0"/>
                <a:cs typeface="Times New Roman" pitchFamily="18" charset="0"/>
              </a:rPr>
              <a:t>Опустите плечи как можно ближе к цели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b="1" i="1" dirty="0" smtClean="0">
                <a:solidFill>
                  <a:srgbClr val="CC6600"/>
                </a:solidFill>
                <a:latin typeface="Calibri" pitchFamily="34" charset="0"/>
                <a:cs typeface="Times New Roman" pitchFamily="18" charset="0"/>
              </a:rPr>
              <a:t>8.  </a:t>
            </a:r>
            <a:r>
              <a:rPr lang="ru-RU" sz="1900" dirty="0" smtClean="0">
                <a:latin typeface="Calibri" pitchFamily="34" charset="0"/>
                <a:cs typeface="Times New Roman" pitchFamily="18" charset="0"/>
              </a:rPr>
              <a:t>Перенесите вес вперед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b="1" i="1" dirty="0" smtClean="0">
                <a:solidFill>
                  <a:srgbClr val="CC6600"/>
                </a:solidFill>
                <a:latin typeface="Calibri" pitchFamily="34" charset="0"/>
                <a:cs typeface="Times New Roman" pitchFamily="18" charset="0"/>
              </a:rPr>
              <a:t>9.  </a:t>
            </a:r>
            <a:r>
              <a:rPr lang="ru-RU" sz="1900" dirty="0" smtClean="0">
                <a:latin typeface="Calibri" pitchFamily="34" charset="0"/>
                <a:cs typeface="Times New Roman" pitchFamily="18" charset="0"/>
              </a:rPr>
              <a:t>Наклоните тело к мячу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b="1" i="1" dirty="0" smtClean="0">
                <a:solidFill>
                  <a:srgbClr val="CC6600"/>
                </a:solidFill>
                <a:latin typeface="Calibri" pitchFamily="34" charset="0"/>
                <a:cs typeface="Times New Roman" pitchFamily="18" charset="0"/>
              </a:rPr>
              <a:t>10.  </a:t>
            </a:r>
            <a:r>
              <a:rPr lang="ru-RU" sz="1900" dirty="0" smtClean="0">
                <a:latin typeface="Calibri" pitchFamily="34" charset="0"/>
                <a:cs typeface="Times New Roman" pitchFamily="18" charset="0"/>
              </a:rPr>
              <a:t>Высоко направьте мяч к центру площадки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b="1" i="1" dirty="0" smtClean="0">
                <a:solidFill>
                  <a:srgbClr val="CC6600"/>
                </a:solidFill>
                <a:latin typeface="Calibri" pitchFamily="34" charset="0"/>
                <a:cs typeface="Times New Roman" pitchFamily="18" charset="0"/>
              </a:rPr>
              <a:t>11.  </a:t>
            </a:r>
            <a:r>
              <a:rPr lang="ru-RU" sz="1900" dirty="0" smtClean="0">
                <a:latin typeface="Calibri" pitchFamily="34" charset="0"/>
                <a:cs typeface="Times New Roman" pitchFamily="18" charset="0"/>
              </a:rPr>
              <a:t>Держите запястьями, чтобы увеличить высоту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solidFill>
                  <a:srgbClr val="CC6600"/>
                </a:solidFill>
                <a:latin typeface="Calibri" pitchFamily="34" charset="0"/>
                <a:cs typeface="Times New Roman" pitchFamily="18" charset="0"/>
              </a:rPr>
              <a:t>12.  </a:t>
            </a:r>
            <a:r>
              <a:rPr lang="ru-RU" sz="1900" dirty="0" smtClean="0">
                <a:latin typeface="Calibri" pitchFamily="34" charset="0"/>
                <a:cs typeface="Times New Roman" pitchFamily="18" charset="0"/>
              </a:rPr>
              <a:t>Согните локти, чтобы увеличить высоту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прием мяча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714488"/>
            <a:ext cx="4123051" cy="4712058"/>
          </a:xfrm>
          <a:prstGeom prst="snip2DiagRect">
            <a:avLst/>
          </a:prstGeom>
          <a:ln w="57150">
            <a:solidFill>
              <a:srgbClr val="CC6600"/>
            </a:solidFill>
          </a:ln>
          <a:effectLst>
            <a:outerShdw blurRad="127000" dist="127000" dir="2700000" algn="ctr" rotWithShape="0">
              <a:schemeClr val="tx1">
                <a:alpha val="40000"/>
              </a:scheme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1200" y="285728"/>
            <a:ext cx="4701600" cy="838200"/>
          </a:xfrm>
        </p:spPr>
        <p:txBody>
          <a:bodyPr/>
          <a:lstStyle/>
          <a:p>
            <a:r>
              <a:rPr lang="ru-RU" i="1" dirty="0" smtClean="0"/>
              <a:t>Прием  мяча  снизу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4124324" cy="588954"/>
          </a:xfrm>
        </p:spPr>
        <p:txBody>
          <a:bodyPr>
            <a:normAutofit/>
          </a:bodyPr>
          <a:lstStyle/>
          <a:p>
            <a:r>
              <a:rPr lang="ru-RU" sz="2500" i="1" u="sng" dirty="0" smtClean="0"/>
              <a:t>Проводка</a:t>
            </a:r>
            <a:endParaRPr lang="ru-RU" sz="2500" i="1" u="sng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39552" y="2276872"/>
            <a:ext cx="392909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Наблюдайте за контактом мяча с руками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200" b="1" i="1" dirty="0" smtClean="0">
                <a:solidFill>
                  <a:srgbClr val="CC66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2.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Направляйте площадку предплечий в сторону цели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Держите руки ниже уровня плеч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Переносите вес в направлении цели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Проводите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взглядом полет мяча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 цели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прием мяча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785926"/>
            <a:ext cx="3826826" cy="4500594"/>
          </a:xfrm>
          <a:prstGeom prst="round2DiagRect">
            <a:avLst/>
          </a:prstGeom>
          <a:ln w="57150">
            <a:solidFill>
              <a:srgbClr val="CC6600"/>
            </a:solidFill>
          </a:ln>
          <a:effectLst>
            <a:outerShdw blurRad="127000" dist="127000" dir="2700000" algn="ctr" rotWithShape="0">
              <a:schemeClr val="tx1">
                <a:alpha val="40000"/>
              </a:schemeClr>
            </a:outer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7456" y="285728"/>
            <a:ext cx="4029088" cy="838200"/>
          </a:xfrm>
        </p:spPr>
        <p:txBody>
          <a:bodyPr/>
          <a:lstStyle/>
          <a:p>
            <a:r>
              <a:rPr lang="ru-RU" i="1" dirty="0" smtClean="0"/>
              <a:t>Нижняя   подача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84784"/>
            <a:ext cx="4052886" cy="588954"/>
          </a:xfrm>
        </p:spPr>
        <p:txBody>
          <a:bodyPr>
            <a:normAutofit/>
          </a:bodyPr>
          <a:lstStyle/>
          <a:p>
            <a:r>
              <a:rPr lang="ru-RU" sz="2500" i="1" u="sng" dirty="0" smtClean="0"/>
              <a:t>Подготовка</a:t>
            </a:r>
            <a:endParaRPr lang="ru-RU" sz="2500" i="1" u="sng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83568" y="2348880"/>
            <a:ext cx="392909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Левая нога выдвинута вперед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cs typeface="Times New Roman" pitchFamily="18" charset="0"/>
              </a:rPr>
              <a:t>2.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Вес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равномерно распределен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i="1" baseline="0" dirty="0" smtClean="0">
                <a:solidFill>
                  <a:srgbClr val="CC6600"/>
                </a:solidFill>
                <a:latin typeface="Calibri" pitchFamily="34" charset="0"/>
                <a:cs typeface="Times New Roman" pitchFamily="18" charset="0"/>
              </a:rPr>
              <a:t>3.  </a:t>
            </a:r>
            <a:r>
              <a:rPr lang="ru-RU" sz="2000" baseline="0" dirty="0" smtClean="0">
                <a:latin typeface="Calibri" pitchFamily="34" charset="0"/>
                <a:cs typeface="Times New Roman" pitchFamily="18" charset="0"/>
              </a:rPr>
              <a:t>Плечи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 параллельны сетке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cs typeface="Times New Roman" pitchFamily="18" charset="0"/>
              </a:rPr>
              <a:t>4.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Мяч – на уровне пояса или ниже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i="1" dirty="0" smtClean="0">
                <a:solidFill>
                  <a:srgbClr val="CC6600"/>
                </a:solidFill>
                <a:latin typeface="Calibri" pitchFamily="34" charset="0"/>
                <a:cs typeface="Times New Roman" pitchFamily="18" charset="0"/>
              </a:rPr>
              <a:t>5.  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Держите мяч прямо перед собой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cs typeface="Times New Roman" pitchFamily="18" charset="0"/>
              </a:rPr>
              <a:t>6.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Открытая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ладонь – всегда готова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i="1" baseline="0" dirty="0" smtClean="0">
                <a:solidFill>
                  <a:srgbClr val="CC6600"/>
                </a:solidFill>
                <a:latin typeface="Calibri" pitchFamily="34" charset="0"/>
                <a:cs typeface="Times New Roman" pitchFamily="18" charset="0"/>
              </a:rPr>
              <a:t>7.  </a:t>
            </a:r>
            <a:r>
              <a:rPr lang="ru-RU" sz="2000" baseline="0" dirty="0" smtClean="0">
                <a:latin typeface="Calibri" pitchFamily="34" charset="0"/>
                <a:cs typeface="Times New Roman" pitchFamily="18" charset="0"/>
              </a:rPr>
              <a:t>Взгляд обращен на мяч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подач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738300"/>
            <a:ext cx="3143272" cy="4191029"/>
          </a:xfrm>
          <a:prstGeom prst="rect">
            <a:avLst/>
          </a:prstGeom>
          <a:ln w="57150">
            <a:solidFill>
              <a:srgbClr val="CC6600"/>
            </a:solidFill>
          </a:ln>
          <a:effectLst>
            <a:outerShdw blurRad="127000" dist="127000" dir="2700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7800" y="285728"/>
            <a:ext cx="4028400" cy="838200"/>
          </a:xfrm>
        </p:spPr>
        <p:txBody>
          <a:bodyPr/>
          <a:lstStyle/>
          <a:p>
            <a:r>
              <a:rPr lang="ru-RU" i="1" dirty="0" smtClean="0"/>
              <a:t>Нижняя   подача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4052886" cy="588954"/>
          </a:xfrm>
        </p:spPr>
        <p:txBody>
          <a:bodyPr>
            <a:normAutofit/>
          </a:bodyPr>
          <a:lstStyle/>
          <a:p>
            <a:r>
              <a:rPr lang="ru-RU" sz="2500" i="1" u="sng" dirty="0" smtClean="0"/>
              <a:t>Выполнение</a:t>
            </a:r>
            <a:endParaRPr lang="ru-RU" sz="2500" i="1" u="sng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67544" y="1988840"/>
            <a:ext cx="392909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Отведите прямую руку назад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i="1" dirty="0" smtClean="0">
                <a:solidFill>
                  <a:srgbClr val="CC6600"/>
                </a:solidFill>
                <a:latin typeface="Calibri" pitchFamily="34" charset="0"/>
                <a:cs typeface="Times New Roman" pitchFamily="18" charset="0"/>
              </a:rPr>
              <a:t>2. </a:t>
            </a:r>
            <a:r>
              <a:rPr lang="ru-RU" sz="2000" dirty="0" smtClean="0">
                <a:solidFill>
                  <a:srgbClr val="CC66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Перенесите вес на правую ногу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cs typeface="Times New Roman" pitchFamily="18" charset="0"/>
              </a:rPr>
              <a:t>3.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Правой рукой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– взмах вперед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i="1" baseline="0" dirty="0" smtClean="0">
                <a:solidFill>
                  <a:srgbClr val="CC6600"/>
                </a:solidFill>
                <a:latin typeface="Calibri" pitchFamily="34" charset="0"/>
                <a:cs typeface="Times New Roman" pitchFamily="18" charset="0"/>
              </a:rPr>
              <a:t>4.</a:t>
            </a:r>
            <a:r>
              <a:rPr lang="ru-RU" sz="2000" baseline="0" dirty="0" smtClean="0">
                <a:solidFill>
                  <a:srgbClr val="CC6600"/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ru-RU" sz="2000" baseline="0" dirty="0" smtClean="0">
                <a:latin typeface="Calibri" pitchFamily="34" charset="0"/>
                <a:cs typeface="Times New Roman" pitchFamily="18" charset="0"/>
              </a:rPr>
              <a:t>Теперь перенесите вес снова на переднюю, левую ногу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cs typeface="Times New Roman" pitchFamily="18" charset="0"/>
              </a:rPr>
              <a:t>5.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Бейте по мячу запястьем (подушечкой) ладони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i="1" baseline="0" dirty="0" smtClean="0">
                <a:solidFill>
                  <a:srgbClr val="CC6600"/>
                </a:solidFill>
                <a:latin typeface="Calibri" pitchFamily="34" charset="0"/>
                <a:cs typeface="Times New Roman" pitchFamily="18" charset="0"/>
              </a:rPr>
              <a:t>6. </a:t>
            </a:r>
            <a:r>
              <a:rPr lang="ru-RU" sz="2000" baseline="0" dirty="0" smtClean="0">
                <a:solidFill>
                  <a:srgbClr val="CC66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baseline="0" dirty="0" smtClean="0">
                <a:latin typeface="Calibri" pitchFamily="34" charset="0"/>
                <a:cs typeface="Times New Roman" pitchFamily="18" charset="0"/>
              </a:rPr>
              <a:t>Мяч при этом должен находится на уровне пояса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cs typeface="Times New Roman" pitchFamily="18" charset="0"/>
              </a:rPr>
              <a:t>7.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Уберите левую руку, на которой лежал мяч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i="1" dirty="0" smtClean="0">
                <a:solidFill>
                  <a:srgbClr val="CC6600"/>
                </a:solidFill>
                <a:latin typeface="Calibri" pitchFamily="34" charset="0"/>
                <a:cs typeface="Times New Roman" pitchFamily="18" charset="0"/>
              </a:rPr>
              <a:t>8.</a:t>
            </a:r>
            <a:r>
              <a:rPr lang="ru-RU" sz="2000" dirty="0" smtClean="0">
                <a:solidFill>
                  <a:srgbClr val="CC6600"/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Бейте чуть ниже центра мяча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cs typeface="Times New Roman" pitchFamily="18" charset="0"/>
              </a:rPr>
              <a:t>9.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Сконцентрируйте все внимание на мяч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подача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916832"/>
            <a:ext cx="3615138" cy="4380949"/>
          </a:xfrm>
          <a:prstGeom prst="roundRect">
            <a:avLst/>
          </a:prstGeom>
          <a:ln w="57150">
            <a:solidFill>
              <a:srgbClr val="CC6600"/>
            </a:solidFill>
          </a:ln>
          <a:effectLst>
            <a:outerShdw blurRad="127000" dist="127000" dir="2700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7800" y="285728"/>
            <a:ext cx="4028400" cy="838200"/>
          </a:xfrm>
        </p:spPr>
        <p:txBody>
          <a:bodyPr>
            <a:noAutofit/>
          </a:bodyPr>
          <a:lstStyle/>
          <a:p>
            <a:r>
              <a:rPr lang="ru-RU" i="1" dirty="0" smtClean="0"/>
              <a:t>Нижняя   подача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4052886" cy="588954"/>
          </a:xfrm>
        </p:spPr>
        <p:txBody>
          <a:bodyPr>
            <a:normAutofit/>
          </a:bodyPr>
          <a:lstStyle/>
          <a:p>
            <a:r>
              <a:rPr lang="ru-RU" sz="2500" i="1" u="sng" dirty="0" smtClean="0"/>
              <a:t>Дальнейшие  действия</a:t>
            </a:r>
            <a:endParaRPr lang="ru-RU" sz="2500" i="1" u="sng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83568" y="2780928"/>
            <a:ext cx="36004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Правая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рука продолжает двигаться по направлению к верхнему краю сетки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200" b="1" i="1" dirty="0" smtClean="0">
                <a:solidFill>
                  <a:srgbClr val="CC6600"/>
                </a:solidFill>
                <a:latin typeface="Calibri" pitchFamily="34" charset="0"/>
                <a:cs typeface="Times New Roman" pitchFamily="18" charset="0"/>
              </a:rPr>
              <a:t>2.  </a:t>
            </a:r>
            <a:r>
              <a:rPr lang="ru-RU" sz="2200" baseline="0" dirty="0" smtClean="0">
                <a:latin typeface="Calibri" pitchFamily="34" charset="0"/>
                <a:cs typeface="Times New Roman" pitchFamily="18" charset="0"/>
              </a:rPr>
              <a:t>Перенесите вес на переднюю ногу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1" u="none" strike="noStrike" cap="none" normalizeH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cs typeface="Times New Roman" pitchFamily="18" charset="0"/>
              </a:rPr>
              <a:t>3.  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Занимайте свою позицию на площадке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подача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988840"/>
            <a:ext cx="3108474" cy="4143404"/>
          </a:xfrm>
          <a:prstGeom prst="snip2DiagRect">
            <a:avLst/>
          </a:prstGeom>
          <a:ln w="57150">
            <a:solidFill>
              <a:srgbClr val="CC6600"/>
            </a:solidFill>
          </a:ln>
          <a:effectLst>
            <a:outerShdw blurRad="127000" dist="127000" dir="2700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8572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Волейбол:    шаги к успеху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3195630" cy="4875234"/>
          </a:xfrm>
        </p:spPr>
        <p:txBody>
          <a:bodyPr>
            <a:noAutofit/>
          </a:bodyPr>
          <a:lstStyle/>
          <a:p>
            <a:r>
              <a:rPr lang="ru-RU" sz="2300" dirty="0" smtClean="0"/>
              <a:t>Дорогие друзья! Желаю вам удачи на вашем пути! Изучайте игру в волейбол, обретайте уверенность в себе, обогащайте свое мастерство и вы получите истинное удовольствие от этой игры.</a:t>
            </a:r>
            <a:endParaRPr lang="ru-RU" sz="2300" dirty="0"/>
          </a:p>
        </p:txBody>
      </p:sp>
      <p:pic>
        <p:nvPicPr>
          <p:cNvPr id="7" name="Рисунок 6" descr="подача 1.jpg"/>
          <p:cNvPicPr>
            <a:picLocks noChangeAspect="1"/>
          </p:cNvPicPr>
          <p:nvPr/>
        </p:nvPicPr>
        <p:blipFill>
          <a:blip r:embed="rId2" cstate="print"/>
          <a:srcRect r="5906"/>
          <a:stretch>
            <a:fillRect/>
          </a:stretch>
        </p:blipFill>
        <p:spPr>
          <a:xfrm rot="370678">
            <a:off x="6279407" y="1710772"/>
            <a:ext cx="2319916" cy="3384000"/>
          </a:xfrm>
          <a:prstGeom prst="rect">
            <a:avLst/>
          </a:prstGeom>
          <a:ln w="76200">
            <a:solidFill>
              <a:srgbClr val="CC6600"/>
            </a:solidFill>
          </a:ln>
          <a:effectLst>
            <a:outerShdw blurRad="127000" dist="127000" dir="2700000" algn="c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 descr="306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17372">
            <a:off x="3914922" y="2871351"/>
            <a:ext cx="2341392" cy="3384376"/>
          </a:xfrm>
          <a:prstGeom prst="rect">
            <a:avLst/>
          </a:prstGeom>
          <a:ln w="76200">
            <a:solidFill>
              <a:srgbClr val="CC6600"/>
            </a:solidFill>
          </a:ln>
          <a:effectLst>
            <a:outerShdw blurRad="127000" dist="127000" dir="2700000" algn="c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14290"/>
            <a:ext cx="2871456" cy="838200"/>
          </a:xfrm>
        </p:spPr>
        <p:txBody>
          <a:bodyPr>
            <a:noAutofit/>
          </a:bodyPr>
          <a:lstStyle/>
          <a:p>
            <a:r>
              <a:rPr lang="ru-RU" i="1" dirty="0" smtClean="0"/>
              <a:t>источники:</a:t>
            </a:r>
            <a:endParaRPr lang="ru-RU" i="1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57224" y="1315508"/>
            <a:ext cx="750099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Барбара Л. </a:t>
            </a:r>
            <a:r>
              <a:rPr kumimoji="0" lang="ru-RU" sz="240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Виера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Бонни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Джилл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Фергюсон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Волейбол. Шаги к    успеху. – М.; ООО «Издательство АСТ»; «Издательство </a:t>
            </a:r>
            <a:r>
              <a:rPr kumimoji="0" lang="ru-RU" sz="240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Астрель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», 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2004 г.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ru-RU" sz="2400" dirty="0" smtClean="0">
                <a:effectLst>
                  <a:innerShdw blurRad="114300">
                    <a:prstClr val="black"/>
                  </a:innerShdw>
                </a:effectLst>
                <a:latin typeface="Calibri" pitchFamily="34" charset="0"/>
                <a:cs typeface="Times New Roman" pitchFamily="18" charset="0"/>
                <a:hlinkClick r:id="rId2"/>
              </a:rPr>
              <a:t>Статья. </a:t>
            </a:r>
            <a:r>
              <a:rPr lang="en-US" sz="2400" dirty="0" smtClean="0">
                <a:effectLst>
                  <a:innerShdw blurRad="114300">
                    <a:prstClr val="black"/>
                  </a:innerShdw>
                </a:effectLst>
                <a:latin typeface="Calibri" pitchFamily="34" charset="0"/>
                <a:cs typeface="Times New Roman" pitchFamily="18" charset="0"/>
                <a:hlinkClick r:id="rId2"/>
              </a:rPr>
              <a:t>https</a:t>
            </a:r>
            <a:r>
              <a:rPr lang="en-US" sz="2400" dirty="0" smtClean="0">
                <a:effectLst>
                  <a:innerShdw blurRad="114300">
                    <a:prstClr val="black"/>
                  </a:innerShdw>
                </a:effectLst>
                <a:latin typeface="Calibri" pitchFamily="34" charset="0"/>
                <a:cs typeface="Times New Roman" pitchFamily="18" charset="0"/>
                <a:hlinkClick r:id="rId2"/>
              </a:rPr>
              <a:t>://ru.wikipedia.org/wiki/</a:t>
            </a:r>
            <a:r>
              <a:rPr lang="ru-RU" sz="2400" dirty="0" smtClean="0">
                <a:effectLst>
                  <a:innerShdw blurRad="114300">
                    <a:prstClr val="black"/>
                  </a:innerShdw>
                </a:effectLst>
                <a:latin typeface="Calibri" pitchFamily="34" charset="0"/>
                <a:cs typeface="Times New Roman" pitchFamily="18" charset="0"/>
                <a:hlinkClick r:id="rId2"/>
              </a:rPr>
              <a:t>Волейбол</a:t>
            </a:r>
            <a:r>
              <a:rPr lang="ru-RU" sz="2400" dirty="0" smtClean="0">
                <a:effectLst>
                  <a:innerShdw blurRad="114300">
                    <a:prstClr val="black"/>
                  </a:innerShdw>
                </a:effectLst>
                <a:latin typeface="Calibri" pitchFamily="34" charset="0"/>
                <a:cs typeface="Times New Roman" pitchFamily="18" charset="0"/>
              </a:rPr>
              <a:t>   </a:t>
            </a:r>
            <a:endParaRPr lang="en-US" sz="2400" dirty="0" smtClean="0">
              <a:effectLst>
                <a:innerShdw blurRad="114300">
                  <a:prstClr val="black"/>
                </a:innerShdw>
              </a:effectLst>
              <a:latin typeface="Calibri" pitchFamily="34" charset="0"/>
              <a:cs typeface="Times New Roman" pitchFamily="18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dirty="0" smtClean="0">
                <a:effectLst>
                  <a:innerShdw blurRad="114300">
                    <a:prstClr val="black"/>
                  </a:innerShdw>
                </a:effectLst>
                <a:latin typeface="Calibri" pitchFamily="34" charset="0"/>
                <a:cs typeface="Times New Roman" pitchFamily="18" charset="0"/>
                <a:hlinkClick r:id="rId3"/>
              </a:rPr>
              <a:t>Статья. </a:t>
            </a:r>
            <a:r>
              <a:rPr lang="en-US" sz="2400" dirty="0" smtClean="0">
                <a:effectLst>
                  <a:innerShdw blurRad="114300">
                    <a:prstClr val="black"/>
                  </a:innerShdw>
                </a:effectLst>
                <a:latin typeface="Calibri" pitchFamily="34" charset="0"/>
                <a:cs typeface="Times New Roman" pitchFamily="18" charset="0"/>
                <a:hlinkClick r:id="rId3"/>
              </a:rPr>
              <a:t>http</a:t>
            </a:r>
            <a:r>
              <a:rPr lang="en-US" sz="2400" dirty="0" smtClean="0">
                <a:effectLst>
                  <a:innerShdw blurRad="114300">
                    <a:prstClr val="black"/>
                  </a:innerShdw>
                </a:effectLst>
                <a:latin typeface="Calibri" pitchFamily="34" charset="0"/>
                <a:cs typeface="Times New Roman" pitchFamily="18" charset="0"/>
                <a:hlinkClick r:id="rId3"/>
              </a:rPr>
              <a:t>://avangardsport.at.ua/blog/tekhnika_vladenija_mjachom/2012-05-31-26#.VioTI9LhDcs</a:t>
            </a:r>
            <a:r>
              <a:rPr lang="en-US" sz="2400" dirty="0" smtClean="0">
                <a:effectLst>
                  <a:innerShdw blurRad="114300">
                    <a:prstClr val="black"/>
                  </a:innerShdw>
                </a:effectLst>
                <a:latin typeface="Calibri" pitchFamily="34" charset="0"/>
                <a:cs typeface="Times New Roman" pitchFamily="18" charset="0"/>
              </a:rPr>
              <a:t>  </a:t>
            </a:r>
            <a:endParaRPr lang="ru-RU" sz="2400" dirty="0" smtClean="0">
              <a:effectLst>
                <a:innerShdw blurRad="114300">
                  <a:prstClr val="black"/>
                </a:innerShdw>
              </a:effectLst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8572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Волейбол:    шаги к успеху</a:t>
            </a:r>
            <a:endParaRPr lang="ru-RU" sz="2800" b="1" i="1" dirty="0"/>
          </a:p>
        </p:txBody>
      </p:sp>
      <p:sp>
        <p:nvSpPr>
          <p:cNvPr id="11" name="Стрелка вниз 10"/>
          <p:cNvSpPr/>
          <p:nvPr/>
        </p:nvSpPr>
        <p:spPr>
          <a:xfrm rot="19200000">
            <a:off x="6579176" y="1132454"/>
            <a:ext cx="484632" cy="2642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0700000">
            <a:off x="5276332" y="1711604"/>
            <a:ext cx="484632" cy="3850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900000">
            <a:off x="3264650" y="1793951"/>
            <a:ext cx="484632" cy="3210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700000">
            <a:off x="2208342" y="1172081"/>
            <a:ext cx="484632" cy="1946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1500166" y="4857760"/>
            <a:ext cx="2571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Шаг 2.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Передача сверху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5286380" y="5643578"/>
            <a:ext cx="2857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Шаг 3.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Прием  снизу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7380312" y="3717032"/>
            <a:ext cx="13573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Шаг 4.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Нижняя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одача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428596" y="3071810"/>
            <a:ext cx="22859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Шаг 1.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Волейбольные стойки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8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8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3" grpId="0" animBg="1"/>
      <p:bldP spid="14" grpId="0" animBg="1"/>
      <p:bldP spid="15" grpId="0" animBg="1"/>
      <p:bldP spid="88065" grpId="0" build="p"/>
      <p:bldP spid="88066" grpId="0" build="p"/>
      <p:bldP spid="88067" grpId="0" build="p"/>
      <p:bldP spid="8806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572164" cy="838200"/>
          </a:xfrm>
        </p:spPr>
        <p:txBody>
          <a:bodyPr anchor="ctr"/>
          <a:lstStyle/>
          <a:p>
            <a:r>
              <a:rPr lang="ru-RU" i="1" dirty="0" smtClean="0"/>
              <a:t>ВОЛЕЙБОЛЬНЫЕ   СТОЙКИ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2838440" cy="731830"/>
          </a:xfrm>
        </p:spPr>
        <p:txBody>
          <a:bodyPr>
            <a:normAutofit fontScale="77500" lnSpcReduction="20000"/>
          </a:bodyPr>
          <a:lstStyle/>
          <a:p>
            <a:r>
              <a:rPr lang="ru-RU" i="1" u="sng" dirty="0" smtClean="0"/>
              <a:t>Высокая стойка</a:t>
            </a:r>
            <a:endParaRPr lang="ru-RU" i="1" u="sng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57158" y="1785926"/>
            <a:ext cx="428628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Ноги на ширине плеч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а/ параллельно друг другу или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б/ одна впереди другой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Вес тела равномерно распределен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Колени слегка согнуты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Сохраняйте стойку даже во время перемещений по площадке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Следите за траекторией мяча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200" b="1" i="1" dirty="0" smtClean="0">
                <a:solidFill>
                  <a:srgbClr val="CC66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6.</a:t>
            </a:r>
            <a:r>
              <a:rPr lang="ru-RU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После удара по мячу займите исходную позицию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стойка 1.jpg"/>
          <p:cNvPicPr>
            <a:picLocks noChangeAspect="1"/>
          </p:cNvPicPr>
          <p:nvPr/>
        </p:nvPicPr>
        <p:blipFill>
          <a:blip r:embed="rId2" cstate="print"/>
          <a:srcRect t="2766"/>
          <a:stretch>
            <a:fillRect/>
          </a:stretch>
        </p:blipFill>
        <p:spPr>
          <a:xfrm>
            <a:off x="4929190" y="1500174"/>
            <a:ext cx="3598760" cy="4664786"/>
          </a:xfrm>
          <a:prstGeom prst="round2DiagRect">
            <a:avLst/>
          </a:prstGeom>
          <a:ln w="57150">
            <a:solidFill>
              <a:srgbClr val="CC6600"/>
            </a:solidFill>
          </a:ln>
          <a:effectLst>
            <a:outerShdw blurRad="127000" dist="127000" dir="2700000" algn="tl" rotWithShape="0">
              <a:schemeClr val="tx1">
                <a:alpha val="40000"/>
              </a:scheme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572164" cy="838200"/>
          </a:xfrm>
        </p:spPr>
        <p:txBody>
          <a:bodyPr/>
          <a:lstStyle/>
          <a:p>
            <a:r>
              <a:rPr lang="ru-RU" i="1" dirty="0" smtClean="0"/>
              <a:t>Волейбольные   стойки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2838440" cy="731830"/>
          </a:xfrm>
        </p:spPr>
        <p:txBody>
          <a:bodyPr>
            <a:normAutofit fontScale="77500" lnSpcReduction="20000"/>
          </a:bodyPr>
          <a:lstStyle/>
          <a:p>
            <a:r>
              <a:rPr lang="ru-RU" i="1" u="sng" dirty="0" smtClean="0"/>
              <a:t>Средняя стойка</a:t>
            </a:r>
            <a:endParaRPr lang="ru-RU" i="1" u="sng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7158" y="1785926"/>
            <a:ext cx="4429156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5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sz="185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85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Корпус</a:t>
            </a:r>
            <a:r>
              <a:rPr kumimoji="0" lang="ru-RU" sz="1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наклонен вперед</a:t>
            </a:r>
            <a:endParaRPr kumimoji="0" lang="ru-RU" sz="1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5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sz="185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Колени – впереди ступней</a:t>
            </a:r>
            <a:endParaRPr kumimoji="0" lang="ru-RU" sz="1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5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 </a:t>
            </a:r>
            <a:r>
              <a:rPr kumimoji="0" lang="ru-RU" sz="1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Плечи – впереди колен</a:t>
            </a:r>
            <a:endParaRPr kumimoji="0" lang="ru-RU" sz="1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5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 </a:t>
            </a:r>
            <a:r>
              <a:rPr kumimoji="0" lang="ru-RU" sz="1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Руки – над коленями</a:t>
            </a:r>
            <a:endParaRPr kumimoji="0" lang="ru-RU" sz="1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5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</a:t>
            </a:r>
            <a:r>
              <a:rPr kumimoji="0" lang="ru-RU" sz="185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Держите руки параллельно бедрам</a:t>
            </a:r>
            <a:endParaRPr kumimoji="0" lang="ru-RU" sz="1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5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6.</a:t>
            </a:r>
            <a:r>
              <a:rPr kumimoji="0" lang="ru-RU" sz="185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Сохраняйте стойку во время перемещений</a:t>
            </a:r>
            <a:endParaRPr kumimoji="0" lang="ru-RU" sz="1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5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7.</a:t>
            </a:r>
            <a:r>
              <a:rPr kumimoji="0" lang="ru-RU" sz="185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 соединяйте ладони</a:t>
            </a:r>
            <a:endParaRPr kumimoji="0" lang="ru-RU" sz="1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5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8.  </a:t>
            </a:r>
            <a:r>
              <a:rPr kumimoji="0" lang="ru-RU" sz="1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Колени и бедра направлены в сторону мяча</a:t>
            </a:r>
            <a:endParaRPr kumimoji="0" lang="ru-RU" sz="1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5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9.  </a:t>
            </a:r>
            <a:r>
              <a:rPr kumimoji="0" lang="ru-RU" sz="1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Перемещаясь, делайте шаркающие шаги</a:t>
            </a:r>
            <a:endParaRPr kumimoji="0" lang="ru-RU" sz="1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5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10.</a:t>
            </a:r>
            <a:r>
              <a:rPr kumimoji="0" lang="ru-RU" sz="185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Провожайте взглядом мяч, отбитый вами</a:t>
            </a:r>
            <a:endParaRPr kumimoji="0" lang="ru-RU" sz="1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5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11.</a:t>
            </a:r>
            <a:r>
              <a:rPr kumimoji="0" lang="ru-RU" sz="185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Переносите вес по направлению к цели вашего паса</a:t>
            </a:r>
            <a:endParaRPr kumimoji="0" lang="ru-RU" sz="1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стойка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714488"/>
            <a:ext cx="3429601" cy="4572032"/>
          </a:xfrm>
          <a:prstGeom prst="rect">
            <a:avLst/>
          </a:prstGeom>
          <a:solidFill>
            <a:srgbClr val="CC6600"/>
          </a:solidFill>
          <a:ln w="57150" cap="rnd">
            <a:solidFill>
              <a:srgbClr val="CC6600"/>
            </a:solidFill>
          </a:ln>
          <a:effectLst>
            <a:outerShdw blurRad="127000" dist="1270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soft" dir="t"/>
          </a:scene3d>
          <a:sp3d contourW="12700" prstMaterial="matte"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572164" cy="838200"/>
          </a:xfrm>
        </p:spPr>
        <p:txBody>
          <a:bodyPr/>
          <a:lstStyle/>
          <a:p>
            <a:r>
              <a:rPr lang="ru-RU" i="1" dirty="0" smtClean="0"/>
              <a:t>Волейбольные   стойки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84784"/>
            <a:ext cx="2838440" cy="731830"/>
          </a:xfrm>
        </p:spPr>
        <p:txBody>
          <a:bodyPr>
            <a:normAutofit fontScale="85000" lnSpcReduction="10000"/>
          </a:bodyPr>
          <a:lstStyle/>
          <a:p>
            <a:r>
              <a:rPr lang="ru-RU" i="1" u="sng" dirty="0" smtClean="0"/>
              <a:t>Низкая стойка</a:t>
            </a:r>
            <a:endParaRPr lang="ru-RU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2276872"/>
            <a:ext cx="35283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CC66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1.</a:t>
            </a:r>
            <a:r>
              <a:rPr lang="ru-RU" sz="2200" dirty="0" smtClean="0">
                <a:solidFill>
                  <a:srgbClr val="CC66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Колени согнуты более чем на 90</a:t>
            </a:r>
            <a:r>
              <a:rPr lang="ru-RU" sz="2200" baseline="30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endParaRPr lang="ru-RU" sz="2200" dirty="0" smtClean="0"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CC66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2.  </a:t>
            </a:r>
            <a:r>
              <a:rPr lang="ru-RU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Вес перенесен вперед</a:t>
            </a:r>
            <a:endParaRPr lang="ru-RU" sz="2200" dirty="0" smtClean="0"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CC66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3.  </a:t>
            </a:r>
            <a:r>
              <a:rPr lang="ru-RU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Перемещайтесь к мячу</a:t>
            </a:r>
            <a:endParaRPr lang="ru-RU" sz="2200" dirty="0" smtClean="0"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CC66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4.  </a:t>
            </a:r>
            <a:r>
              <a:rPr lang="ru-RU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Ударив по мячу, коснитесь пола</a:t>
            </a:r>
            <a:endParaRPr lang="ru-RU" sz="2200" dirty="0" smtClean="0"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CC66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5.  </a:t>
            </a:r>
            <a:r>
              <a:rPr lang="ru-RU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Наколенники не помешают</a:t>
            </a:r>
            <a:endParaRPr lang="ru-RU" sz="2200" dirty="0" smtClean="0"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CC66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6.  </a:t>
            </a:r>
            <a:r>
              <a:rPr lang="ru-RU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Глазами провожайте мяч</a:t>
            </a:r>
            <a:endParaRPr lang="ru-RU" sz="2200" dirty="0" smtClean="0"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CC66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7.  </a:t>
            </a:r>
            <a:r>
              <a:rPr lang="ru-RU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Тут же возвращайтесь в исходное положение</a:t>
            </a:r>
            <a:endParaRPr lang="ru-RU" sz="2200" dirty="0" smtClean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8" name="Рисунок 7" descr="стойка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714488"/>
            <a:ext cx="3342317" cy="4454280"/>
          </a:xfrm>
          <a:prstGeom prst="roundRect">
            <a:avLst/>
          </a:prstGeom>
          <a:ln w="57150">
            <a:solidFill>
              <a:srgbClr val="CC6600"/>
            </a:solidFill>
          </a:ln>
          <a:effectLst>
            <a:outerShdw blurRad="127000" dist="127000" dir="2700000" algn="ctr" rotWithShape="0">
              <a:schemeClr val="tx1">
                <a:alpha val="40000"/>
              </a:schemeClr>
            </a:outerShdw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7034" y="285728"/>
            <a:ext cx="5809932" cy="838200"/>
          </a:xfrm>
        </p:spPr>
        <p:txBody>
          <a:bodyPr>
            <a:noAutofit/>
          </a:bodyPr>
          <a:lstStyle/>
          <a:p>
            <a:r>
              <a:rPr lang="ru-RU" i="1" dirty="0" smtClean="0"/>
              <a:t>Передача   мяча   сверху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3767134" cy="517516"/>
          </a:xfrm>
        </p:spPr>
        <p:txBody>
          <a:bodyPr>
            <a:noAutofit/>
          </a:bodyPr>
          <a:lstStyle/>
          <a:p>
            <a:r>
              <a:rPr lang="ru-RU" sz="2500" i="1" u="sng" dirty="0" smtClean="0"/>
              <a:t>Подготовка к передаче</a:t>
            </a:r>
            <a:endParaRPr lang="ru-RU" sz="2500" i="1" u="sng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57158" y="1857364"/>
            <a:ext cx="442915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Перемещайтесь к мячу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Займите позицию и примите нужную стойку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Разверните плечи вперед к цели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Ноги не напряжены, одна впереди другой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Слегка согните руки и ноги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6.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Кисти рук надо лбом, выше его на 15-20 см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7.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Держите руки перед собой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8.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Смотрите на мяч через «окошко», сформированное кистями рук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9.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Подводите руки к мячу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передач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1571612"/>
            <a:ext cx="3322833" cy="4429132"/>
          </a:xfrm>
          <a:prstGeom prst="snip2DiagRect">
            <a:avLst/>
          </a:prstGeom>
          <a:ln w="57150">
            <a:solidFill>
              <a:srgbClr val="CC6600"/>
            </a:solidFill>
          </a:ln>
          <a:effectLst>
            <a:outerShdw blurRad="127000" dist="127000" dir="2700000" algn="ctr" rotWithShape="0">
              <a:schemeClr val="tx1">
                <a:alpha val="40000"/>
              </a:scheme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800" y="285728"/>
            <a:ext cx="5810400" cy="838200"/>
          </a:xfrm>
        </p:spPr>
        <p:txBody>
          <a:bodyPr/>
          <a:lstStyle/>
          <a:p>
            <a:r>
              <a:rPr lang="ru-RU" i="1" dirty="0" smtClean="0"/>
              <a:t>Передача   мяча   сверху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3695696" cy="660392"/>
          </a:xfrm>
        </p:spPr>
        <p:txBody>
          <a:bodyPr>
            <a:noAutofit/>
          </a:bodyPr>
          <a:lstStyle/>
          <a:p>
            <a:r>
              <a:rPr lang="ru-RU" sz="2500" i="1" u="sng" dirty="0" smtClean="0"/>
              <a:t>Выполнение передачи </a:t>
            </a:r>
            <a:endParaRPr lang="ru-RU" sz="2500" i="1" u="sng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57158" y="1857364"/>
            <a:ext cx="428628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Коснитесь мяча ниже его центра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200" b="1" i="1" dirty="0" smtClean="0">
                <a:solidFill>
                  <a:srgbClr val="CC66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2.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Касание выполняется двумя верхними фалангами пальцев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Выпрямите руки и ноги в направлении цели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Перенесите вес в сторону цели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Отправляйте мяч на нужную высоту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6.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Отправляйте его навесом либо к лицевой линии, либо под «ударную» руку атакующего партнера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передача 2.jpg"/>
          <p:cNvPicPr>
            <a:picLocks noChangeAspect="1"/>
          </p:cNvPicPr>
          <p:nvPr/>
        </p:nvPicPr>
        <p:blipFill>
          <a:blip r:embed="rId2" cstate="print"/>
          <a:srcRect l="5968" t="5970" r="8484" b="5970"/>
          <a:stretch>
            <a:fillRect/>
          </a:stretch>
        </p:blipFill>
        <p:spPr>
          <a:xfrm>
            <a:off x="5072066" y="1500174"/>
            <a:ext cx="3571900" cy="4900979"/>
          </a:xfrm>
          <a:prstGeom prst="round2DiagRect">
            <a:avLst/>
          </a:prstGeom>
          <a:ln w="57150">
            <a:solidFill>
              <a:srgbClr val="CC6600"/>
            </a:solidFill>
          </a:ln>
          <a:effectLst>
            <a:outerShdw blurRad="127000" dist="127000" dir="2700000" algn="ctr" rotWithShape="0">
              <a:schemeClr val="tx1">
                <a:alpha val="40000"/>
              </a:scheme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800" y="285728"/>
            <a:ext cx="5810400" cy="838200"/>
          </a:xfrm>
        </p:spPr>
        <p:txBody>
          <a:bodyPr/>
          <a:lstStyle/>
          <a:p>
            <a:r>
              <a:rPr lang="ru-RU" i="1" dirty="0" smtClean="0"/>
              <a:t>Передача   мяча   сверху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4052886" cy="588954"/>
          </a:xfrm>
        </p:spPr>
        <p:txBody>
          <a:bodyPr>
            <a:normAutofit/>
          </a:bodyPr>
          <a:lstStyle/>
          <a:p>
            <a:r>
              <a:rPr lang="ru-RU" sz="2500" i="1" u="sng" dirty="0" smtClean="0"/>
              <a:t>Дальнейшие действия</a:t>
            </a:r>
            <a:endParaRPr lang="ru-RU" sz="2500" i="1" u="sng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00034" y="2143116"/>
            <a:ext cx="392909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Полностью выпрямите руки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Кисти направлены к цели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ту же сторону движутся бедра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Перенесите вес по направлению к цели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ту же сторону двигайтесь и сами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передача 3.jpg"/>
          <p:cNvPicPr>
            <a:picLocks noChangeAspect="1"/>
          </p:cNvPicPr>
          <p:nvPr/>
        </p:nvPicPr>
        <p:blipFill>
          <a:blip r:embed="rId2" cstate="print"/>
          <a:srcRect l="11122" t="5208" r="8345" b="11458"/>
          <a:stretch>
            <a:fillRect/>
          </a:stretch>
        </p:blipFill>
        <p:spPr>
          <a:xfrm>
            <a:off x="5000628" y="1500174"/>
            <a:ext cx="3470101" cy="4786346"/>
          </a:xfrm>
          <a:prstGeom prst="rect">
            <a:avLst/>
          </a:prstGeom>
          <a:ln w="57150">
            <a:solidFill>
              <a:srgbClr val="CC6600"/>
            </a:solidFill>
          </a:ln>
          <a:effectLst>
            <a:outerShdw blurRad="127000" dist="127000" dir="2700000" algn="ctr" rotWithShape="0">
              <a:schemeClr val="tx1">
                <a:alpha val="40000"/>
              </a:scheme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1705" y="285728"/>
            <a:ext cx="4700590" cy="838200"/>
          </a:xfrm>
        </p:spPr>
        <p:txBody>
          <a:bodyPr/>
          <a:lstStyle/>
          <a:p>
            <a:r>
              <a:rPr lang="ru-RU" i="1" dirty="0" smtClean="0"/>
              <a:t>Прием  мяча  снизу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4052886" cy="588954"/>
          </a:xfrm>
        </p:spPr>
        <p:txBody>
          <a:bodyPr>
            <a:normAutofit/>
          </a:bodyPr>
          <a:lstStyle/>
          <a:p>
            <a:r>
              <a:rPr lang="ru-RU" sz="2500" i="1" u="sng" dirty="0" smtClean="0"/>
              <a:t>Подготовка к приему</a:t>
            </a:r>
            <a:endParaRPr lang="ru-RU" sz="2500" i="1" u="sng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00034" y="2071678"/>
            <a:ext cx="392909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Ноги - в положении небольшого шага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Ноги – </a:t>
            </a:r>
            <a:r>
              <a:rPr lang="ru-RU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ширине плеч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Согните колени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Наклоните тело к полу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Держите руки вместе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200" b="1" i="1" dirty="0" smtClean="0">
                <a:solidFill>
                  <a:srgbClr val="CC6600"/>
                </a:solidFill>
                <a:latin typeface="Calibri" pitchFamily="34" charset="0"/>
                <a:cs typeface="Times New Roman" pitchFamily="18" charset="0"/>
              </a:rPr>
              <a:t>6.  </a:t>
            </a:r>
            <a:r>
              <a:rPr lang="ru-RU" sz="2200" dirty="0" smtClean="0">
                <a:latin typeface="Calibri" pitchFamily="34" charset="0"/>
                <a:cs typeface="Times New Roman" pitchFamily="18" charset="0"/>
              </a:rPr>
              <a:t>Держите предплечья почти параллельно бедрам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libri" pitchFamily="34" charset="0"/>
                <a:cs typeface="Times New Roman" pitchFamily="18" charset="0"/>
              </a:rPr>
              <a:t>7.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Поставьте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площадку предплечий </a:t>
            </a:r>
            <a:r>
              <a:rPr lang="ru-RU" sz="2200" dirty="0" smtClean="0">
                <a:latin typeface="Calibri" pitchFamily="34" charset="0"/>
                <a:cs typeface="Times New Roman" pitchFamily="18" charset="0"/>
              </a:rPr>
              <a:t>для встречи мяча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прием мяч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643050"/>
            <a:ext cx="3827235" cy="4643470"/>
          </a:xfrm>
          <a:prstGeom prst="roundRect">
            <a:avLst/>
          </a:prstGeom>
          <a:ln w="57150">
            <a:solidFill>
              <a:srgbClr val="CC6600"/>
            </a:solidFill>
          </a:ln>
          <a:effectLst>
            <a:outerShdw blurRad="127000" dist="127000" dir="2700000" algn="ctr" rotWithShape="0">
              <a:schemeClr val="tx1">
                <a:alpha val="40000"/>
              </a:scheme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682</TotalTime>
  <Words>819</Words>
  <Application>Microsoft Office PowerPoint</Application>
  <PresentationFormat>Экран (4:3)</PresentationFormat>
  <Paragraphs>136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Волейбол:    шаги к успеху</vt:lpstr>
      <vt:lpstr>ВОЛЕЙБОЛЬНЫЕ   СТОЙКИ</vt:lpstr>
      <vt:lpstr>Волейбольные   стойки</vt:lpstr>
      <vt:lpstr>Волейбольные   стойки</vt:lpstr>
      <vt:lpstr>Передача   мяча   сверху</vt:lpstr>
      <vt:lpstr>Передача   мяча   сверху</vt:lpstr>
      <vt:lpstr>Передача   мяча   сверху</vt:lpstr>
      <vt:lpstr>Прием  мяча  снизу</vt:lpstr>
      <vt:lpstr>Прием  мяча  снизу</vt:lpstr>
      <vt:lpstr>Прием  мяча  снизу</vt:lpstr>
      <vt:lpstr>Нижняя   подача</vt:lpstr>
      <vt:lpstr>Нижняя   подача</vt:lpstr>
      <vt:lpstr>Нижняя   подача</vt:lpstr>
      <vt:lpstr>Волейбол:    шаги к успеху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dom</cp:lastModifiedBy>
  <cp:revision>76</cp:revision>
  <dcterms:created xsi:type="dcterms:W3CDTF">2012-06-15T08:22:57Z</dcterms:created>
  <dcterms:modified xsi:type="dcterms:W3CDTF">2015-10-24T14:34:43Z</dcterms:modified>
</cp:coreProperties>
</file>