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76" r:id="rId2"/>
    <p:sldId id="323" r:id="rId3"/>
    <p:sldId id="324" r:id="rId4"/>
    <p:sldId id="325" r:id="rId5"/>
    <p:sldId id="314" r:id="rId6"/>
    <p:sldId id="321" r:id="rId7"/>
    <p:sldId id="316" r:id="rId8"/>
    <p:sldId id="310" r:id="rId9"/>
    <p:sldId id="326" r:id="rId10"/>
    <p:sldId id="327" r:id="rId11"/>
    <p:sldId id="290" r:id="rId12"/>
    <p:sldId id="312" r:id="rId13"/>
    <p:sldId id="291" r:id="rId14"/>
    <p:sldId id="303" r:id="rId15"/>
    <p:sldId id="30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7EE"/>
    <a:srgbClr val="000099"/>
    <a:srgbClr val="D0ECFC"/>
    <a:srgbClr val="086396"/>
    <a:srgbClr val="FED2F0"/>
    <a:srgbClr val="FD6FD1"/>
    <a:srgbClr val="FF00FF"/>
    <a:srgbClr val="D61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>
      <p:cViewPr varScale="1">
        <p:scale>
          <a:sx n="56" d="100"/>
          <a:sy n="56" d="100"/>
        </p:scale>
        <p:origin x="13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84CC1D-746F-4273-9B69-06556E104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2AA3-1013-4A8D-80F5-0882FF867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FF46-D563-42AA-86AB-CC722DB60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5A70-DC27-4201-BC65-0DDE33ADA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EB428-277F-4BC3-8A7C-F22C1AA51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A0050-B444-421E-8390-EFD2DCEF6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AC21-A5D5-4DA5-A463-DC57D23AD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3CA9-DA86-42B0-AA02-D1DD0890E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A8E5-69B2-45DB-96B3-E703DE0FE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11D9-3295-4D95-B184-1FB90696E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3616-2BAE-4B51-A151-380DBACA1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3549-15B4-4012-905C-88D9EF77C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083F-BB0E-470A-9468-A68A32C51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7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8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80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80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80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D7077DB0-5A5E-4ADE-9231-E7C0F23E3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ransition spd="med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comp\Desktop\&#1050;&#1086;&#1085;&#1082;&#1091;&#1088;&#1089;%20&#1055;&#1088;&#1077;&#1079;&#1077;&#1085;&#1090;&#1072;&#1094;&#1080;&#1103;%20&#1082;%20&#1091;&#1088;&#1086;&#1082;&#1091;\&#1055;&#1088;&#1077;&#1079;&#1077;&#1085;&#1090;&#1072;&#1094;&#1080;&#1103;.PPT\&#1056;&#1086;&#1084;&#1077;&#1086;%20&#1080;&#1044;&#1078;&#1091;&#1083;&#1100;&#1077;&#1090;&#1072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comp\Desktop\&#1050;&#1086;&#1085;&#1082;&#1091;&#1088;&#1089;%20&#1055;&#1088;&#1077;&#1079;&#1077;&#1085;&#1090;&#1072;&#1094;&#1080;&#1103;%20&#1082;%20&#1091;&#1088;&#1086;&#1082;&#1091;\&#1055;&#1088;&#1077;&#1079;&#1077;&#1085;&#1090;&#1072;&#1094;&#1080;&#1103;.PPT\&#1057;%20&#1074;&#1077;&#1090;&#1088;&#1086;&#1084;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88913"/>
            <a:ext cx="5473700" cy="165576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800" smtClean="0"/>
              <a:t> </a:t>
            </a:r>
            <a:endParaRPr lang="ru-RU" sz="3600" smtClean="0"/>
          </a:p>
          <a:p>
            <a:pPr marL="609600" indent="-609600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71550" y="4652963"/>
            <a:ext cx="65960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10000"/>
              </a:spcBef>
            </a:pPr>
            <a:endParaRPr kumimoji="0" lang="ru-RU" sz="2400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195513" y="692150"/>
            <a:ext cx="6696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Легко отыскать примеры прекрасного, но как трудно объяснить, почему они прекрасны.</a:t>
            </a:r>
          </a:p>
          <a:p>
            <a:pPr algn="r"/>
            <a:r>
              <a:rPr kumimoji="0" lang="ru-RU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Платон</a:t>
            </a:r>
          </a:p>
        </p:txBody>
      </p:sp>
      <p:pic>
        <p:nvPicPr>
          <p:cNvPr id="79878" name="Picture 11" descr="und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 flipV="1">
            <a:off x="4643438" y="115888"/>
            <a:ext cx="435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12" descr="und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19250" y="2205038"/>
            <a:ext cx="43545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4" name="Picture 12" descr="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3" y="3343275"/>
            <a:ext cx="2592387" cy="2579688"/>
          </a:xfrm>
          <a:prstGeom prst="rect">
            <a:avLst/>
          </a:prstGeom>
          <a:noFill/>
        </p:spPr>
      </p:pic>
      <p:pic>
        <p:nvPicPr>
          <p:cNvPr id="79885" name="Picture 13" descr="images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5157788"/>
            <a:ext cx="1350962" cy="1350962"/>
          </a:xfrm>
          <a:prstGeom prst="rect">
            <a:avLst/>
          </a:prstGeom>
          <a:noFill/>
        </p:spPr>
      </p:pic>
      <p:pic>
        <p:nvPicPr>
          <p:cNvPr id="79886" name="Picture 14" descr="chatelene_martina_weber_mandala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47813" y="3357563"/>
            <a:ext cx="2767012" cy="2808287"/>
          </a:xfrm>
          <a:prstGeom prst="rect">
            <a:avLst/>
          </a:prstGeom>
          <a:noFill/>
        </p:spPr>
      </p:pic>
      <p:pic>
        <p:nvPicPr>
          <p:cNvPr id="79889" name="Ромео иДжульет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6613525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6067" fill="hold"/>
                                        <p:tgtEl>
                                          <p:spTgt spid="798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988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248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00188" y="692696"/>
            <a:ext cx="7491412" cy="554617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русском языке есть «симметричные» слова –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палиндромы,</a:t>
            </a:r>
            <a:r>
              <a:rPr lang="ru-RU" dirty="0"/>
              <a:t> которые можно читать одинаково в двух </a:t>
            </a:r>
            <a:r>
              <a:rPr lang="ru-RU" dirty="0" smtClean="0"/>
              <a:t>направлениях: </a:t>
            </a:r>
            <a:r>
              <a:rPr lang="ru-RU" b="0" i="1" dirty="0" err="1" smtClean="0"/>
              <a:t>шалаш.казак</a:t>
            </a:r>
            <a:endParaRPr lang="ru-RU" b="0" i="1" dirty="0" smtClean="0"/>
          </a:p>
          <a:p>
            <a:pPr marL="0" indent="0">
              <a:buNone/>
            </a:pPr>
            <a:endParaRPr lang="ru-RU" b="0" i="1" dirty="0"/>
          </a:p>
          <a:p>
            <a:pPr>
              <a:lnSpc>
                <a:spcPct val="90000"/>
              </a:lnSpc>
              <a:buNone/>
            </a:pPr>
            <a:r>
              <a:rPr lang="ru-RU" dirty="0"/>
              <a:t>Могут быть</a:t>
            </a:r>
            <a:r>
              <a:rPr lang="ru-RU" i="1" dirty="0"/>
              <a:t>  </a:t>
            </a:r>
            <a:r>
              <a:rPr lang="ru-RU" i="1" dirty="0" err="1">
                <a:solidFill>
                  <a:srgbClr val="C00000"/>
                </a:solidFill>
              </a:rPr>
              <a:t>палиндромическими</a:t>
            </a:r>
            <a:endParaRPr lang="ru-RU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i="1" dirty="0"/>
              <a:t> </a:t>
            </a:r>
            <a:r>
              <a:rPr lang="ru-RU" dirty="0"/>
              <a:t>и предложения. </a:t>
            </a:r>
            <a:endParaRPr lang="ru-RU" dirty="0" smtClean="0"/>
          </a:p>
          <a:p>
            <a:pPr>
              <a:lnSpc>
                <a:spcPct val="90000"/>
              </a:lnSpc>
              <a:buNone/>
            </a:pPr>
            <a:r>
              <a:rPr lang="ru-RU" b="0" i="1" dirty="0"/>
              <a:t>А роза упала на лапу </a:t>
            </a:r>
            <a:r>
              <a:rPr lang="ru-RU" b="0" i="1" dirty="0" err="1"/>
              <a:t>Азора</a:t>
            </a:r>
            <a:r>
              <a:rPr lang="ru-RU" b="0" i="1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08645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3FC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5148263" y="304800"/>
            <a:ext cx="3671887" cy="1447800"/>
          </a:xfrm>
        </p:spPr>
        <p:txBody>
          <a:bodyPr lIns="91440" tIns="45720" rIns="91440" bIns="45720"/>
          <a:lstStyle/>
          <a:p>
            <a:pPr algn="ctr"/>
            <a:r>
              <a:rPr lang="ru-RU" sz="4000" b="1" smtClean="0">
                <a:solidFill>
                  <a:srgbClr val="009900"/>
                </a:solidFill>
              </a:rPr>
              <a:t>Симметрия</a:t>
            </a:r>
            <a: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smtClean="0">
                <a:solidFill>
                  <a:srgbClr val="009900"/>
                </a:solidFill>
              </a:rPr>
              <a:t>в природе</a:t>
            </a:r>
          </a:p>
        </p:txBody>
      </p:sp>
      <p:sp>
        <p:nvSpPr>
          <p:cNvPr id="94211" name="Прямоугольник 8"/>
          <p:cNvSpPr>
            <a:spLocks noChangeArrowheads="1"/>
          </p:cNvSpPr>
          <p:nvPr/>
        </p:nvSpPr>
        <p:spPr bwMode="auto">
          <a:xfrm>
            <a:off x="5292725" y="2060575"/>
            <a:ext cx="3556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3200">
                <a:latin typeface="Book Antiqua" pitchFamily="18" charset="0"/>
                <a:cs typeface="Arial" charset="0"/>
              </a:rPr>
              <a:t>Внимательное наблюдение показывает, что основу красоты многих форм, созданных природой, составляет симметрия. </a:t>
            </a:r>
          </a:p>
          <a:p>
            <a:r>
              <a:rPr kumimoji="0" lang="ru-RU" sz="3200">
                <a:latin typeface="Comic Sans MS" pitchFamily="66" charset="0"/>
                <a:cs typeface="Arial" charset="0"/>
              </a:rPr>
              <a:t> </a:t>
            </a:r>
          </a:p>
          <a:p>
            <a:endParaRPr kumimoji="0" lang="ru-RU" sz="3200">
              <a:latin typeface="Comic Sans MS" pitchFamily="66" charset="0"/>
              <a:cs typeface="Arial" charset="0"/>
            </a:endParaRPr>
          </a:p>
        </p:txBody>
      </p:sp>
      <p:pic>
        <p:nvPicPr>
          <p:cNvPr id="94212" name="Содержимое 12" descr="S2021565-1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-107950" y="0"/>
            <a:ext cx="4999038" cy="6858000"/>
          </a:xfrm>
        </p:spPr>
      </p:pic>
      <p:pic>
        <p:nvPicPr>
          <p:cNvPr id="94214" name="С ветром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6524625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942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21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794" y="8731"/>
            <a:ext cx="4968875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9" y="2143230"/>
            <a:ext cx="32670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4" name="Line 7"/>
          <p:cNvSpPr>
            <a:spLocks noChangeShapeType="1"/>
          </p:cNvSpPr>
          <p:nvPr/>
        </p:nvSpPr>
        <p:spPr bwMode="auto">
          <a:xfrm flipH="1">
            <a:off x="3924300" y="333375"/>
            <a:ext cx="1150938" cy="4032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7765" name="Picture 5" descr="x_38e0cb24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5600" y="3236913"/>
            <a:ext cx="37084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6" name="Line 4"/>
          <p:cNvSpPr>
            <a:spLocks noChangeShapeType="1"/>
          </p:cNvSpPr>
          <p:nvPr/>
        </p:nvSpPr>
        <p:spPr bwMode="auto">
          <a:xfrm flipH="1">
            <a:off x="1116013" y="2133600"/>
            <a:ext cx="792162" cy="60483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7767" name="Line 5"/>
          <p:cNvSpPr>
            <a:spLocks noChangeShapeType="1"/>
          </p:cNvSpPr>
          <p:nvPr/>
        </p:nvSpPr>
        <p:spPr bwMode="auto">
          <a:xfrm>
            <a:off x="7308850" y="1889125"/>
            <a:ext cx="0" cy="4968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6" grpId="0" animBg="1"/>
      <p:bldP spid="1177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3FCB6"/>
            </a:gs>
            <a:gs pos="100000">
              <a:srgbClr val="FED2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0" y="765175"/>
            <a:ext cx="3048000" cy="5140325"/>
          </a:xfrm>
        </p:spPr>
        <p:txBody>
          <a:bodyPr lIns="91440" tIns="45720" rIns="91440" bIns="45720"/>
          <a:lstStyle/>
          <a:p>
            <a:pPr>
              <a:lnSpc>
                <a:spcPct val="145000"/>
              </a:lnSpc>
              <a:buFont typeface="Wingdings" pitchFamily="2" charset="2"/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Ярко выраженной симметрией обладают листья, ветви, цветы, плоды.</a:t>
            </a:r>
          </a:p>
        </p:txBody>
      </p:sp>
      <p:pic>
        <p:nvPicPr>
          <p:cNvPr id="95235" name="Содержимое 8" descr="4C6912CF-0215-49FC-AC7A-33DF222AF162-1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75656" y="-171400"/>
            <a:ext cx="3650260" cy="4439826"/>
          </a:xfrm>
        </p:spPr>
      </p:pic>
      <p:pic>
        <p:nvPicPr>
          <p:cNvPr id="95236" name="Содержимое 3"/>
          <p:cNvPicPr preferRelativeResize="0">
            <a:picLocks noGrp="1" noChangeAspect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312773" y="3797375"/>
            <a:ext cx="2971800" cy="3060625"/>
          </a:xfr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1835150" y="4219065"/>
            <a:ext cx="7308850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kumimoji="0" lang="ru-RU" sz="2400" b="1" smtClean="0"/>
              <a:t> </a:t>
            </a:r>
            <a:r>
              <a:rPr kumimoji="0" lang="ru-RU" sz="2400" b="1" dirty="0"/>
              <a:t>Придумайте рисунок, иллюстрирующий осевую симметрию и изобразите его на отдельном</a:t>
            </a:r>
            <a:r>
              <a:rPr kumimoji="0" lang="ru-RU" sz="2400" dirty="0"/>
              <a:t> </a:t>
            </a:r>
            <a:r>
              <a:rPr kumimoji="0" lang="ru-RU" sz="2400" b="1" dirty="0"/>
              <a:t>листе.</a:t>
            </a:r>
          </a:p>
        </p:txBody>
      </p:sp>
      <p:sp>
        <p:nvSpPr>
          <p:cNvPr id="107523" name="Rectangle 5"/>
          <p:cNvSpPr>
            <a:spLocks noChangeArrowheads="1"/>
          </p:cNvSpPr>
          <p:nvPr/>
        </p:nvSpPr>
        <p:spPr bwMode="auto">
          <a:xfrm>
            <a:off x="2771775" y="1916113"/>
            <a:ext cx="483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4400" b="1" i="1">
                <a:solidFill>
                  <a:srgbClr val="A50021"/>
                </a:solidFill>
              </a:rPr>
              <a:t>Домашнее задание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476375" y="549275"/>
            <a:ext cx="72739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 sz="2800" b="1" i="1"/>
              <a:t>Чтобы научиться думать, надо научиться придумывать.</a:t>
            </a:r>
          </a:p>
          <a:p>
            <a:pPr algn="r"/>
            <a:r>
              <a:rPr kumimoji="0" lang="ru-RU" sz="2800" b="1" i="1"/>
              <a:t>Дж. Родари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 rot="10798458" flipV="1">
            <a:off x="1763713" y="3026758"/>
            <a:ext cx="6199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endParaRPr kumimoji="0" lang="ru-RU" altLang="ja-JP" sz="2400" b="1" dirty="0"/>
          </a:p>
          <a:p>
            <a:pPr marL="342900" indent="-342900" eaLnBrk="0" hangingPunct="0"/>
            <a:r>
              <a:rPr kumimoji="0" lang="ru-RU" altLang="ja-JP" sz="2400" b="1" dirty="0" smtClean="0"/>
              <a:t> </a:t>
            </a:r>
            <a:r>
              <a:rPr kumimoji="0" lang="ru-RU" altLang="ja-JP" sz="2400" b="1" dirty="0"/>
              <a:t>Попытайтесь придумать палиндромы.</a:t>
            </a:r>
          </a:p>
          <a:p>
            <a:pPr marL="342900" indent="-342900" eaLnBrk="0" hangingPunct="0"/>
            <a:endParaRPr kumimoji="0" lang="ru-RU" altLang="ja-JP" sz="2400" b="1" dirty="0"/>
          </a:p>
          <a:p>
            <a:pPr marL="342900" indent="-342900" eaLnBrk="0" hangingPunct="0"/>
            <a:endParaRPr kumimoji="0" lang="ru-RU" altLang="ja-JP" sz="2400" b="1" dirty="0"/>
          </a:p>
        </p:txBody>
      </p:sp>
      <p:pic>
        <p:nvPicPr>
          <p:cNvPr id="107528" name="Picture 11" descr="und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 flipV="1">
            <a:off x="4643438" y="115888"/>
            <a:ext cx="435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9" name="Picture 12" descr="und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5516563"/>
            <a:ext cx="435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864725" cy="702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611188" y="90805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kumimoji="0" lang="ru-RU" sz="3200">
              <a:latin typeface="Arial" charset="0"/>
            </a:endParaRP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2124075" y="404813"/>
            <a:ext cx="58626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ru-RU" sz="6000" b="1" i="1">
                <a:solidFill>
                  <a:srgbClr val="A50021"/>
                </a:solidFill>
              </a:rPr>
              <a:t>Спасибо за урок!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5734050"/>
            <a:ext cx="93614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ja-JP" sz="2000" b="1" i="1">
                <a:solidFill>
                  <a:schemeClr val="bg1"/>
                </a:solidFill>
                <a:latin typeface="Arial" charset="0"/>
              </a:rPr>
              <a:t>“Принцип симметрии охватывает все новые и новые области…”</a:t>
            </a:r>
          </a:p>
          <a:p>
            <a:pPr algn="r" eaLnBrk="0" hangingPunct="0"/>
            <a:r>
              <a:rPr lang="ru-RU" altLang="ja-JP" sz="2400" b="1" i="1">
                <a:solidFill>
                  <a:schemeClr val="bg1"/>
                </a:solidFill>
                <a:latin typeface="Book Antiqua" pitchFamily="18" charset="0"/>
              </a:rPr>
              <a:t>Вернадский В.И.</a:t>
            </a:r>
            <a:r>
              <a:rPr lang="ru-RU" altLang="ja-JP" sz="2800" b="1" i="1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Центральная симметрия 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36292" y="5013176"/>
            <a:ext cx="3695947" cy="103055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4690" name="Picture 2" descr="http://player.myshared.ru/425976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92266"/>
            <a:ext cx="3252946" cy="454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2" name="Picture 4" descr="http://www.syl.ru/misc/i/ai/82734/13469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692266"/>
            <a:ext cx="3556000" cy="454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59871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2264296"/>
          </a:xfrm>
        </p:spPr>
        <p:txBody>
          <a:bodyPr/>
          <a:lstStyle/>
          <a:p>
            <a:pPr algn="ctr"/>
            <a:r>
              <a:rPr lang="ru-RU" sz="6000" dirty="0" smtClean="0"/>
              <a:t>СОРАЗМЕРНОСТЬ</a:t>
            </a:r>
            <a:endParaRPr lang="ru-RU" sz="6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00188" y="3140968"/>
            <a:ext cx="7491412" cy="3097907"/>
          </a:xfrm>
        </p:spPr>
        <p:txBody>
          <a:bodyPr/>
          <a:lstStyle/>
          <a:p>
            <a:r>
              <a:rPr lang="ru-RU" dirty="0" smtClean="0"/>
              <a:t>Какие буквы этого слова обладают центром симметрии?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88795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№306  стр. 66 работа по рисунку 47.</a:t>
            </a:r>
          </a:p>
          <a:p>
            <a:r>
              <a:rPr lang="ru-RU" dirty="0" smtClean="0"/>
              <a:t>По какому признаку фигуры собраны в каждом столбике.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226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250" y="2060575"/>
            <a:ext cx="6697663" cy="2232025"/>
          </a:xfrm>
          <a:noFill/>
          <a:ln/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rgbClr val="D6102C"/>
                </a:solidFill>
              </a:rPr>
              <a:t>Тема урока</a:t>
            </a:r>
            <a:r>
              <a:rPr lang="ru-RU" sz="4800" b="1" i="1" dirty="0" smtClean="0">
                <a:solidFill>
                  <a:srgbClr val="D6102C"/>
                </a:solidFill>
              </a:rPr>
              <a:t/>
            </a:r>
            <a:br>
              <a:rPr lang="ru-RU" sz="4800" b="1" i="1" dirty="0" smtClean="0">
                <a:solidFill>
                  <a:srgbClr val="D6102C"/>
                </a:solidFill>
              </a:rPr>
            </a:br>
            <a:r>
              <a:rPr lang="ru-RU" sz="4800" b="1" i="1" dirty="0" smtClean="0">
                <a:solidFill>
                  <a:srgbClr val="D6102C"/>
                </a:solidFill>
              </a:rPr>
              <a:t>«Осевая симметрия.»</a:t>
            </a:r>
            <a:br>
              <a:rPr lang="ru-RU" sz="4800" b="1" i="1" dirty="0" smtClean="0">
                <a:solidFill>
                  <a:srgbClr val="D6102C"/>
                </a:solidFill>
              </a:rPr>
            </a:br>
            <a:r>
              <a:rPr lang="ru-RU" sz="4800" b="1" i="1" dirty="0" smtClean="0">
                <a:solidFill>
                  <a:srgbClr val="D6102C"/>
                </a:solidFill>
              </a:rPr>
              <a:t> 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331913" y="404813"/>
            <a:ext cx="3671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kumimoji="0" lang="ru-RU" sz="2800" b="1" i="1" dirty="0">
              <a:solidFill>
                <a:schemeClr val="tx2"/>
              </a:solidFill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0" lang="ru-RU" sz="1400" i="1" dirty="0">
                <a:latin typeface="Arial" charset="0"/>
              </a:rPr>
              <a:t>                       </a:t>
            </a:r>
          </a:p>
        </p:txBody>
      </p:sp>
      <p:pic>
        <p:nvPicPr>
          <p:cNvPr id="121861" name="Picture 11" descr="und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 flipV="1">
            <a:off x="4643438" y="188913"/>
            <a:ext cx="435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2" name="Picture 12" descr="und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5589588"/>
            <a:ext cx="43545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00" y="3357563"/>
            <a:ext cx="31464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1763713" y="115888"/>
            <a:ext cx="70866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kumimoji="0" lang="ru-RU" sz="48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Осевая симметрия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331913" y="1196975"/>
            <a:ext cx="76676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0"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Две точки, лежащие на одном перпендикуляре к данной прямой по разные стороны и на одинаковом расстоянии от нее, называются симметричными относительно данной прямой.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086600" cy="873125"/>
          </a:xfrm>
        </p:spPr>
        <p:txBody>
          <a:bodyPr/>
          <a:lstStyle/>
          <a:p>
            <a:pPr algn="ctr"/>
            <a:r>
              <a:rPr lang="ru-RU" sz="4000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Осевая симметрия</a:t>
            </a: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4075" y="2276475"/>
            <a:ext cx="56515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95288" y="1052513"/>
            <a:ext cx="8064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ru-RU">
                <a:latin typeface="Arial" charset="0"/>
              </a:rPr>
              <a:t> </a:t>
            </a:r>
            <a:r>
              <a:rPr kumimoji="0" lang="ru-RU" sz="2400" b="1">
                <a:solidFill>
                  <a:srgbClr val="000066"/>
                </a:solidFill>
                <a:latin typeface="Arial" charset="0"/>
              </a:rPr>
              <a:t>Прямая  </a:t>
            </a:r>
            <a:r>
              <a:rPr kumimoji="0" lang="en-US" sz="2400" b="1">
                <a:solidFill>
                  <a:srgbClr val="000066"/>
                </a:solidFill>
                <a:latin typeface="Arial" charset="0"/>
              </a:rPr>
              <a:t>L – </a:t>
            </a:r>
            <a:r>
              <a:rPr kumimoji="0" lang="ru-RU" sz="2400" b="1">
                <a:solidFill>
                  <a:srgbClr val="000066"/>
                </a:solidFill>
                <a:latin typeface="Arial" charset="0"/>
              </a:rPr>
              <a:t>ось симметрии.    </a:t>
            </a:r>
            <a:r>
              <a:rPr kumimoji="0" lang="en-US" sz="2400" b="1">
                <a:solidFill>
                  <a:srgbClr val="000066"/>
                </a:solidFill>
                <a:latin typeface="Arial" charset="0"/>
              </a:rPr>
              <a:t>AA1A2 </a:t>
            </a:r>
            <a:r>
              <a:rPr kumimoji="0" lang="ru-RU" sz="2400" b="1">
                <a:solidFill>
                  <a:srgbClr val="000066"/>
                </a:solidFill>
                <a:latin typeface="Arial" charset="0"/>
              </a:rPr>
              <a:t>и А</a:t>
            </a:r>
            <a:r>
              <a:rPr kumimoji="0" lang="en-US" sz="2400" b="1">
                <a:solidFill>
                  <a:srgbClr val="000066"/>
                </a:solidFill>
                <a:latin typeface="Arial" charset="0"/>
              </a:rPr>
              <a:t>’A’1A’2  </a:t>
            </a:r>
            <a:r>
              <a:rPr kumimoji="0" lang="ru-RU" sz="2400" b="1">
                <a:solidFill>
                  <a:srgbClr val="000066"/>
                </a:solidFill>
                <a:latin typeface="Arial" charset="0"/>
              </a:rPr>
              <a:t>называются     симметричными.                    </a:t>
            </a:r>
          </a:p>
          <a:p>
            <a:r>
              <a:rPr kumimoji="0" lang="ru-RU" sz="2400" b="1">
                <a:solidFill>
                  <a:srgbClr val="000066"/>
                </a:solidFill>
                <a:latin typeface="Arial" charset="0"/>
              </a:rPr>
              <a:t>   Симметрия простейших фигур</a:t>
            </a:r>
            <a:r>
              <a:rPr kumimoji="0" lang="ru-RU" sz="2400">
                <a:solidFill>
                  <a:srgbClr val="000066"/>
                </a:solidFill>
                <a:latin typeface="Arial" charset="0"/>
              </a:rPr>
              <a:t>  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симметричных фигур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92275" y="1773238"/>
            <a:ext cx="7343775" cy="4751387"/>
            <a:chOff x="340" y="754"/>
            <a:chExt cx="5239" cy="3356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3379" y="1162"/>
              <a:ext cx="2200" cy="2132"/>
            </a:xfrm>
            <a:prstGeom prst="star5">
              <a:avLst/>
            </a:prstGeom>
            <a:solidFill>
              <a:srgbClr val="00E4A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0" lang="ru-RU" sz="2400">
                <a:latin typeface="Arial" charset="0"/>
              </a:endParaRPr>
            </a:p>
          </p:txBody>
        </p:sp>
        <p:sp>
          <p:nvSpPr>
            <p:cNvPr id="114693" name="Line 9"/>
            <p:cNvSpPr>
              <a:spLocks noChangeShapeType="1"/>
            </p:cNvSpPr>
            <p:nvPr/>
          </p:nvSpPr>
          <p:spPr bwMode="auto">
            <a:xfrm>
              <a:off x="930" y="754"/>
              <a:ext cx="0" cy="30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4694" name="Line 12"/>
            <p:cNvSpPr>
              <a:spLocks noChangeShapeType="1"/>
            </p:cNvSpPr>
            <p:nvPr/>
          </p:nvSpPr>
          <p:spPr bwMode="auto">
            <a:xfrm>
              <a:off x="2562" y="754"/>
              <a:ext cx="0" cy="30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4695" name="Line 13"/>
            <p:cNvSpPr>
              <a:spLocks noChangeShapeType="1"/>
            </p:cNvSpPr>
            <p:nvPr/>
          </p:nvSpPr>
          <p:spPr bwMode="auto">
            <a:xfrm>
              <a:off x="930" y="754"/>
              <a:ext cx="0" cy="30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4696" name="Lock"/>
            <p:cNvSpPr>
              <a:spLocks noEditPoints="1" noChangeArrowheads="1"/>
            </p:cNvSpPr>
            <p:nvPr/>
          </p:nvSpPr>
          <p:spPr bwMode="auto">
            <a:xfrm>
              <a:off x="340" y="1298"/>
              <a:ext cx="1179" cy="190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51 w 21600"/>
                <a:gd name="T13" fmla="*/ 9899 h 21600"/>
                <a:gd name="T14" fmla="*/ 21142 w 21600"/>
                <a:gd name="T15" fmla="*/ 153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93" y="9606"/>
                  </a:moveTo>
                  <a:lnTo>
                    <a:pt x="2048" y="9606"/>
                  </a:lnTo>
                  <a:lnTo>
                    <a:pt x="2048" y="4713"/>
                  </a:lnTo>
                  <a:lnTo>
                    <a:pt x="2420" y="3818"/>
                  </a:lnTo>
                  <a:lnTo>
                    <a:pt x="2979" y="3028"/>
                  </a:lnTo>
                  <a:lnTo>
                    <a:pt x="3537" y="2446"/>
                  </a:lnTo>
                  <a:lnTo>
                    <a:pt x="3956" y="1998"/>
                  </a:lnTo>
                  <a:lnTo>
                    <a:pt x="4492" y="1581"/>
                  </a:lnTo>
                  <a:lnTo>
                    <a:pt x="5143" y="1238"/>
                  </a:lnTo>
                  <a:lnTo>
                    <a:pt x="5912" y="880"/>
                  </a:lnTo>
                  <a:lnTo>
                    <a:pt x="6587" y="641"/>
                  </a:lnTo>
                  <a:lnTo>
                    <a:pt x="7518" y="372"/>
                  </a:lnTo>
                  <a:lnTo>
                    <a:pt x="8425" y="208"/>
                  </a:lnTo>
                  <a:lnTo>
                    <a:pt x="9496" y="59"/>
                  </a:lnTo>
                  <a:lnTo>
                    <a:pt x="10637" y="14"/>
                  </a:lnTo>
                  <a:lnTo>
                    <a:pt x="11614" y="59"/>
                  </a:lnTo>
                  <a:lnTo>
                    <a:pt x="12382" y="119"/>
                  </a:lnTo>
                  <a:lnTo>
                    <a:pt x="13034" y="253"/>
                  </a:lnTo>
                  <a:lnTo>
                    <a:pt x="13779" y="417"/>
                  </a:lnTo>
                  <a:lnTo>
                    <a:pt x="14500" y="611"/>
                  </a:lnTo>
                  <a:lnTo>
                    <a:pt x="14733" y="686"/>
                  </a:lnTo>
                  <a:lnTo>
                    <a:pt x="14989" y="790"/>
                  </a:lnTo>
                  <a:lnTo>
                    <a:pt x="15175" y="865"/>
                  </a:lnTo>
                  <a:lnTo>
                    <a:pt x="15385" y="954"/>
                  </a:lnTo>
                  <a:lnTo>
                    <a:pt x="15431" y="969"/>
                  </a:lnTo>
                  <a:lnTo>
                    <a:pt x="15594" y="1059"/>
                  </a:lnTo>
                  <a:lnTo>
                    <a:pt x="15757" y="1148"/>
                  </a:lnTo>
                  <a:lnTo>
                    <a:pt x="15920" y="1267"/>
                  </a:lnTo>
                  <a:lnTo>
                    <a:pt x="16106" y="1372"/>
                  </a:lnTo>
                  <a:lnTo>
                    <a:pt x="16665" y="1730"/>
                  </a:lnTo>
                  <a:lnTo>
                    <a:pt x="17014" y="1998"/>
                  </a:lnTo>
                  <a:lnTo>
                    <a:pt x="17480" y="2356"/>
                  </a:lnTo>
                  <a:lnTo>
                    <a:pt x="17852" y="2804"/>
                  </a:lnTo>
                  <a:lnTo>
                    <a:pt x="18178" y="3192"/>
                  </a:lnTo>
                  <a:lnTo>
                    <a:pt x="18527" y="3639"/>
                  </a:lnTo>
                  <a:lnTo>
                    <a:pt x="18806" y="4132"/>
                  </a:lnTo>
                  <a:lnTo>
                    <a:pt x="19086" y="4713"/>
                  </a:lnTo>
                  <a:lnTo>
                    <a:pt x="19272" y="5191"/>
                  </a:lnTo>
                  <a:lnTo>
                    <a:pt x="19295" y="9606"/>
                  </a:lnTo>
                  <a:lnTo>
                    <a:pt x="21600" y="9606"/>
                  </a:lnTo>
                  <a:lnTo>
                    <a:pt x="21600" y="16289"/>
                  </a:lnTo>
                  <a:lnTo>
                    <a:pt x="21413" y="17184"/>
                  </a:lnTo>
                  <a:lnTo>
                    <a:pt x="21041" y="17900"/>
                  </a:lnTo>
                  <a:lnTo>
                    <a:pt x="20668" y="18377"/>
                  </a:lnTo>
                  <a:lnTo>
                    <a:pt x="20343" y="18855"/>
                  </a:lnTo>
                  <a:lnTo>
                    <a:pt x="19924" y="19332"/>
                  </a:lnTo>
                  <a:lnTo>
                    <a:pt x="19388" y="19809"/>
                  </a:lnTo>
                  <a:lnTo>
                    <a:pt x="18806" y="20242"/>
                  </a:lnTo>
                  <a:lnTo>
                    <a:pt x="18062" y="20585"/>
                  </a:lnTo>
                  <a:lnTo>
                    <a:pt x="17270" y="20883"/>
                  </a:lnTo>
                  <a:lnTo>
                    <a:pt x="16525" y="21182"/>
                  </a:lnTo>
                  <a:lnTo>
                    <a:pt x="15548" y="21420"/>
                  </a:lnTo>
                  <a:lnTo>
                    <a:pt x="14803" y="21540"/>
                  </a:lnTo>
                  <a:lnTo>
                    <a:pt x="13662" y="21674"/>
                  </a:lnTo>
                  <a:lnTo>
                    <a:pt x="8379" y="21659"/>
                  </a:lnTo>
                  <a:lnTo>
                    <a:pt x="7168" y="21540"/>
                  </a:lnTo>
                  <a:lnTo>
                    <a:pt x="6098" y="21331"/>
                  </a:lnTo>
                  <a:lnTo>
                    <a:pt x="5050" y="21092"/>
                  </a:lnTo>
                  <a:lnTo>
                    <a:pt x="4003" y="20764"/>
                  </a:lnTo>
                  <a:lnTo>
                    <a:pt x="3258" y="20391"/>
                  </a:lnTo>
                  <a:lnTo>
                    <a:pt x="2769" y="20123"/>
                  </a:lnTo>
                  <a:lnTo>
                    <a:pt x="2281" y="19720"/>
                  </a:lnTo>
                  <a:lnTo>
                    <a:pt x="1862" y="19407"/>
                  </a:lnTo>
                  <a:lnTo>
                    <a:pt x="1489" y="19079"/>
                  </a:lnTo>
                  <a:lnTo>
                    <a:pt x="1070" y="18676"/>
                  </a:lnTo>
                  <a:lnTo>
                    <a:pt x="744" y="18258"/>
                  </a:lnTo>
                  <a:lnTo>
                    <a:pt x="325" y="17661"/>
                  </a:lnTo>
                  <a:lnTo>
                    <a:pt x="162" y="17035"/>
                  </a:lnTo>
                  <a:lnTo>
                    <a:pt x="93" y="16468"/>
                  </a:lnTo>
                  <a:lnTo>
                    <a:pt x="93" y="9606"/>
                  </a:lnTo>
                  <a:close/>
                  <a:moveTo>
                    <a:pt x="6098" y="9591"/>
                  </a:moveTo>
                  <a:lnTo>
                    <a:pt x="6098" y="5220"/>
                  </a:lnTo>
                  <a:lnTo>
                    <a:pt x="6191" y="4907"/>
                  </a:lnTo>
                  <a:lnTo>
                    <a:pt x="6307" y="4639"/>
                  </a:lnTo>
                  <a:lnTo>
                    <a:pt x="6517" y="4370"/>
                  </a:lnTo>
                  <a:lnTo>
                    <a:pt x="6680" y="4087"/>
                  </a:lnTo>
                  <a:lnTo>
                    <a:pt x="6889" y="3878"/>
                  </a:lnTo>
                  <a:lnTo>
                    <a:pt x="7308" y="3520"/>
                  </a:lnTo>
                  <a:lnTo>
                    <a:pt x="7843" y="3281"/>
                  </a:lnTo>
                  <a:lnTo>
                    <a:pt x="8402" y="3013"/>
                  </a:lnTo>
                  <a:lnTo>
                    <a:pt x="9031" y="2834"/>
                  </a:lnTo>
                  <a:lnTo>
                    <a:pt x="9659" y="2700"/>
                  </a:lnTo>
                  <a:lnTo>
                    <a:pt x="10497" y="2625"/>
                  </a:lnTo>
                  <a:lnTo>
                    <a:pt x="11125" y="2655"/>
                  </a:lnTo>
                  <a:lnTo>
                    <a:pt x="11987" y="2789"/>
                  </a:lnTo>
                  <a:lnTo>
                    <a:pt x="12522" y="2893"/>
                  </a:lnTo>
                  <a:lnTo>
                    <a:pt x="13011" y="3028"/>
                  </a:lnTo>
                  <a:lnTo>
                    <a:pt x="13290" y="3192"/>
                  </a:lnTo>
                  <a:lnTo>
                    <a:pt x="13709" y="3371"/>
                  </a:lnTo>
                  <a:lnTo>
                    <a:pt x="13872" y="3505"/>
                  </a:lnTo>
                  <a:lnTo>
                    <a:pt x="14058" y="3639"/>
                  </a:lnTo>
                  <a:lnTo>
                    <a:pt x="14291" y="3788"/>
                  </a:lnTo>
                  <a:lnTo>
                    <a:pt x="14431" y="3953"/>
                  </a:lnTo>
                  <a:lnTo>
                    <a:pt x="14617" y="4102"/>
                  </a:lnTo>
                  <a:lnTo>
                    <a:pt x="14826" y="4311"/>
                  </a:lnTo>
                  <a:lnTo>
                    <a:pt x="14919" y="4534"/>
                  </a:lnTo>
                  <a:lnTo>
                    <a:pt x="15036" y="4773"/>
                  </a:lnTo>
                  <a:lnTo>
                    <a:pt x="15175" y="5027"/>
                  </a:lnTo>
                  <a:lnTo>
                    <a:pt x="15245" y="5220"/>
                  </a:lnTo>
                  <a:lnTo>
                    <a:pt x="15245" y="9591"/>
                  </a:lnTo>
                  <a:lnTo>
                    <a:pt x="6098" y="9591"/>
                  </a:lnTo>
                  <a:close/>
                </a:path>
                <a:path w="21600" h="21600" extrusionOk="0">
                  <a:moveTo>
                    <a:pt x="93" y="9606"/>
                  </a:moveTo>
                  <a:lnTo>
                    <a:pt x="21600" y="9606"/>
                  </a:lnTo>
                  <a:close/>
                </a:path>
                <a:path w="21600" h="21600" extrusionOk="0">
                  <a:moveTo>
                    <a:pt x="11684" y="17109"/>
                  </a:moveTo>
                  <a:lnTo>
                    <a:pt x="12266" y="19317"/>
                  </a:lnTo>
                  <a:lnTo>
                    <a:pt x="9659" y="19317"/>
                  </a:lnTo>
                  <a:lnTo>
                    <a:pt x="10287" y="17124"/>
                  </a:lnTo>
                  <a:lnTo>
                    <a:pt x="10008" y="16975"/>
                  </a:lnTo>
                  <a:lnTo>
                    <a:pt x="9799" y="16722"/>
                  </a:lnTo>
                  <a:lnTo>
                    <a:pt x="9752" y="16408"/>
                  </a:lnTo>
                  <a:lnTo>
                    <a:pt x="9822" y="16170"/>
                  </a:lnTo>
                  <a:lnTo>
                    <a:pt x="10008" y="16006"/>
                  </a:lnTo>
                  <a:lnTo>
                    <a:pt x="10148" y="15871"/>
                  </a:lnTo>
                  <a:lnTo>
                    <a:pt x="10381" y="15782"/>
                  </a:lnTo>
                  <a:lnTo>
                    <a:pt x="10660" y="15692"/>
                  </a:lnTo>
                  <a:lnTo>
                    <a:pt x="11009" y="15677"/>
                  </a:lnTo>
                  <a:lnTo>
                    <a:pt x="11288" y="15722"/>
                  </a:lnTo>
                  <a:lnTo>
                    <a:pt x="11614" y="15782"/>
                  </a:lnTo>
                  <a:lnTo>
                    <a:pt x="11893" y="15946"/>
                  </a:lnTo>
                  <a:lnTo>
                    <a:pt x="12033" y="16080"/>
                  </a:lnTo>
                  <a:lnTo>
                    <a:pt x="12173" y="16229"/>
                  </a:lnTo>
                  <a:lnTo>
                    <a:pt x="12196" y="16408"/>
                  </a:lnTo>
                  <a:lnTo>
                    <a:pt x="12103" y="16722"/>
                  </a:lnTo>
                  <a:lnTo>
                    <a:pt x="11987" y="16856"/>
                  </a:lnTo>
                  <a:lnTo>
                    <a:pt x="11847" y="16975"/>
                  </a:lnTo>
                  <a:lnTo>
                    <a:pt x="11684" y="17109"/>
                  </a:lnTo>
                </a:path>
              </a:pathLst>
            </a:custGeom>
            <a:solidFill>
              <a:srgbClr val="C0C0C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endParaRPr kumimoji="0" lang="ru-RU" sz="3200">
                <a:latin typeface="Arial" charset="0"/>
              </a:endParaRPr>
            </a:p>
          </p:txBody>
        </p:sp>
        <p:sp>
          <p:nvSpPr>
            <p:cNvPr id="114697" name="Litebulb"/>
            <p:cNvSpPr>
              <a:spLocks noEditPoints="1" noChangeArrowheads="1"/>
            </p:cNvSpPr>
            <p:nvPr/>
          </p:nvSpPr>
          <p:spPr bwMode="auto">
            <a:xfrm>
              <a:off x="1791" y="1117"/>
              <a:ext cx="1497" cy="24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2 h 21600"/>
                <a:gd name="T14" fmla="*/ 18281 w 21600"/>
                <a:gd name="T15" fmla="*/ 92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kumimoji="0" lang="ru-RU" sz="2400">
                <a:latin typeface="Arial" charset="0"/>
              </a:endParaRPr>
            </a:p>
          </p:txBody>
        </p:sp>
        <p:sp>
          <p:nvSpPr>
            <p:cNvPr id="114698" name="Line 14"/>
            <p:cNvSpPr>
              <a:spLocks noChangeShapeType="1"/>
            </p:cNvSpPr>
            <p:nvPr/>
          </p:nvSpPr>
          <p:spPr bwMode="auto">
            <a:xfrm>
              <a:off x="4468" y="845"/>
              <a:ext cx="0" cy="249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4699" name="AutoShape 18" descr="Горизонтальный кирпич">
              <a:hlinkClick r:id="rId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329" y="3838"/>
              <a:ext cx="227" cy="272"/>
            </a:xfrm>
            <a:prstGeom prst="actionButtonHome">
              <a:avLst/>
            </a:prstGeom>
            <a:pattFill prst="horzBrick">
              <a:fgClr>
                <a:srgbClr val="CC66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ru-RU" sz="2400"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Исследование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по группам: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1. Буквы латинского алфавита: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A S Y W H N F U B V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2. Буквы русского алфавита: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Ф Ы В А П Р О Г </a:t>
            </a:r>
            <a:r>
              <a:rPr lang="ru-RU" dirty="0">
                <a:latin typeface="+mj-lt"/>
              </a:rPr>
              <a:t>Щ</a:t>
            </a:r>
            <a:r>
              <a:rPr lang="ru-RU" dirty="0" smtClean="0">
                <a:latin typeface="+mj-lt"/>
              </a:rPr>
              <a:t> Ж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3. Различных геометрических фигур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921250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2753</TotalTime>
  <Words>261</Words>
  <Application>Microsoft Office PowerPoint</Application>
  <PresentationFormat>Экран (4:3)</PresentationFormat>
  <Paragraphs>42</Paragraphs>
  <Slides>15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Comic Sans MS</vt:lpstr>
      <vt:lpstr>Monotype Corsiva</vt:lpstr>
      <vt:lpstr>Times New Roman</vt:lpstr>
      <vt:lpstr>Wingdings</vt:lpstr>
      <vt:lpstr>Reporting Progress or Status</vt:lpstr>
      <vt:lpstr>Презентация PowerPoint</vt:lpstr>
      <vt:lpstr>Центральная симметрия </vt:lpstr>
      <vt:lpstr>СОРАЗМЕРНОСТЬ</vt:lpstr>
      <vt:lpstr>Работа с учебником:</vt:lpstr>
      <vt:lpstr>Тема урока «Осевая симметрия.»  </vt:lpstr>
      <vt:lpstr>Презентация PowerPoint</vt:lpstr>
      <vt:lpstr>Осевая симметрия</vt:lpstr>
      <vt:lpstr>Примеры симметричных фигур</vt:lpstr>
      <vt:lpstr>Исследование по группам:</vt:lpstr>
      <vt:lpstr>Презентация PowerPoint</vt:lpstr>
      <vt:lpstr>Симметрия в природе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14pupil3</dc:creator>
  <cp:lastModifiedBy>Вася</cp:lastModifiedBy>
  <cp:revision>92</cp:revision>
  <dcterms:created xsi:type="dcterms:W3CDTF">2006-11-20T09:10:19Z</dcterms:created>
  <dcterms:modified xsi:type="dcterms:W3CDTF">2015-09-18T19:09:27Z</dcterms:modified>
</cp:coreProperties>
</file>