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739C55-3796-4343-87A1-FEC02746E8A6}" type="datetimeFigureOut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8F0D1F-7F3D-4FB5-98E2-0CD48C26E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0A8A-5AAF-4AA9-BAE4-E21449698E06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79CBD-0B87-4AD7-9FF5-0AA8CCA75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DE37-01EA-435F-B3E6-4F2E2B841896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FE5B-AC71-4868-A3C7-C8E3C679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F256-234A-4113-B8F2-67E784156847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D1B70-AF46-4D96-B139-758995928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BE0F-A63D-4357-891A-362AB62791F3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B8D1-4DDB-4B75-82EB-A11501740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37C0-B63A-429F-9C4E-9BDA18CE2FF1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03E6-9FE3-411C-B956-60AC59EA5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D073-93F9-48C1-9A33-D96B66E51A8E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79445-5D93-45D9-946E-1EE1F593B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8BF3E-3290-4BEB-949F-F2FCA3343AD8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57FA7-0CB8-4FAE-B830-5DBE5AFAF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4179-F60D-4380-B4C7-7DAF042D8F6D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72DB-3B87-46ED-97A5-50BA19141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D60C-2F8C-4116-BEF6-A18F7B762855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4715-911E-4C2A-B86B-0AB5A2D9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522BE-85F7-437C-9F10-DBF47546539D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35CBD-9EA8-45DE-8F61-F0AF607CD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FEC9-AC28-4FC6-9B84-E3F1BFB44A79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B299D-A561-47C9-8439-DE6187B2F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6F99C0-5729-4AF1-8C95-02EC5EF6E7A9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4C51D-06F1-4A7A-B730-E3F921B6F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38" y="2571750"/>
            <a:ext cx="7772400" cy="1470025"/>
          </a:xfrm>
        </p:spPr>
        <p:txBody>
          <a:bodyPr/>
          <a:lstStyle/>
          <a:p>
            <a:r>
              <a:rPr lang="ru-RU" sz="8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Поговорим о толерантности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500688"/>
            <a:ext cx="6400800" cy="1042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357166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86776" y="2000240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15338" y="4071942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4500570"/>
            <a:ext cx="13954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0000CC"/>
                </a:solidFill>
              </a:rPr>
              <a:t>– это уважение, принятие и понимание многообразия мира.</a:t>
            </a:r>
            <a:r>
              <a:rPr lang="ru-RU" sz="5400" b="1" i="1" dirty="0" smtClean="0"/>
              <a:t> 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4643470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990000"/>
                </a:solidFill>
              </a:rPr>
              <a:t>  - </a:t>
            </a:r>
            <a:r>
              <a:rPr lang="ru-RU" sz="4400" b="1" i="1" dirty="0" smtClean="0">
                <a:solidFill>
                  <a:schemeClr val="tx2"/>
                </a:solidFill>
              </a:rPr>
              <a:t>это способность признавать отличные от своего собственного мнения.  Мы допускаем, что кто-то может думать иначе, или действовать иначе, нежели ты сам 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C00000"/>
                </a:solidFill>
              </a:rPr>
              <a:t>Толерантность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–</a:t>
            </a:r>
            <a:r>
              <a:rPr lang="ru-RU" sz="5400" b="1" i="1" dirty="0" smtClean="0">
                <a:solidFill>
                  <a:srgbClr val="0000CC"/>
                </a:solidFill>
              </a:rPr>
              <a:t> </a:t>
            </a:r>
            <a:r>
              <a:rPr lang="ru-RU" sz="6000" b="1" i="1" dirty="0" smtClean="0">
                <a:solidFill>
                  <a:srgbClr val="7030A0"/>
                </a:solidFill>
              </a:rPr>
              <a:t>это благосклонность и уважение к  другому. 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7" name="Picture 5" descr="toler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714348" y="1142984"/>
            <a:ext cx="31877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half" idx="4294967295"/>
          </p:nvPr>
        </p:nvSpPr>
        <p:spPr>
          <a:xfrm>
            <a:off x="4429124" y="571480"/>
            <a:ext cx="4286280" cy="6858048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Мы все разные: кто-то любит читать, кто-то заниматься спортом. 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Кто-то играет с собачкой, а кто-то разводит цветы, но нам хорошо вместе и мы приглашаем тебя. 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Ты нам нужен!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96974"/>
          </a:xfrm>
        </p:spPr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Толерантны ли вы…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 marL="609600" indent="-609600"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0000CC"/>
                </a:solidFill>
              </a:rPr>
              <a:t>Какой вы дома… Например: Младший братишка сломал твою игрушку…</a:t>
            </a:r>
          </a:p>
          <a:p>
            <a:pPr marL="609600" indent="-609600"/>
            <a:r>
              <a:rPr lang="ru-RU" sz="4000" b="1" dirty="0" smtClean="0">
                <a:solidFill>
                  <a:srgbClr val="0000CC"/>
                </a:solidFill>
              </a:rPr>
              <a:t>Ты его прощаешь, он сделал это </a:t>
            </a:r>
            <a:r>
              <a:rPr lang="ru-RU" sz="4000" b="1" dirty="0" err="1" smtClean="0">
                <a:solidFill>
                  <a:srgbClr val="0000CC"/>
                </a:solidFill>
              </a:rPr>
              <a:t>ненарочно</a:t>
            </a:r>
            <a:r>
              <a:rPr lang="ru-RU" sz="4000" b="1" dirty="0" smtClean="0">
                <a:solidFill>
                  <a:srgbClr val="0000CC"/>
                </a:solidFill>
              </a:rPr>
              <a:t>…</a:t>
            </a:r>
          </a:p>
          <a:p>
            <a:pPr marL="609600" indent="-609600"/>
            <a:r>
              <a:rPr lang="ru-RU" sz="4000" b="1" dirty="0" smtClean="0">
                <a:solidFill>
                  <a:srgbClr val="0000CC"/>
                </a:solidFill>
              </a:rPr>
              <a:t>Ты ударишь его…</a:t>
            </a:r>
          </a:p>
          <a:p>
            <a:pPr marL="609600" indent="-609600">
              <a:buNone/>
            </a:pPr>
            <a:r>
              <a:rPr lang="ru-RU" sz="4000" b="1" dirty="0" smtClean="0">
                <a:solidFill>
                  <a:srgbClr val="0000CC"/>
                </a:solidFill>
              </a:rPr>
              <a:t>               Как вы поступите? </a:t>
            </a:r>
            <a:endParaRPr lang="ru-RU" sz="40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428596" y="857250"/>
            <a:ext cx="8286808" cy="526891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Ты поссорился со своей сестрой…</a:t>
            </a:r>
          </a:p>
          <a:p>
            <a:pPr lvl="1"/>
            <a:r>
              <a:rPr lang="ru-RU" sz="4400" b="1" dirty="0" smtClean="0">
                <a:solidFill>
                  <a:srgbClr val="C00000"/>
                </a:solidFill>
              </a:rPr>
              <a:t>Ты пытаешься объясниться с ней…</a:t>
            </a:r>
          </a:p>
          <a:p>
            <a:pPr lvl="1"/>
            <a:r>
              <a:rPr lang="ru-RU" sz="4400" b="1" dirty="0" smtClean="0">
                <a:solidFill>
                  <a:srgbClr val="C00000"/>
                </a:solidFill>
              </a:rPr>
              <a:t>Ты обижаешься и мстишь ей за это…</a:t>
            </a:r>
          </a:p>
          <a:p>
            <a:pPr lvl="1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                 Как вы поступите?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71472" y="428604"/>
            <a:ext cx="8286808" cy="5929354"/>
          </a:xfrm>
        </p:spPr>
        <p:txBody>
          <a:bodyPr/>
          <a:lstStyle/>
          <a:p>
            <a:pPr marL="609600" indent="-609600">
              <a:buNone/>
            </a:pPr>
            <a:r>
              <a:rPr lang="ru-RU" dirty="0" smtClean="0"/>
              <a:t> </a:t>
            </a:r>
            <a:r>
              <a:rPr lang="ru-RU" sz="4400" b="1" i="1" dirty="0" smtClean="0">
                <a:solidFill>
                  <a:srgbClr val="C00000"/>
                </a:solidFill>
              </a:rPr>
              <a:t>Тебе не хочется идти на прогулку со своими родными…</a:t>
            </a:r>
          </a:p>
          <a:p>
            <a:pPr marL="609600" indent="-609600"/>
            <a:r>
              <a:rPr lang="ru-RU" sz="4400" b="1" i="1" dirty="0" smtClean="0">
                <a:solidFill>
                  <a:srgbClr val="C00000"/>
                </a:solidFill>
              </a:rPr>
              <a:t>Ты устраиваешь истерику, чтобы не идти гулять…</a:t>
            </a:r>
          </a:p>
          <a:p>
            <a:pPr marL="609600" indent="-609600"/>
            <a:r>
              <a:rPr lang="ru-RU" sz="4400" b="1" i="1" dirty="0" smtClean="0">
                <a:solidFill>
                  <a:srgbClr val="C00000"/>
                </a:solidFill>
              </a:rPr>
              <a:t>Ты идешь с ними гулять, чтобы они были довольны…</a:t>
            </a:r>
          </a:p>
          <a:p>
            <a:pPr marL="609600" indent="-609600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                  Как вы поступите?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32"/>
            <a:ext cx="8001056" cy="5268931"/>
          </a:xfrm>
        </p:spPr>
        <p:txBody>
          <a:bodyPr/>
          <a:lstStyle/>
          <a:p>
            <a:pPr marL="609600" indent="-609600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Как вы поступите в такой ситуации: Ты не согласен с кем-нибудь..</a:t>
            </a:r>
          </a:p>
          <a:p>
            <a:pPr marL="609600" indent="-609600"/>
            <a:r>
              <a:rPr lang="ru-RU" sz="4400" b="1" dirty="0" smtClean="0">
                <a:solidFill>
                  <a:srgbClr val="0000CC"/>
                </a:solidFill>
              </a:rPr>
              <a:t>Ты все-таки слушаешь его…</a:t>
            </a:r>
          </a:p>
          <a:p>
            <a:pPr marL="609600" indent="-609600"/>
            <a:r>
              <a:rPr lang="ru-RU" sz="4400" b="1" dirty="0" smtClean="0">
                <a:solidFill>
                  <a:srgbClr val="0000CC"/>
                </a:solidFill>
              </a:rPr>
              <a:t>Ты не даешь ему говорить…</a:t>
            </a:r>
          </a:p>
          <a:p>
            <a:pPr marL="609600" indent="-609600">
              <a:buNone/>
            </a:pPr>
            <a:r>
              <a:rPr lang="ru-RU" sz="4400" b="1" dirty="0" smtClean="0">
                <a:solidFill>
                  <a:srgbClr val="0000CC"/>
                </a:solidFill>
              </a:rPr>
              <a:t>                   Как вы поступите?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50"/>
            <a:ext cx="8215370" cy="5268913"/>
          </a:xfrm>
        </p:spPr>
        <p:txBody>
          <a:bodyPr/>
          <a:lstStyle/>
          <a:p>
            <a:pPr marL="609600" indent="-609600">
              <a:buNone/>
            </a:pPr>
            <a:r>
              <a:rPr lang="ru-RU" sz="4400" b="1" i="1" dirty="0" smtClean="0">
                <a:solidFill>
                  <a:srgbClr val="0000CC"/>
                </a:solidFill>
              </a:rPr>
              <a:t>В классе ты уже ответил…</a:t>
            </a:r>
          </a:p>
          <a:p>
            <a:pPr marL="609600" indent="-609600"/>
            <a:r>
              <a:rPr lang="ru-RU" sz="4400" b="1" i="1" dirty="0" smtClean="0">
                <a:solidFill>
                  <a:srgbClr val="0000CC"/>
                </a:solidFill>
              </a:rPr>
              <a:t>Тебе хочется ответить еще…</a:t>
            </a:r>
          </a:p>
          <a:p>
            <a:pPr marL="609600" indent="-609600"/>
            <a:r>
              <a:rPr lang="ru-RU" sz="4400" b="1" i="1" dirty="0" smtClean="0">
                <a:solidFill>
                  <a:srgbClr val="0000CC"/>
                </a:solidFill>
              </a:rPr>
              <a:t>Ты предоставишь другим возможность ответить….</a:t>
            </a:r>
          </a:p>
          <a:p>
            <a:pPr marL="609600" indent="-609600">
              <a:buNone/>
            </a:pPr>
            <a:r>
              <a:rPr lang="ru-RU" sz="4400" b="1" i="1" dirty="0" smtClean="0">
                <a:solidFill>
                  <a:srgbClr val="0000CC"/>
                </a:solidFill>
              </a:rPr>
              <a:t>                  Как вы поступите?</a:t>
            </a:r>
            <a:endParaRPr lang="ru-RU" sz="4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142984"/>
            <a:ext cx="8001056" cy="4983179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Теперь, когда мы научились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Летать по воздуху, как птицы,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Плавать под водой, как рыбы,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Нам не хватает только одного: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Научиться жить на земле, как люди.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Б. Шоу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142984"/>
            <a:ext cx="8001056" cy="4983179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Теперь, когда мы научились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Летать по воздуху, как птицы,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Плавать под водой, как рыбы,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Нам не хватает только одного: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Научиться жить на земле, как люди.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Б. Шоу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785794"/>
            <a:ext cx="8215370" cy="3643338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Уважайте друг друга, будьте толерантны…</a:t>
            </a:r>
          </a:p>
        </p:txBody>
      </p:sp>
      <p:pic>
        <p:nvPicPr>
          <p:cNvPr id="7" name="Рисунок 6" descr="C:\Users\Анна\Desktop\имаааажжжиик\дети\29ac9ebd465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4214818"/>
            <a:ext cx="7000924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000240"/>
            <a:ext cx="7643866" cy="385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</a:rPr>
              <a:t>"Я, ты, он, она – вместе дружная страна, вместе – дружная семья, в слове "мы” - сто тысяч "я”!</a:t>
            </a:r>
          </a:p>
        </p:txBody>
      </p:sp>
      <p:pic>
        <p:nvPicPr>
          <p:cNvPr id="9" name="Рисунок 8" descr="C:\Users\Анна\Desktop\имаааажжжиик\дети\55-29-06-2010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500042"/>
            <a:ext cx="72152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214422"/>
            <a:ext cx="8358246" cy="4911741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"большеглазых, озорных, черных и цветных, рыжих и веселых”</a:t>
            </a:r>
          </a:p>
        </p:txBody>
      </p:sp>
      <p:pic>
        <p:nvPicPr>
          <p:cNvPr id="7" name="Рисунок 6" descr="C:\Users\Анна\Desktop\имаааажжжиик\дети\55-29-06-2010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3429000"/>
            <a:ext cx="85011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Качества человека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643042" y="1285860"/>
            <a:ext cx="6572296" cy="50006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Взаимопонимание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Взаимоуважение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Ответственность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Доброжелательность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Сдержанность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Уступчивость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Коммуникабельность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Терпимость (толерантность)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http://aida.ucoz.ru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000240"/>
            <a:ext cx="8286808" cy="4125923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Сегодня мы хотим поговорить о том, что такое </a:t>
            </a:r>
            <a:r>
              <a:rPr lang="ru-RU" sz="4400" b="1" dirty="0" smtClean="0">
                <a:solidFill>
                  <a:srgbClr val="C00000"/>
                </a:solidFill>
              </a:rPr>
              <a:t>ТОЛЕРАНТНОСТЬ.</a:t>
            </a:r>
          </a:p>
          <a:p>
            <a:pPr marL="609600" indent="-60960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16 ноября – Международный день толерантности. </a:t>
            </a:r>
          </a:p>
          <a:p>
            <a:pPr marL="609600" indent="-609600" algn="ctr">
              <a:buNone/>
            </a:pPr>
            <a:endParaRPr lang="ru-RU" b="1" dirty="0" smtClean="0">
              <a:solidFill>
                <a:srgbClr val="99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pic>
        <p:nvPicPr>
          <p:cNvPr id="7" name="Рисунок 6" descr="C:\Users\Анна\Desktop\имаааажжжиик\дети\55-29-06-2010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500042"/>
            <a:ext cx="72152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Вороны черные и только одна белая, но им хорошо вместе. 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    Они весело танцуют и поют, и совсем неважно кто и какого цвета.</a:t>
            </a:r>
            <a:endParaRPr lang="ru-RU" sz="32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7" name="Picture 6" descr="toler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14480" y="2544342"/>
            <a:ext cx="5786478" cy="41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Picture 6" descr="toler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714348" y="571480"/>
            <a:ext cx="4143375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929188" y="1000125"/>
            <a:ext cx="4214812" cy="542925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Мы разные – но мы дружим!», хотя мальчик ходит на руках, а девочка как обычно, так как мы привыкли.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E128A-1CB6-4565-8BDC-CA4531FA1074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6" descr="toler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642910" y="857232"/>
            <a:ext cx="41433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814888" y="1357298"/>
            <a:ext cx="4329112" cy="4768865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0000CC"/>
                </a:solidFill>
              </a:rPr>
              <a:t>    Какой большой слон и какая маленькая мышка,  они общаются, дружат. 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  Большой слон не обижает маленькую мышку. Они равны, не смотря на разницу в размерах.</a:t>
            </a:r>
            <a:br>
              <a:rPr lang="ru-RU" sz="3200" b="1" dirty="0" smtClean="0">
                <a:solidFill>
                  <a:srgbClr val="0000CC"/>
                </a:solidFill>
              </a:rPr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55</TotalTime>
  <Words>474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нач.шк.4</vt:lpstr>
      <vt:lpstr>Поговорим о толерантности</vt:lpstr>
      <vt:lpstr>Слайд 2</vt:lpstr>
      <vt:lpstr>Слайд 3</vt:lpstr>
      <vt:lpstr>Слайд 4</vt:lpstr>
      <vt:lpstr>Качества человека</vt:lpstr>
      <vt:lpstr>Слайд 6</vt:lpstr>
      <vt:lpstr>Вороны черные и только одна белая, но им хорошо вместе.      Они весело танцуют и поют, и совсем неважно кто и какого цвета.</vt:lpstr>
      <vt:lpstr>Слайд 8</vt:lpstr>
      <vt:lpstr>Слайд 9</vt:lpstr>
      <vt:lpstr>Толерантность</vt:lpstr>
      <vt:lpstr>Толерантность</vt:lpstr>
      <vt:lpstr>Толерантность</vt:lpstr>
      <vt:lpstr>Слайд 13</vt:lpstr>
      <vt:lpstr>Толерантны ли вы…</vt:lpstr>
      <vt:lpstr>Слайд 15</vt:lpstr>
      <vt:lpstr>Слайд 16</vt:lpstr>
      <vt:lpstr>Слайд 17</vt:lpstr>
      <vt:lpstr>Слайд 18</vt:lpstr>
      <vt:lpstr>Слайд 19</vt:lpstr>
      <vt:lpstr>Уважайте друг друга, будьте толерантны…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Поговорим о толерантности</dc:title>
  <dc:creator>House</dc:creator>
  <dc:description>http://aida.ucoz.ru</dc:description>
  <cp:lastModifiedBy>User</cp:lastModifiedBy>
  <cp:revision>7</cp:revision>
  <dcterms:created xsi:type="dcterms:W3CDTF">2011-12-04T14:26:29Z</dcterms:created>
  <dcterms:modified xsi:type="dcterms:W3CDTF">2014-09-20T15:54:53Z</dcterms:modified>
</cp:coreProperties>
</file>