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1" r:id="rId4"/>
    <p:sldId id="262" r:id="rId5"/>
    <p:sldId id="263" r:id="rId6"/>
    <p:sldId id="264" r:id="rId7"/>
    <p:sldId id="257" r:id="rId8"/>
    <p:sldId id="260" r:id="rId9"/>
    <p:sldId id="271" r:id="rId10"/>
    <p:sldId id="272" r:id="rId11"/>
    <p:sldId id="273" r:id="rId12"/>
    <p:sldId id="274" r:id="rId13"/>
    <p:sldId id="275" r:id="rId14"/>
    <p:sldId id="259" r:id="rId15"/>
    <p:sldId id="265" r:id="rId16"/>
    <p:sldId id="266" r:id="rId17"/>
    <p:sldId id="267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9991A-6046-4659-80CF-8F5924B276C4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8683-4B26-438F-9231-253BAEC15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78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72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331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40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467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267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470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66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30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66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51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84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F5D73-4B70-436B-9318-D47B27013A98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5B9E-0C60-47FF-B2D4-228079135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10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asyinformatics.ru/wp-content/uploads/2013/04/gia-2013-reshenie-3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easyinformatics.ru/wp-content/uploads/2013/04/gia-2013-reshenie-4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asyinformatics.ru/wp-content/uploads/2013/04/gia-2013-reshenie-5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asyinformatics.ru/wp-content/uploads/2013/04/gia-2013-reshenie-2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7772400" cy="1470025"/>
          </a:xfrm>
        </p:spPr>
        <p:txBody>
          <a:bodyPr/>
          <a:lstStyle/>
          <a:p>
            <a:r>
              <a:rPr lang="ru-RU" dirty="0" smtClean="0"/>
              <a:t>Исполнители алгоритмов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869160"/>
            <a:ext cx="6400800" cy="1752600"/>
          </a:xfrm>
        </p:spPr>
        <p:txBody>
          <a:bodyPr/>
          <a:lstStyle/>
          <a:p>
            <a:r>
              <a:rPr lang="ru-RU" dirty="0" smtClean="0"/>
              <a:t>Исполнитель Чертежник</a:t>
            </a:r>
          </a:p>
          <a:p>
            <a:r>
              <a:rPr lang="ru-RU" dirty="0" smtClean="0"/>
              <a:t>Исполнитель Кузнечик</a:t>
            </a:r>
          </a:p>
          <a:p>
            <a:r>
              <a:rPr lang="ru-RU" dirty="0" smtClean="0"/>
              <a:t>Символьные алгоритмы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2354" y="1556792"/>
            <a:ext cx="4277878" cy="309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728" y="5001344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88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8824" y="1886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Рассмотрим тело цикла:</a:t>
            </a:r>
          </a:p>
          <a:p>
            <a:pPr>
              <a:buNone/>
            </a:pPr>
            <a:r>
              <a:rPr lang="ru-RU" dirty="0" smtClean="0"/>
              <a:t>     Сместиться </a:t>
            </a:r>
            <a:r>
              <a:rPr lang="ru-RU" dirty="0" smtClean="0"/>
              <a:t>на (–2, –1)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Сместиться </a:t>
            </a:r>
            <a:r>
              <a:rPr lang="ru-RU" dirty="0" smtClean="0"/>
              <a:t>на (3, 2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Сместиться на (2, 1)</a:t>
            </a:r>
          </a:p>
          <a:p>
            <a:pPr>
              <a:buNone/>
            </a:pPr>
            <a:r>
              <a:rPr lang="ru-RU" dirty="0" smtClean="0"/>
              <a:t>Отразим эти </a:t>
            </a:r>
            <a:r>
              <a:rPr lang="ru-RU" dirty="0" smtClean="0"/>
              <a:t>команды на </a:t>
            </a:r>
            <a:r>
              <a:rPr lang="ru-RU" dirty="0" smtClean="0"/>
              <a:t>рисунке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Сместиться на (-2, -1)</a:t>
            </a:r>
          </a:p>
          <a:p>
            <a:endParaRPr lang="ru-RU" dirty="0"/>
          </a:p>
        </p:txBody>
      </p:sp>
      <p:pic>
        <p:nvPicPr>
          <p:cNvPr id="4" name="Рисунок 3" descr="Решение ГИА по информатике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31993"/>
          <a:stretch>
            <a:fillRect/>
          </a:stretch>
        </p:blipFill>
        <p:spPr bwMode="auto">
          <a:xfrm>
            <a:off x="1259632" y="3573016"/>
            <a:ext cx="6562725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Сместиться на (3, 2)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ФИПИ ГИА по информатике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5" y="1152524"/>
            <a:ext cx="7025778" cy="5372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Сместиться на (2, 1)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Тесты ГИА по информатике 2013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99593" y="1152524"/>
            <a:ext cx="6953770" cy="5516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 </a:t>
            </a:r>
            <a:r>
              <a:rPr lang="ru-RU" dirty="0" smtClean="0"/>
              <a:t>сумме получим, что после выполнения алгоритма Чертёжник сместиться на 3 раза по 3 клетки вправо и на 3 раза по 2 клетки вверх. Т. е. в общем он сместиться на 9 клеток вправо и 6 клеток вверх относительно начального положения.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Значит </a:t>
            </a:r>
            <a:r>
              <a:rPr lang="ru-RU" dirty="0" smtClean="0"/>
              <a:t>весь этот алгоритм можно заменить одной командой </a:t>
            </a:r>
            <a:r>
              <a:rPr lang="ru-RU" dirty="0" smtClean="0"/>
              <a:t>—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Сместиться на (9, 6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Правильный ответ 4</a:t>
            </a:r>
            <a:r>
              <a:rPr lang="ru-RU" dirty="0" smtClean="0"/>
              <a:t>.</a:t>
            </a:r>
          </a:p>
          <a:p>
            <a:r>
              <a:rPr lang="ru-RU" b="1" u="sng" dirty="0" smtClean="0">
                <a:solidFill>
                  <a:srgbClr val="C00000"/>
                </a:solidFill>
              </a:rPr>
              <a:t>А как вычислить проще?</a:t>
            </a:r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4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Исполнитель Чертежник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75853"/>
            <a:ext cx="8568952" cy="5361459"/>
          </a:xfrm>
        </p:spPr>
        <p:txBody>
          <a:bodyPr>
            <a:noAutofit/>
          </a:bodyPr>
          <a:lstStyle/>
          <a:p>
            <a:pPr marL="0" indent="0" defTabSz="7620000">
              <a:buNone/>
            </a:pPr>
            <a:r>
              <a:rPr lang="ru-RU" sz="2000" b="1" dirty="0"/>
              <a:t>Исполнитель Чертёжник перемещается на координатной плоскости, оставляя </a:t>
            </a:r>
            <a:r>
              <a:rPr lang="ru-RU" sz="2000" b="1" dirty="0" smtClean="0"/>
              <a:t>след</a:t>
            </a:r>
            <a:r>
              <a:rPr lang="ru-RU" sz="2000" b="1" dirty="0"/>
              <a:t>  в  виде  линии.  Чертёжник  может  выполнять  команду Сместиться на (a, b) (где a, b – целые числа), перемещающую Чертёжника из точки с координатами (x, y) в точку с координатами (x + a, y + b</a:t>
            </a:r>
            <a:r>
              <a:rPr lang="ru-RU" sz="2000" b="1" dirty="0" smtClean="0"/>
              <a:t>).</a:t>
            </a:r>
          </a:p>
          <a:p>
            <a:pPr marL="0" indent="0" defTabSz="8069263">
              <a:buNone/>
            </a:pPr>
            <a:r>
              <a:rPr lang="ru-RU" sz="2000" b="1" dirty="0" smtClean="0"/>
              <a:t> Если числа  а,</a:t>
            </a:r>
            <a:r>
              <a:rPr lang="ru-RU" sz="2000" b="1" dirty="0"/>
              <a:t>  b  </a:t>
            </a:r>
            <a:r>
              <a:rPr lang="ru-RU" sz="2000" b="1" dirty="0" smtClean="0"/>
              <a:t>положительные,  значение  соответствующей</a:t>
            </a:r>
          </a:p>
          <a:p>
            <a:pPr marL="0" indent="0" defTabSz="7620000">
              <a:buNone/>
            </a:pPr>
            <a:r>
              <a:rPr lang="ru-RU" sz="2000" b="1" dirty="0"/>
              <a:t> </a:t>
            </a:r>
            <a:r>
              <a:rPr lang="ru-RU" sz="2000" b="1" dirty="0" smtClean="0"/>
              <a:t>координаты увеличивается, если отрицательные – уменьшается.</a:t>
            </a:r>
          </a:p>
          <a:p>
            <a:pPr marL="0" indent="0" defTabSz="7620000">
              <a:buNone/>
            </a:pP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Например</a:t>
            </a:r>
            <a:r>
              <a:rPr lang="ru-RU" sz="2000" b="1" dirty="0"/>
              <a:t>,  если  Чертёжник  находится  в  точке  с  координатами (4, 2),  то команда Сместиться на (2, –3) переместит Чертёжника в точку (6, –1).</a:t>
            </a:r>
            <a:br>
              <a:rPr lang="ru-RU" sz="2000" b="1" dirty="0"/>
            </a:br>
            <a:r>
              <a:rPr lang="ru-RU" sz="2000" b="1" dirty="0"/>
              <a:t>Запись</a:t>
            </a:r>
            <a:br>
              <a:rPr lang="ru-RU" sz="2000" b="1" dirty="0"/>
            </a:br>
            <a:r>
              <a:rPr lang="ru-RU" sz="2000" b="1" dirty="0"/>
              <a:t>Повтори k раз</a:t>
            </a:r>
            <a:br>
              <a:rPr lang="ru-RU" sz="2000" b="1" dirty="0"/>
            </a:br>
            <a:r>
              <a:rPr lang="ru-RU" sz="2000" b="1" dirty="0"/>
              <a:t>Команда1 Команда2 Команда3</a:t>
            </a:r>
            <a:br>
              <a:rPr lang="ru-RU" sz="2000" b="1" dirty="0"/>
            </a:br>
            <a:r>
              <a:rPr lang="ru-RU" sz="2000" b="1" dirty="0"/>
              <a:t>Конец</a:t>
            </a:r>
            <a:br>
              <a:rPr lang="ru-RU" sz="2000" b="1" dirty="0"/>
            </a:br>
            <a:r>
              <a:rPr lang="ru-RU" sz="2000" b="1" dirty="0"/>
              <a:t>означает,  что  последовательность  команд  </a:t>
            </a:r>
            <a:endParaRPr lang="ru-RU" sz="2000" b="1" dirty="0" smtClean="0"/>
          </a:p>
          <a:p>
            <a:pPr marL="0" indent="0" defTabSz="7620000">
              <a:buNone/>
            </a:pPr>
            <a:r>
              <a:rPr lang="ru-RU" sz="2000" b="1" dirty="0" smtClean="0"/>
              <a:t>Команда1</a:t>
            </a:r>
            <a:r>
              <a:rPr lang="ru-RU" sz="2000" b="1" dirty="0"/>
              <a:t>  Команда2  Команда3 повторится k раз.</a:t>
            </a:r>
          </a:p>
          <a:p>
            <a:pPr marL="0" indent="0">
              <a:buNone/>
            </a:pPr>
            <a:endParaRPr lang="ru-RU" sz="2000" b="1" dirty="0"/>
          </a:p>
        </p:txBody>
      </p:sp>
      <p:pic>
        <p:nvPicPr>
          <p:cNvPr id="4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019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/>
              <a:t>Исполнитель Чертёжник перемещается на координатной плоскости, оставляя след в виде линии. Чертёжник может выполнять команду </a:t>
            </a:r>
            <a:r>
              <a:rPr lang="ru-RU" b="1" dirty="0"/>
              <a:t>Сместиться на (a, b)</a:t>
            </a:r>
            <a:r>
              <a:rPr lang="ru-RU" i="1" dirty="0"/>
              <a:t> (где a, b – целые числа), перемещающую Чертёжника из точки с координатами (x, y) в точку с координатами (x + a, y + b). Если числа a, b положительные, значение соответствующей координаты увеличивается, если отрицательные – уменьшается. Например, если Чертёжник находится в точке с координатами (2, 4), то команда </a:t>
            </a:r>
            <a:r>
              <a:rPr lang="ru-RU" b="1" dirty="0"/>
              <a:t>Сместиться на (1, –5)</a:t>
            </a:r>
            <a:r>
              <a:rPr lang="ru-RU" i="1" dirty="0"/>
              <a:t> переместит Чертёжника в точку (3, –1).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Запись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Повтори k раз</a:t>
            </a:r>
          </a:p>
          <a:p>
            <a:pPr marL="0" indent="0">
              <a:buNone/>
            </a:pPr>
            <a:r>
              <a:rPr lang="ru-RU" dirty="0"/>
              <a:t>  Команда1 </a:t>
            </a:r>
          </a:p>
          <a:p>
            <a:pPr marL="0" indent="0">
              <a:buNone/>
            </a:pPr>
            <a:r>
              <a:rPr lang="ru-RU" dirty="0"/>
              <a:t>  Команда2 </a:t>
            </a:r>
          </a:p>
          <a:p>
            <a:pPr marL="0" indent="0">
              <a:buNone/>
            </a:pPr>
            <a:r>
              <a:rPr lang="ru-RU" dirty="0"/>
              <a:t>  Команда3</a:t>
            </a:r>
          </a:p>
          <a:p>
            <a:pPr marL="0" indent="0">
              <a:buNone/>
            </a:pPr>
            <a:r>
              <a:rPr lang="ru-RU" dirty="0"/>
              <a:t>конец</a:t>
            </a:r>
          </a:p>
          <a:p>
            <a:pPr marL="0" indent="0">
              <a:buNone/>
            </a:pPr>
            <a:r>
              <a:rPr lang="ru-RU" i="1" dirty="0"/>
              <a:t>означает, что последовательность команд Команда1 Команда2 Команда3 повторится k раз.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9302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Чертёжнику был дан для исполнения следующий алгоритм: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Сместиться на (3,-3)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Повтори N раз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Сместиться на (27, 17)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Сместиться на (a, b)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конец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Сместиться на (–27, –17)</a:t>
            </a:r>
          </a:p>
          <a:p>
            <a:pPr marL="0" indent="0">
              <a:buNone/>
            </a:pPr>
            <a:r>
              <a:rPr lang="ru-RU" i="1" dirty="0" smtClean="0"/>
              <a:t>Чему должно равняться N, чтобы Чертежник смог  вернуться в исходную точку, из которой он начал движение</a:t>
            </a:r>
            <a:r>
              <a:rPr lang="ru-RU" i="1" dirty="0" smtClean="0"/>
              <a:t>? Наименьшее </a:t>
            </a:r>
            <a:r>
              <a:rPr lang="ru-RU" i="1" dirty="0" smtClean="0"/>
              <a:t>значение N? Наибольшее значение N</a:t>
            </a:r>
            <a:r>
              <a:rPr lang="ru-RU" i="1" dirty="0" smtClean="0"/>
              <a:t>?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1)  4   	2) 5    	3) 6    	4) 7 </a:t>
            </a:r>
          </a:p>
          <a:p>
            <a:endParaRPr lang="ru-RU" dirty="0"/>
          </a:p>
        </p:txBody>
      </p:sp>
      <p:pic>
        <p:nvPicPr>
          <p:cNvPr id="4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1772816"/>
            <a:ext cx="1548851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447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вычислим итоговое смещение Чертёжника </a:t>
            </a:r>
            <a:r>
              <a:rPr lang="ru-RU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N </a:t>
            </a:r>
            <a:r>
              <a:rPr lang="en-US" dirty="0" err="1" smtClean="0"/>
              <a:t>раз</a:t>
            </a:r>
            <a:r>
              <a:rPr lang="en-US" dirty="0" smtClean="0"/>
              <a:t> (27+a, 17+b)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(-27, </a:t>
            </a:r>
            <a:r>
              <a:rPr lang="ru-RU" dirty="0" smtClean="0"/>
              <a:t>-</a:t>
            </a:r>
            <a:r>
              <a:rPr lang="en-US" dirty="0" smtClean="0"/>
              <a:t>17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общее изменение </a:t>
            </a:r>
            <a:r>
              <a:rPr lang="en-US" dirty="0" smtClean="0"/>
              <a:t>x</a:t>
            </a:r>
            <a:r>
              <a:rPr lang="ru-RU" dirty="0" smtClean="0"/>
              <a:t>-координаты:</a:t>
            </a:r>
          </a:p>
          <a:p>
            <a:pPr>
              <a:buNone/>
            </a:pPr>
            <a:r>
              <a:rPr lang="ru-RU" dirty="0" smtClean="0"/>
              <a:t>3+</a:t>
            </a:r>
            <a:r>
              <a:rPr lang="en-US" dirty="0" smtClean="0"/>
              <a:t>N</a:t>
            </a:r>
            <a:r>
              <a:rPr lang="ru-RU" dirty="0" smtClean="0"/>
              <a:t>(27+</a:t>
            </a:r>
            <a:r>
              <a:rPr lang="en-US" dirty="0" smtClean="0"/>
              <a:t>a</a:t>
            </a:r>
            <a:r>
              <a:rPr lang="ru-RU" dirty="0" smtClean="0"/>
              <a:t>)-27 = 0</a:t>
            </a:r>
          </a:p>
          <a:p>
            <a:pPr>
              <a:buNone/>
            </a:pPr>
            <a:r>
              <a:rPr lang="ru-RU" dirty="0" smtClean="0"/>
              <a:t>общее изменение y-координаты:</a:t>
            </a:r>
          </a:p>
          <a:p>
            <a:pPr>
              <a:buNone/>
            </a:pPr>
            <a:r>
              <a:rPr lang="ru-RU" dirty="0" smtClean="0"/>
              <a:t>-3+</a:t>
            </a:r>
            <a:r>
              <a:rPr lang="en-US" dirty="0" smtClean="0"/>
              <a:t>N</a:t>
            </a:r>
            <a:r>
              <a:rPr lang="ru-RU" dirty="0" smtClean="0"/>
              <a:t>(17+</a:t>
            </a:r>
            <a:r>
              <a:rPr lang="en-US" dirty="0" smtClean="0"/>
              <a:t>b</a:t>
            </a:r>
            <a:r>
              <a:rPr lang="ru-RU" dirty="0" smtClean="0"/>
              <a:t>)-17 = 0</a:t>
            </a:r>
          </a:p>
          <a:p>
            <a:pPr lvl="0">
              <a:buNone/>
            </a:pPr>
            <a:r>
              <a:rPr lang="ru-RU" dirty="0" smtClean="0"/>
              <a:t>упрощаем оба уравнения: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(27+</a:t>
            </a:r>
            <a:r>
              <a:rPr lang="en-US" dirty="0" smtClean="0"/>
              <a:t>a</a:t>
            </a:r>
            <a:r>
              <a:rPr lang="ru-RU" dirty="0" smtClean="0"/>
              <a:t>) = 24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(17+</a:t>
            </a:r>
            <a:r>
              <a:rPr lang="en-US" dirty="0" smtClean="0"/>
              <a:t>b</a:t>
            </a:r>
            <a:r>
              <a:rPr lang="ru-RU" dirty="0" smtClean="0"/>
              <a:t>) = -20</a:t>
            </a:r>
          </a:p>
          <a:p>
            <a:pPr lvl="0">
              <a:buNone/>
            </a:pPr>
            <a:r>
              <a:rPr lang="ru-RU" dirty="0" smtClean="0"/>
              <a:t>таким образом, </a:t>
            </a:r>
            <a:r>
              <a:rPr lang="en-US" dirty="0" smtClean="0"/>
              <a:t>N</a:t>
            </a:r>
            <a:r>
              <a:rPr lang="ru-RU" dirty="0" smtClean="0"/>
              <a:t> – общий делитель чисел 24 и 20, это может быть 2 или 4; из вариантов ответа, приведённых в задаче, подходит только 4 (ответ 1)</a:t>
            </a:r>
          </a:p>
          <a:p>
            <a:pPr lvl="0">
              <a:buNone/>
            </a:pPr>
            <a:r>
              <a:rPr lang="ru-RU" dirty="0" smtClean="0"/>
              <a:t>Ответ:  1.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276872"/>
            <a:ext cx="154885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427168" cy="5949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/>
              <a:t>Чертёжнику был дан для исполнения следующий алгоритм (буквами </a:t>
            </a:r>
            <a:r>
              <a:rPr lang="ru-RU" sz="2400" b="1" i="1" dirty="0" err="1" smtClean="0"/>
              <a:t>n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a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b</a:t>
            </a:r>
            <a:r>
              <a:rPr lang="ru-RU" sz="2400" b="1" i="1" dirty="0" smtClean="0"/>
              <a:t> обозначены неизвестные числа):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НАЧАЛО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сместиться на (–1, –2)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ПОВТОРИ </a:t>
            </a:r>
            <a:r>
              <a:rPr lang="ru-RU" sz="2400" b="1" dirty="0" err="1" smtClean="0">
                <a:solidFill>
                  <a:srgbClr val="C00000"/>
                </a:solidFill>
              </a:rPr>
              <a:t>n</a:t>
            </a:r>
            <a:r>
              <a:rPr lang="ru-RU" sz="2400" b="1" dirty="0" smtClean="0">
                <a:solidFill>
                  <a:srgbClr val="C00000"/>
                </a:solidFill>
              </a:rPr>
              <a:t> РАЗ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сместиться на (</a:t>
            </a:r>
            <a:r>
              <a:rPr lang="ru-RU" sz="2400" b="1" dirty="0" err="1" smtClean="0">
                <a:solidFill>
                  <a:srgbClr val="C00000"/>
                </a:solidFill>
              </a:rPr>
              <a:t>a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</a:rPr>
              <a:t>b</a:t>
            </a:r>
            <a:r>
              <a:rPr lang="ru-RU" sz="2400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сместиться на (-1, -2)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КОНЕЦ ПОВТОРИ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сместиться на (–24, -12)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КОНЕЦ</a:t>
            </a:r>
          </a:p>
          <a:p>
            <a:pPr>
              <a:buNone/>
            </a:pPr>
            <a:r>
              <a:rPr lang="ru-RU" sz="2000" b="1" i="1" dirty="0" smtClean="0"/>
              <a:t>      Укажите </a:t>
            </a:r>
            <a:r>
              <a:rPr lang="ru-RU" sz="2000" b="1" i="1" dirty="0" smtClean="0"/>
              <a:t>наибольшее возможное значение числа </a:t>
            </a:r>
            <a:r>
              <a:rPr lang="ru-RU" sz="2000" b="1" i="1" dirty="0" err="1" smtClean="0"/>
              <a:t>n</a:t>
            </a:r>
            <a:r>
              <a:rPr lang="ru-RU" sz="2000" b="1" i="1" dirty="0" smtClean="0"/>
              <a:t>, для которого найдутся такие значения чисел </a:t>
            </a:r>
            <a:r>
              <a:rPr lang="ru-RU" sz="2000" b="1" i="1" dirty="0" err="1" smtClean="0"/>
              <a:t>a</a:t>
            </a:r>
            <a:r>
              <a:rPr lang="ru-RU" sz="2000" b="1" i="1" dirty="0" smtClean="0"/>
              <a:t> и </a:t>
            </a:r>
            <a:r>
              <a:rPr lang="ru-RU" sz="2000" b="1" i="1" dirty="0" err="1" smtClean="0"/>
              <a:t>b</a:t>
            </a:r>
            <a:r>
              <a:rPr lang="ru-RU" sz="2000" b="1" i="1" dirty="0" smtClean="0"/>
              <a:t>, что после выполнения программы Чертёжник возвратится в исходную точку</a:t>
            </a:r>
            <a:r>
              <a:rPr lang="ru-RU" sz="2000" b="1" dirty="0" smtClean="0"/>
              <a:t>.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b="1" dirty="0" smtClean="0"/>
              <a:t>Запишем </a:t>
            </a:r>
            <a:r>
              <a:rPr lang="ru-RU" b="1" dirty="0" smtClean="0"/>
              <a:t>общее изменение координат Чертёжника в результате выполнения этого алгоритма</a:t>
            </a:r>
            <a:r>
              <a:rPr lang="ru-RU" b="1" dirty="0" smtClean="0"/>
              <a:t>:</a:t>
            </a:r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поскольку Чертёжник должен вернуться в исходную точку, эти величины должны быть равны нулю; </a:t>
            </a:r>
            <a:r>
              <a:rPr lang="ru-RU" b="1" dirty="0" smtClean="0"/>
              <a:t>следовательно</a:t>
            </a:r>
            <a:r>
              <a:rPr lang="ru-RU" b="1" dirty="0" smtClean="0"/>
              <a:t>, нужно найти набольшее натуральное </a:t>
            </a:r>
            <a:r>
              <a:rPr lang="ru-RU" b="1" i="1" dirty="0" err="1" smtClean="0"/>
              <a:t>n</a:t>
            </a:r>
            <a:r>
              <a:rPr lang="ru-RU" b="1" dirty="0" smtClean="0"/>
              <a:t>, при котором система уравнений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разрешима </a:t>
            </a:r>
            <a:r>
              <a:rPr lang="ru-RU" b="1" dirty="0" smtClean="0"/>
              <a:t>в целых числах относительно </a:t>
            </a:r>
            <a:r>
              <a:rPr lang="ru-RU" b="1" i="1" dirty="0" err="1" smtClean="0"/>
              <a:t>a</a:t>
            </a:r>
            <a:r>
              <a:rPr lang="ru-RU" b="1" dirty="0" smtClean="0"/>
              <a:t> и </a:t>
            </a:r>
            <a:r>
              <a:rPr lang="ru-RU" b="1" i="1" dirty="0" err="1" smtClean="0"/>
              <a:t>b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несложно </a:t>
            </a:r>
            <a:r>
              <a:rPr lang="ru-RU" b="1" dirty="0" smtClean="0"/>
              <a:t>заметить, что для этого число </a:t>
            </a:r>
            <a:r>
              <a:rPr lang="ru-RU" b="1" i="1" dirty="0" err="1" smtClean="0"/>
              <a:t>n</a:t>
            </a:r>
            <a:r>
              <a:rPr lang="ru-RU" b="1" dirty="0" smtClean="0"/>
              <a:t> должно быть одновременно делителем чисел 14 и 25</a:t>
            </a:r>
          </a:p>
          <a:p>
            <a:pPr lvl="0">
              <a:buNone/>
            </a:pPr>
            <a:r>
              <a:rPr lang="ru-RU" b="1" dirty="0" smtClean="0"/>
              <a:t>наибольший общий делитель чисел 14 и 25 равен 1</a:t>
            </a:r>
          </a:p>
          <a:p>
            <a:pPr lvl="0">
              <a:buNone/>
            </a:pPr>
            <a:r>
              <a:rPr lang="ru-RU" b="1" dirty="0" smtClean="0"/>
              <a:t>ответ – 1.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168352"/>
            <a:ext cx="1271075" cy="177281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763688" y="1412776"/>
          <a:ext cx="5544616" cy="739552"/>
        </p:xfrm>
        <a:graphic>
          <a:graphicData uri="http://schemas.openxmlformats.org/presentationml/2006/ole">
            <p:oleObj spid="_x0000_s1025" name="Формула" r:id="rId4" imgW="2362200" imgH="4318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771800" y="3645024"/>
          <a:ext cx="3024336" cy="936104"/>
        </p:xfrm>
        <a:graphic>
          <a:graphicData uri="http://schemas.openxmlformats.org/presentationml/2006/ole">
            <p:oleObj spid="_x0000_s1027" name="Формула" r:id="rId5" imgW="9017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/>
        </p:nvSpPr>
        <p:spPr>
          <a:xfrm>
            <a:off x="0" y="-171400"/>
            <a:ext cx="9144000" cy="1522562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solidFill>
                  <a:srgbClr val="C00000"/>
                </a:solidFill>
              </a:rPr>
              <a:t>Исполнитель </a:t>
            </a:r>
            <a:r>
              <a:rPr lang="ru-RU" sz="3600" b="1" i="1" dirty="0">
                <a:solidFill>
                  <a:srgbClr val="C00000"/>
                </a:solidFill>
              </a:rPr>
              <a:t>Кузнечик</a:t>
            </a:r>
            <a:r>
              <a:rPr lang="ru-RU" sz="4000" b="1" i="1" dirty="0">
                <a:solidFill>
                  <a:srgbClr val="C00000"/>
                </a:solidFill>
              </a:rPr>
              <a:t> </a:t>
            </a:r>
            <a:endParaRPr lang="ru-RU" sz="4000" b="1" i="1" dirty="0" smtClean="0">
              <a:solidFill>
                <a:srgbClr val="C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C00000"/>
                </a:solidFill>
              </a:rPr>
              <a:t>живёт </a:t>
            </a:r>
            <a:r>
              <a:rPr lang="ru-RU" sz="2800" b="1" dirty="0">
                <a:solidFill>
                  <a:srgbClr val="C00000"/>
                </a:solidFill>
              </a:rPr>
              <a:t>на числовой оси</a:t>
            </a:r>
          </a:p>
        </p:txBody>
      </p:sp>
      <p:sp>
        <p:nvSpPr>
          <p:cNvPr id="5" name="Rectangle 2"/>
          <p:cNvSpPr>
            <a:spLocks noGrp="1" noChangeArrowheads="1"/>
          </p:cNvSpPr>
          <p:nvPr/>
        </p:nvSpPr>
        <p:spPr>
          <a:xfrm>
            <a:off x="251520" y="1124744"/>
            <a:ext cx="8229600" cy="5688707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Начальное положение — точка 0. </a:t>
            </a:r>
            <a:br>
              <a:rPr lang="ru-RU" sz="2800" dirty="0"/>
            </a:br>
            <a:r>
              <a:rPr lang="ru-RU" sz="2800" b="1" dirty="0"/>
              <a:t>Система команд </a:t>
            </a:r>
            <a:r>
              <a:rPr lang="ru-RU" sz="2800" b="1" i="1" dirty="0"/>
              <a:t>Кузнечика: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 dirty="0"/>
              <a:t>вперёд 3</a:t>
            </a:r>
            <a:r>
              <a:rPr lang="ru-RU" sz="2800" dirty="0"/>
              <a:t> — </a:t>
            </a:r>
            <a:r>
              <a:rPr lang="ru-RU" sz="2800" i="1" dirty="0"/>
              <a:t>Кузнечик </a:t>
            </a:r>
            <a:r>
              <a:rPr lang="ru-RU" sz="2800" dirty="0"/>
              <a:t>прыгает вперёд на 3 единицы;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 dirty="0"/>
              <a:t>назад 2</a:t>
            </a:r>
            <a:r>
              <a:rPr lang="ru-RU" sz="2800" dirty="0"/>
              <a:t> — </a:t>
            </a:r>
            <a:r>
              <a:rPr lang="ru-RU" sz="2800" i="1" dirty="0"/>
              <a:t>Кузнечик </a:t>
            </a:r>
            <a:r>
              <a:rPr lang="ru-RU" sz="2800" dirty="0"/>
              <a:t>прыгает назад на 2 единицы;</a:t>
            </a:r>
          </a:p>
          <a:p>
            <a:pPr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 dirty="0"/>
              <a:t>закрась </a:t>
            </a:r>
            <a:r>
              <a:rPr lang="ru-RU" sz="2800" dirty="0"/>
              <a:t>— текущая позиция </a:t>
            </a:r>
            <a:r>
              <a:rPr lang="ru-RU" sz="2800" i="1" dirty="0"/>
              <a:t>Кузнечика </a:t>
            </a:r>
            <a:r>
              <a:rPr lang="ru-RU" sz="2800" dirty="0"/>
              <a:t>закрашивается в красный цвет.</a:t>
            </a:r>
            <a:br>
              <a:rPr lang="ru-RU" sz="2800" dirty="0"/>
            </a:br>
            <a:endParaRPr lang="ru-RU" sz="2800" dirty="0"/>
          </a:p>
          <a:p>
            <a:pPr indent="-34131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 dirty="0"/>
              <a:t>Условия</a:t>
            </a:r>
            <a:r>
              <a:rPr lang="ru-RU" sz="2800" dirty="0"/>
              <a:t> могут быть следующими: </a:t>
            </a:r>
            <a:br>
              <a:rPr lang="ru-RU" sz="2800" dirty="0"/>
            </a:br>
            <a:r>
              <a:rPr lang="ru-RU" sz="2800" b="1" dirty="0"/>
              <a:t>чётное </a:t>
            </a:r>
            <a:r>
              <a:rPr lang="ru-RU" sz="2800" dirty="0"/>
              <a:t>— проверка того, что текущее положение — чётное число, </a:t>
            </a:r>
            <a:br>
              <a:rPr lang="ru-RU" sz="2800" dirty="0"/>
            </a:br>
            <a:r>
              <a:rPr lang="ru-RU" sz="2800" b="1" dirty="0"/>
              <a:t>положительное </a:t>
            </a:r>
            <a:r>
              <a:rPr lang="ru-RU" sz="2800" dirty="0"/>
              <a:t>— </a:t>
            </a:r>
            <a:r>
              <a:rPr lang="ru-RU" sz="2800" dirty="0" smtClean="0"/>
              <a:t>проверка </a:t>
            </a:r>
            <a:r>
              <a:rPr lang="ru-RU" sz="2800" dirty="0"/>
              <a:t>того, что текущее положение — число &gt; </a:t>
            </a:r>
            <a:r>
              <a:rPr lang="ru-RU" sz="2800" dirty="0" smtClean="0"/>
              <a:t>0, </a:t>
            </a:r>
            <a:br>
              <a:rPr lang="ru-RU" sz="2800" dirty="0" smtClean="0"/>
            </a:br>
            <a:r>
              <a:rPr lang="ru-RU" sz="2800" b="1" dirty="0" smtClean="0"/>
              <a:t>отрицательное</a:t>
            </a:r>
            <a:r>
              <a:rPr lang="ru-RU" sz="2800" dirty="0" smtClean="0"/>
              <a:t> — проверка того, что текущее положение — число &lt; </a:t>
            </a:r>
            <a:r>
              <a:rPr lang="ru-RU" sz="2800" dirty="0"/>
              <a:t>0.</a:t>
            </a:r>
          </a:p>
        </p:txBody>
      </p:sp>
    </p:spTree>
    <p:extLst>
      <p:ext uri="{BB962C8B-B14F-4D97-AF65-F5344CB8AC3E}">
        <p14:creationId xmlns:p14="http://schemas.microsoft.com/office/powerpoint/2010/main" xmlns="" val="31774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0825" y="765175"/>
            <a:ext cx="8353623" cy="1727200"/>
          </a:xfrm>
          <a:prstGeom prst="rect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вперёд 3 назад 2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ЕСЛИ </a:t>
            </a:r>
            <a:r>
              <a:rPr lang="ru-RU" sz="2800" b="1" dirty="0">
                <a:solidFill>
                  <a:srgbClr val="CC0099"/>
                </a:solidFill>
              </a:rPr>
              <a:t>чётное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   ТО назад 2 закрась 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   ИНАЧЕ вперёд 3 вперёд 3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49250" y="2492375"/>
            <a:ext cx="8686800" cy="172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609600" indent="-608013">
              <a:spcBef>
                <a:spcPts val="700"/>
              </a:spcBef>
              <a:buClrTx/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Определите, </a:t>
            </a:r>
            <a:r>
              <a:rPr lang="ru-RU" sz="2800" b="1" dirty="0">
                <a:solidFill>
                  <a:srgbClr val="000000"/>
                </a:solidFill>
              </a:rPr>
              <a:t>сколько точек на числовой прямой будет закрашено</a:t>
            </a:r>
            <a:r>
              <a:rPr lang="ru-RU" sz="2800" dirty="0">
                <a:solidFill>
                  <a:srgbClr val="000000"/>
                </a:solidFill>
              </a:rPr>
              <a:t> в результате выполнения этого алгоритма.</a:t>
            </a:r>
          </a:p>
          <a:p>
            <a:pPr marL="609600" indent="-608013">
              <a:spcBef>
                <a:spcPts val="700"/>
              </a:spcBef>
              <a:buFont typeface="Times New Roman" pitchFamily="18" charset="0"/>
              <a:buAutoNum type="arabicParenR"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1		2) 2		3) 3		4) 0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50825" y="4581524"/>
            <a:ext cx="8353623" cy="2087835"/>
          </a:xfrm>
          <a:prstGeom prst="rect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609600" indent="-608013">
              <a:spcBef>
                <a:spcPts val="700"/>
              </a:spcBef>
              <a:buClrTx/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Решение</a:t>
            </a:r>
            <a:r>
              <a:rPr lang="ru-RU" sz="2800" dirty="0">
                <a:solidFill>
                  <a:srgbClr val="000000"/>
                </a:solidFill>
              </a:rPr>
              <a:t>.</a:t>
            </a:r>
          </a:p>
          <a:p>
            <a:pPr marL="609600" indent="-608013">
              <a:spcBef>
                <a:spcPts val="700"/>
              </a:spcBef>
              <a:buFont typeface="Times New Roman" pitchFamily="18" charset="0"/>
              <a:buAutoNum type="arabicParenR"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0+3-2=1 чётное? – нет </a:t>
            </a:r>
            <a:r>
              <a:rPr lang="ru-RU" sz="2800" dirty="0">
                <a:solidFill>
                  <a:srgbClr val="000000"/>
                </a:solidFill>
                <a:latin typeface="Symbol" pitchFamily="16" charset="2"/>
              </a:rPr>
              <a:t></a:t>
            </a:r>
            <a:r>
              <a:rPr lang="ru-RU" sz="2800" dirty="0">
                <a:solidFill>
                  <a:srgbClr val="000000"/>
                </a:solidFill>
              </a:rPr>
              <a:t> ИНАЧЕ </a:t>
            </a:r>
            <a:r>
              <a:rPr lang="ru-RU" sz="2800" dirty="0">
                <a:solidFill>
                  <a:srgbClr val="000000"/>
                </a:solidFill>
                <a:latin typeface="Symbol" pitchFamily="16" charset="2"/>
              </a:rPr>
              <a:t></a:t>
            </a:r>
            <a:r>
              <a:rPr lang="ru-RU" sz="2800" dirty="0">
                <a:solidFill>
                  <a:srgbClr val="000000"/>
                </a:solidFill>
              </a:rPr>
              <a:t> 1+3+3=7</a:t>
            </a:r>
          </a:p>
          <a:p>
            <a:pPr marL="609600" indent="-608013">
              <a:spcBef>
                <a:spcPts val="700"/>
              </a:spcBef>
              <a:buFont typeface="Times New Roman" pitchFamily="18" charset="0"/>
              <a:buAutoNum type="arabicParenR"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</a:pPr>
            <a:r>
              <a:rPr lang="ru-RU" sz="2800" dirty="0" smtClean="0">
                <a:solidFill>
                  <a:srgbClr val="000000"/>
                </a:solidFill>
              </a:rPr>
              <a:t>7+3-2=8 </a:t>
            </a:r>
            <a:r>
              <a:rPr lang="ru-RU" sz="2800" dirty="0">
                <a:solidFill>
                  <a:srgbClr val="000000"/>
                </a:solidFill>
              </a:rPr>
              <a:t>чётное? – да </a:t>
            </a:r>
            <a:r>
              <a:rPr lang="ru-RU" sz="2800" dirty="0">
                <a:solidFill>
                  <a:srgbClr val="000000"/>
                </a:solidFill>
                <a:latin typeface="Symbol" pitchFamily="16" charset="2"/>
              </a:rPr>
              <a:t></a:t>
            </a:r>
            <a:r>
              <a:rPr lang="ru-RU" sz="2800" dirty="0">
                <a:solidFill>
                  <a:srgbClr val="000000"/>
                </a:solidFill>
              </a:rPr>
              <a:t> ТО </a:t>
            </a:r>
            <a:r>
              <a:rPr lang="ru-RU" sz="2800" dirty="0">
                <a:solidFill>
                  <a:srgbClr val="000000"/>
                </a:solidFill>
                <a:latin typeface="Symbol" pitchFamily="16" charset="2"/>
              </a:rPr>
              <a:t></a:t>
            </a:r>
            <a:r>
              <a:rPr lang="ru-RU" sz="2800" dirty="0">
                <a:solidFill>
                  <a:srgbClr val="000000"/>
                </a:solidFill>
              </a:rPr>
              <a:t> 8-2=6 </a:t>
            </a:r>
            <a:r>
              <a:rPr lang="ru-RU" sz="2800" b="1" dirty="0" smtClean="0">
                <a:solidFill>
                  <a:srgbClr val="000000"/>
                </a:solidFill>
              </a:rPr>
              <a:t>закрась</a:t>
            </a:r>
          </a:p>
          <a:p>
            <a:pPr marL="609600" indent="-608013" algn="r">
              <a:spcBef>
                <a:spcPts val="700"/>
              </a:spcBef>
              <a:buClrTx/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</a:pPr>
            <a:r>
              <a:rPr lang="ru-RU" sz="2800" b="1" dirty="0" smtClean="0">
                <a:solidFill>
                  <a:srgbClr val="000000"/>
                </a:solidFill>
              </a:rPr>
              <a:t>Ответ</a:t>
            </a:r>
            <a:r>
              <a:rPr lang="ru-RU" sz="2800" b="1" dirty="0">
                <a:solidFill>
                  <a:srgbClr val="000000"/>
                </a:solidFill>
              </a:rPr>
              <a:t>: 1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6182122"/>
            <a:ext cx="8604448" cy="70326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73596" y="44624"/>
            <a:ext cx="1042020" cy="8128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406400"/>
            <a:ext cx="9144000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1)  </a:t>
            </a:r>
            <a:r>
              <a:rPr lang="ru-RU" sz="2800" i="1" u="sng" dirty="0">
                <a:solidFill>
                  <a:srgbClr val="000000"/>
                </a:solidFill>
              </a:rPr>
              <a:t> </a:t>
            </a:r>
            <a:r>
              <a:rPr lang="ru-RU" sz="2800" b="1" i="1" u="sng" dirty="0">
                <a:solidFill>
                  <a:srgbClr val="000000"/>
                </a:solidFill>
              </a:rPr>
              <a:t>Кузнечик</a:t>
            </a:r>
            <a:r>
              <a:rPr lang="ru-RU" sz="2800" i="1" u="sng" dirty="0">
                <a:solidFill>
                  <a:srgbClr val="000000"/>
                </a:solidFill>
              </a:rPr>
              <a:t> </a:t>
            </a:r>
            <a:r>
              <a:rPr lang="ru-RU" sz="2800" u="sng" dirty="0">
                <a:solidFill>
                  <a:srgbClr val="000000"/>
                </a:solidFill>
              </a:rPr>
              <a:t>выполнил следующий алгоритм 2 раза: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400" b="99200" l="0" r="97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2336" y="836712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0825" y="763439"/>
            <a:ext cx="8353623" cy="1727200"/>
          </a:xfrm>
          <a:prstGeom prst="rect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вперёд 3 назад 2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ЕСЛИ </a:t>
            </a:r>
            <a:r>
              <a:rPr lang="ru-RU" sz="2800" b="1" dirty="0">
                <a:solidFill>
                  <a:srgbClr val="CC0099"/>
                </a:solidFill>
              </a:rPr>
              <a:t>чётное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   ТО назад 2 закрась 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   ИНАЧЕ вперёд 3 вперёд 3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49250" y="2490639"/>
            <a:ext cx="8686800" cy="172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609600" indent="-608013">
              <a:spcBef>
                <a:spcPts val="700"/>
              </a:spcBef>
              <a:buClrTx/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Определите, </a:t>
            </a:r>
            <a:r>
              <a:rPr lang="ru-RU" sz="2800" b="1" dirty="0">
                <a:solidFill>
                  <a:srgbClr val="000000"/>
                </a:solidFill>
              </a:rPr>
              <a:t>сколько точек на числовой прямой будет закрашено</a:t>
            </a:r>
            <a:r>
              <a:rPr lang="ru-RU" sz="2800" dirty="0">
                <a:solidFill>
                  <a:srgbClr val="000000"/>
                </a:solidFill>
              </a:rPr>
              <a:t> в результате выполнения этого алгоритма.</a:t>
            </a:r>
          </a:p>
          <a:p>
            <a:pPr marL="609600" indent="-608013">
              <a:spcBef>
                <a:spcPts val="700"/>
              </a:spcBef>
              <a:buFont typeface="Times New Roman" pitchFamily="18" charset="0"/>
              <a:buAutoNum type="arabicParenR"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1		2) 2		3) 3		4) 0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404664"/>
            <a:ext cx="9144000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1)  </a:t>
            </a:r>
            <a:r>
              <a:rPr lang="ru-RU" sz="2800" i="1" u="sng" dirty="0">
                <a:solidFill>
                  <a:srgbClr val="000000"/>
                </a:solidFill>
              </a:rPr>
              <a:t> </a:t>
            </a:r>
            <a:r>
              <a:rPr lang="ru-RU" sz="2800" b="1" i="1" u="sng" dirty="0">
                <a:solidFill>
                  <a:srgbClr val="000000"/>
                </a:solidFill>
              </a:rPr>
              <a:t>Кузнечик</a:t>
            </a:r>
            <a:r>
              <a:rPr lang="ru-RU" sz="2800" i="1" u="sng" dirty="0">
                <a:solidFill>
                  <a:srgbClr val="000000"/>
                </a:solidFill>
              </a:rPr>
              <a:t> </a:t>
            </a:r>
            <a:r>
              <a:rPr lang="ru-RU" sz="2800" u="sng" dirty="0">
                <a:solidFill>
                  <a:srgbClr val="000000"/>
                </a:solidFill>
              </a:rPr>
              <a:t>выполнил следующий алгоритм 2 раза:</a:t>
            </a:r>
          </a:p>
        </p:txBody>
      </p:sp>
    </p:spTree>
    <p:extLst>
      <p:ext uri="{BB962C8B-B14F-4D97-AF65-F5344CB8AC3E}">
        <p14:creationId xmlns:p14="http://schemas.microsoft.com/office/powerpoint/2010/main" xmlns="" val="2170902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Oval 1"/>
          <p:cNvSpPr>
            <a:spLocks noChangeArrowheads="1"/>
          </p:cNvSpPr>
          <p:nvPr/>
        </p:nvSpPr>
        <p:spPr bwMode="auto">
          <a:xfrm>
            <a:off x="-15875" y="193675"/>
            <a:ext cx="987475" cy="812800"/>
          </a:xfrm>
          <a:prstGeom prst="ellipse">
            <a:avLst/>
          </a:prstGeom>
          <a:solidFill>
            <a:srgbClr val="FF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42913" y="893763"/>
            <a:ext cx="8229600" cy="5218112"/>
          </a:xfrm>
          <a:ln/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вперёд 3  :  назад 1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ЕСЛИ </a:t>
            </a:r>
            <a:r>
              <a:rPr lang="ru-RU" sz="2800" b="1" dirty="0">
                <a:solidFill>
                  <a:srgbClr val="CC0099"/>
                </a:solidFill>
              </a:rPr>
              <a:t>отрицательное </a:t>
            </a:r>
            <a:br>
              <a:rPr lang="ru-RU" sz="2800" b="1" dirty="0">
                <a:solidFill>
                  <a:srgbClr val="CC0099"/>
                </a:solidFill>
              </a:rPr>
            </a:br>
            <a:r>
              <a:rPr lang="ru-RU" sz="2800" dirty="0"/>
              <a:t>ТО вперёд 2</a:t>
            </a:r>
            <a:br>
              <a:rPr lang="ru-RU" sz="2800" dirty="0"/>
            </a:br>
            <a:r>
              <a:rPr lang="ru-RU" sz="2800" dirty="0"/>
              <a:t>ИНАЧЕ назад 1  :  закрась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КОНЕЦ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назад  1   :   назад 1 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800" dirty="0"/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Определите, сколько точек на числовой прямой будет закрашено в результате выполнения этого алгоритма.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1) 1		2) 2		3) 3		4) 0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44450" y="328613"/>
            <a:ext cx="9144000" cy="5207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/>
              <a:t>2)  </a:t>
            </a:r>
            <a:r>
              <a:rPr lang="ru-RU" sz="2800" i="1" u="sng"/>
              <a:t> </a:t>
            </a:r>
            <a:r>
              <a:rPr lang="ru-RU" sz="2800" b="1" i="1" u="sng"/>
              <a:t>Кузнечик</a:t>
            </a:r>
            <a:r>
              <a:rPr lang="ru-RU" sz="2800" i="1" u="sng"/>
              <a:t> </a:t>
            </a:r>
            <a:r>
              <a:rPr lang="ru-RU" sz="2800" u="sng"/>
              <a:t>выполнил следующий алгоритм 2 раза: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651500" y="6308725"/>
            <a:ext cx="34925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rgbClr val="000000"/>
                </a:solidFill>
              </a:rPr>
              <a:t>Ответ: 2 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076056" y="6154738"/>
            <a:ext cx="3492500" cy="70326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6792"/>
            <a:ext cx="23042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4215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692696"/>
            <a:ext cx="8229600" cy="4525963"/>
          </a:xfrm>
          <a:ln/>
        </p:spPr>
        <p:txBody>
          <a:bodyPr anchor="t"/>
          <a:lstStyle/>
          <a:p>
            <a:pPr marL="533400" indent="-531813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2800" dirty="0"/>
              <a:t>Известно, что алгоритм, который выполнил </a:t>
            </a:r>
            <a:r>
              <a:rPr lang="ru-RU" sz="2800" i="1" dirty="0"/>
              <a:t>Кузнечик, </a:t>
            </a:r>
            <a:r>
              <a:rPr lang="ru-RU" sz="2800" dirty="0"/>
              <a:t>состоит из 6 записей. Первой была запись:</a:t>
            </a:r>
          </a:p>
          <a:p>
            <a:pPr marL="533400" indent="-531813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2800" b="1" dirty="0"/>
              <a:t>Повтори 35   [Вперёд 2 Назад 1] </a:t>
            </a:r>
            <a:endParaRPr lang="ru-RU" sz="2800" b="1" dirty="0" smtClean="0"/>
          </a:p>
          <a:p>
            <a:pPr marL="533400" indent="-531813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2800" dirty="0" smtClean="0"/>
              <a:t>Остальные </a:t>
            </a:r>
            <a:r>
              <a:rPr lang="ru-RU" sz="2800" dirty="0"/>
              <a:t>записи — это команды </a:t>
            </a:r>
            <a:r>
              <a:rPr lang="ru-RU" sz="2800" b="1" dirty="0"/>
              <a:t>Назад 6</a:t>
            </a:r>
            <a:r>
              <a:rPr lang="ru-RU" sz="2800" dirty="0"/>
              <a:t>. </a:t>
            </a:r>
          </a:p>
          <a:p>
            <a:pPr marL="533400" indent="-531813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2800" dirty="0"/>
              <a:t>На какую одну команду можно заменить этот алгоритм, чтобы </a:t>
            </a:r>
            <a:r>
              <a:rPr lang="ru-RU" sz="2800" i="1" dirty="0"/>
              <a:t>Кузнечик </a:t>
            </a:r>
            <a:r>
              <a:rPr lang="ru-RU" sz="2800" dirty="0"/>
              <a:t>оказался в той же точке, что и после выполнения алгоритма?</a:t>
            </a:r>
          </a:p>
          <a:p>
            <a:pPr marL="533400" indent="-531813" algn="l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AutoNum type="arabicParenR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2800" dirty="0"/>
              <a:t>Назад 5	 3) Вперёд 1</a:t>
            </a:r>
          </a:p>
          <a:p>
            <a:pPr marL="533400" indent="-531813" algn="l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AutoNum type="arabicParenR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</a:pPr>
            <a:r>
              <a:rPr lang="ru-RU" sz="2800" dirty="0"/>
              <a:t>Вперёд 5	 4) Назад 1 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092950" y="6137275"/>
            <a:ext cx="18002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</a:rPr>
              <a:t>Ответ: 2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0" y="0"/>
            <a:ext cx="755576" cy="812800"/>
          </a:xfrm>
          <a:prstGeom prst="ellipse">
            <a:avLst/>
          </a:prstGeom>
          <a:solidFill>
            <a:srgbClr val="FF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3)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4211960" y="1484784"/>
            <a:ext cx="1611313" cy="1588"/>
          </a:xfrm>
          <a:prstGeom prst="line">
            <a:avLst/>
          </a:prstGeom>
          <a:noFill/>
          <a:ln w="76320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50825" y="5664200"/>
            <a:ext cx="6773863" cy="101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>
                <a:solidFill>
                  <a:srgbClr val="000000"/>
                </a:solidFill>
              </a:rPr>
              <a:t>Решение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>
                <a:solidFill>
                  <a:srgbClr val="000000"/>
                </a:solidFill>
              </a:rPr>
              <a:t>35 ∙ (+2 -1) + 5 ∙ (-6) = 35 – 30 = +5 </a:t>
            </a:r>
            <a:r>
              <a:rPr lang="ru-RU" sz="2400">
                <a:solidFill>
                  <a:srgbClr val="000000"/>
                </a:solidFill>
                <a:latin typeface="Symbol" pitchFamily="16" charset="2"/>
              </a:rPr>
              <a:t></a:t>
            </a:r>
            <a:r>
              <a:rPr lang="ru-RU" sz="2400">
                <a:solidFill>
                  <a:srgbClr val="000000"/>
                </a:solidFill>
              </a:rPr>
              <a:t> Вперёд 5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5496" y="5776913"/>
            <a:ext cx="9144000" cy="108108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0990" y="4137248"/>
            <a:ext cx="2172072" cy="217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42228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 additive="repl">
                                        <p:cTn id="10" dur="2000" fill="hold"/>
                                        <p:tgtEl>
                                          <p:spTgt spid="5018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1+#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0" grpId="1" animBg="1"/>
      <p:bldP spid="501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549275"/>
            <a:ext cx="8229600" cy="4525963"/>
          </a:xfrm>
          <a:ln/>
        </p:spPr>
        <p:txBody>
          <a:bodyPr/>
          <a:lstStyle/>
          <a:p>
            <a:pPr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Известно, что начальное положение </a:t>
            </a:r>
            <a:r>
              <a:rPr lang="ru-RU" sz="2800" i="1" dirty="0"/>
              <a:t>Кузнечика </a:t>
            </a:r>
            <a:r>
              <a:rPr lang="ru-RU" sz="2800" dirty="0"/>
              <a:t>— точка 0 на координатной оси. Кузнечик выполнил алгоритм:</a:t>
            </a:r>
          </a:p>
          <a:p>
            <a:pPr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 dirty="0"/>
              <a:t>Повтори 3   [Вперёд 2 Назад 1 Повтори 2   [Назад 2]]</a:t>
            </a:r>
          </a:p>
          <a:p>
            <a:pPr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 dirty="0"/>
              <a:t>Повтори 4   [Вперёд 3] </a:t>
            </a:r>
          </a:p>
          <a:p>
            <a:pPr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В какой точке на координатной оси окажется </a:t>
            </a:r>
            <a:r>
              <a:rPr lang="ru-RU" sz="2800" i="1" dirty="0"/>
              <a:t>Кузнечик </a:t>
            </a:r>
            <a:r>
              <a:rPr lang="ru-RU" sz="2800" dirty="0"/>
              <a:t>после выполнения алгоритма?</a:t>
            </a:r>
          </a:p>
          <a:p>
            <a:pPr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/>
              <a:t>1) 0		2) 12		3) 3		4) Назад 11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71600" y="5445224"/>
            <a:ext cx="7921575" cy="1387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000000"/>
                </a:solidFill>
              </a:rPr>
              <a:t>1). 3*(2-1+2*(-2)) = 3*(-3)=-9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2). 4*3=12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3). 12-9=3                                                            Ответ</a:t>
            </a:r>
            <a:r>
              <a:rPr lang="ru-RU" sz="2800" b="1" dirty="0">
                <a:solidFill>
                  <a:srgbClr val="000000"/>
                </a:solidFill>
              </a:rPr>
              <a:t>: 3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5496" y="5517232"/>
            <a:ext cx="8617744" cy="1296144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0" y="0"/>
            <a:ext cx="683568" cy="812800"/>
          </a:xfrm>
          <a:prstGeom prst="ellipse">
            <a:avLst/>
          </a:prstGeom>
          <a:solidFill>
            <a:srgbClr val="FF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4)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2738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989" t="16071" r="15624" b="14485"/>
          <a:stretch/>
        </p:blipFill>
        <p:spPr bwMode="auto">
          <a:xfrm>
            <a:off x="-1" y="0"/>
            <a:ext cx="926809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309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Чертёжнику был дан для исполнения следующий алгоритм:</a:t>
            </a:r>
            <a:br>
              <a:rPr lang="ru-RU" sz="3600" dirty="0" smtClean="0"/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Повтори 3 раз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Сместиться на (–2, –1)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Сместиться на (3, 2)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Сместиться на (2, 1)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Конец</a:t>
            </a:r>
          </a:p>
          <a:p>
            <a:pPr marL="0" indent="0">
              <a:buNone/>
            </a:pPr>
            <a:r>
              <a:rPr lang="ru-RU" dirty="0" smtClean="0"/>
              <a:t>На  какую  одну  команду  можно  заменить  этот  алгоритм, чтобы  Чертёжник оказался в той же точке, что и после выполнения алгоритма?</a:t>
            </a:r>
          </a:p>
          <a:p>
            <a:pPr marL="0" indent="0">
              <a:buNone/>
            </a:pPr>
            <a:r>
              <a:rPr lang="ru-RU" dirty="0" smtClean="0"/>
              <a:t>1) Сместиться на (–9, –6)</a:t>
            </a:r>
          </a:p>
          <a:p>
            <a:pPr marL="0" indent="0">
              <a:buNone/>
            </a:pPr>
            <a:r>
              <a:rPr lang="ru-RU" dirty="0" smtClean="0"/>
              <a:t>2) Сместиться на (6, 9)</a:t>
            </a:r>
          </a:p>
          <a:p>
            <a:pPr marL="0" indent="0">
              <a:buNone/>
            </a:pPr>
            <a:r>
              <a:rPr lang="ru-RU" dirty="0" smtClean="0"/>
              <a:t>3) Сместиться на (–6, –9)</a:t>
            </a:r>
          </a:p>
          <a:p>
            <a:pPr marL="0" indent="0">
              <a:buNone/>
            </a:pPr>
            <a:r>
              <a:rPr lang="ru-RU" dirty="0" smtClean="0"/>
              <a:t>4) Сместиться на (9, 6)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6228601"/>
            <a:ext cx="4355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Ответ: 1 </a:t>
            </a:r>
            <a:r>
              <a:rPr lang="ru-RU" sz="3200" b="1" dirty="0" smtClean="0"/>
              <a:t>(9</a:t>
            </a:r>
            <a:r>
              <a:rPr lang="ru-RU" sz="3200" b="1" dirty="0" smtClean="0"/>
              <a:t>, </a:t>
            </a:r>
            <a:r>
              <a:rPr lang="ru-RU" sz="3200" b="1" dirty="0" smtClean="0"/>
              <a:t>6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6228601"/>
            <a:ext cx="4536504" cy="629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7922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Решение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Так как начальное положение у нас не задано, </a:t>
            </a:r>
            <a:r>
              <a:rPr lang="ru-RU" dirty="0" smtClean="0"/>
              <a:t>выберем  </a:t>
            </a:r>
            <a:r>
              <a:rPr lang="ru-RU" dirty="0" smtClean="0"/>
              <a:t>его </a:t>
            </a:r>
            <a:r>
              <a:rPr lang="ru-RU" dirty="0" smtClean="0"/>
              <a:t>сами </a:t>
            </a:r>
            <a:r>
              <a:rPr lang="ru-RU" dirty="0" smtClean="0"/>
              <a:t>— например, (1, 1). Чертежника </a:t>
            </a:r>
            <a:r>
              <a:rPr lang="ru-RU" dirty="0" smtClean="0"/>
              <a:t>обозначим </a:t>
            </a:r>
            <a:r>
              <a:rPr lang="ru-RU" dirty="0" smtClean="0"/>
              <a:t>зеленым кружком:</a:t>
            </a:r>
          </a:p>
          <a:p>
            <a:endParaRPr lang="ru-RU" dirty="0"/>
          </a:p>
        </p:txBody>
      </p:sp>
      <p:pic>
        <p:nvPicPr>
          <p:cNvPr id="4" name="Рисунок 3" descr="Задания ГИА по информатике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7706"/>
            <a:ext cx="6130677" cy="4220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s://encrypted-tbn1.gstatic.com/images?q=tbn:ANd9GcTgQcCbzTPy4Vc7WOjJRz5n_uyufwQgm2MZjSMKLaTo1qF_pZLIB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5149" y="4697760"/>
            <a:ext cx="154885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854</Words>
  <Application>Microsoft Office PowerPoint</Application>
  <PresentationFormat>Экран (4:3)</PresentationFormat>
  <Paragraphs>131</Paragraphs>
  <Slides>19</Slides>
  <Notes>3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Microsoft Equation 3.0</vt:lpstr>
      <vt:lpstr>Исполнители алгоритмов</vt:lpstr>
      <vt:lpstr>Слайд 2</vt:lpstr>
      <vt:lpstr>Слайд 3</vt:lpstr>
      <vt:lpstr>2)   Кузнечик выполнил следующий алгоритм 2 раза:</vt:lpstr>
      <vt:lpstr>Слайд 5</vt:lpstr>
      <vt:lpstr>Слайд 6</vt:lpstr>
      <vt:lpstr>Слайд 7</vt:lpstr>
      <vt:lpstr>Задача </vt:lpstr>
      <vt:lpstr>Решение </vt:lpstr>
      <vt:lpstr>Слайд 10</vt:lpstr>
      <vt:lpstr>Сместиться на (3, 2) </vt:lpstr>
      <vt:lpstr>Сместиться на (2, 1) </vt:lpstr>
      <vt:lpstr>Слайд 13</vt:lpstr>
      <vt:lpstr>Исполнитель Чертежник</vt:lpstr>
      <vt:lpstr>Задача</vt:lpstr>
      <vt:lpstr>Задача </vt:lpstr>
      <vt:lpstr>Решение</vt:lpstr>
      <vt:lpstr>Задача</vt:lpstr>
      <vt:lpstr>Решение</vt:lpstr>
    </vt:vector>
  </TitlesOfParts>
  <Company>Infa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Исполнители алгоритмов</dc:title>
  <dc:creator>panteleeva</dc:creator>
  <cp:lastModifiedBy>sony</cp:lastModifiedBy>
  <cp:revision>14</cp:revision>
  <dcterms:created xsi:type="dcterms:W3CDTF">2014-12-18T15:22:45Z</dcterms:created>
  <dcterms:modified xsi:type="dcterms:W3CDTF">2014-12-18T20:43:01Z</dcterms:modified>
</cp:coreProperties>
</file>