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6" r:id="rId12"/>
    <p:sldId id="257" r:id="rId13"/>
    <p:sldId id="278" r:id="rId14"/>
    <p:sldId id="261" r:id="rId15"/>
    <p:sldId id="259" r:id="rId16"/>
    <p:sldId id="260" r:id="rId17"/>
    <p:sldId id="267" r:id="rId18"/>
    <p:sldId id="26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D610"/>
    <a:srgbClr val="190504"/>
    <a:srgbClr val="DDC79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43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-42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2017" y="1121433"/>
            <a:ext cx="6297770" cy="1026543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1328" y="2656936"/>
            <a:ext cx="6245525" cy="3838755"/>
          </a:xfrm>
          <a:noFill/>
        </p:spPr>
        <p:txBody>
          <a:bodyPr>
            <a:normAutofit fontScale="70000" lnSpcReduction="20000"/>
          </a:bodyPr>
          <a:lstStyle/>
          <a:p>
            <a:endParaRPr lang="ru-RU" sz="3600" dirty="0" smtClean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 «А» класс</a:t>
            </a:r>
          </a:p>
          <a:p>
            <a:r>
              <a:rPr lang="ru-RU" sz="3400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sz="3400" dirty="0" err="1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Ефисова</a:t>
            </a:r>
            <a:r>
              <a:rPr lang="ru-RU" sz="3400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Валентина Леонидовна</a:t>
            </a:r>
          </a:p>
          <a:p>
            <a:endParaRPr lang="ru-RU" sz="2700" dirty="0" smtClean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2015-2016 учебный год</a:t>
            </a:r>
            <a:endParaRPr lang="ru-RU" sz="2700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20770"/>
            <a:ext cx="55640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общеобразовательное учреждение </a:t>
            </a:r>
          </a:p>
          <a:p>
            <a:pPr algn="ctr"/>
            <a:r>
              <a:rPr lang="ru-RU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школа №386</a:t>
            </a:r>
          </a:p>
          <a:p>
            <a:pPr algn="ctr"/>
            <a:r>
              <a:rPr lang="ru-RU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Кировского района Санкт – Петербурга</a:t>
            </a:r>
          </a:p>
          <a:p>
            <a:pPr algn="ctr"/>
            <a:r>
              <a:rPr lang="ru-RU" sz="3600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</a:p>
          <a:p>
            <a:pPr algn="ctr"/>
            <a:endParaRPr lang="ru-RU" sz="3600" dirty="0" smtClean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лентина\Desktop\День открытых дверей\1307970837_7c2cf7fb5e5b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6279" y="1889186"/>
            <a:ext cx="3174521" cy="2691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150" y="534838"/>
            <a:ext cx="6833199" cy="2165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05671"/>
            <a:ext cx="1630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95291" y="5572664"/>
            <a:ext cx="355408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</a:t>
            </a:r>
            <a:r>
              <a:rPr lang="ru-RU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  <a:r>
              <a:rPr lang="ru-RU" sz="60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сица</a:t>
            </a:r>
            <a:endParaRPr lang="ru-RU" sz="60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328468" y="1250829"/>
          <a:ext cx="6743970" cy="4214933"/>
        </p:xfrm>
        <a:graphic>
          <a:graphicData uri="http://schemas.openxmlformats.org/presentationml/2006/ole">
            <p:oleObj spid="_x0000_s32770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585" y="396816"/>
            <a:ext cx="8505645" cy="5693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каких слов выпали гласные?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815" y="1086929"/>
            <a:ext cx="8747185" cy="5331124"/>
          </a:xfrm>
        </p:spPr>
        <p:txBody>
          <a:bodyPr/>
          <a:lstStyle/>
          <a:p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О, О, А</a:t>
            </a:r>
          </a:p>
          <a:p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А, А, А</a:t>
            </a:r>
          </a:p>
          <a:p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Е, А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каких слов выпали согласные?</a:t>
            </a:r>
          </a:p>
          <a:p>
            <a:r>
              <a:rPr lang="ru-RU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К_Л_НД_РЬ</a:t>
            </a:r>
          </a:p>
          <a:p>
            <a:r>
              <a:rPr lang="ru-RU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К_МПЬ_Т_Р</a:t>
            </a:r>
          </a:p>
          <a:p>
            <a:r>
              <a:rPr lang="ru-RU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Т_Л_Ф_Н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228" y="1"/>
            <a:ext cx="6876121" cy="88852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Ассоциация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734574" y="819510"/>
            <a:ext cx="5780776" cy="5598543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нцерт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рабль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      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228" y="1"/>
            <a:ext cx="6876121" cy="88852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Ассоциация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734574" y="819510"/>
            <a:ext cx="5780776" cy="5598543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нцерт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рабль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      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perfectart.by/wp-content/uploads/2012/12/1347505-R3L8T8D-600-1-500x500.jpg"/>
          <p:cNvPicPr>
            <a:picLocks noChangeAspect="1" noChangeArrowheads="1"/>
          </p:cNvPicPr>
          <p:nvPr/>
        </p:nvPicPr>
        <p:blipFill>
          <a:blip r:embed="rId2"/>
          <a:srcRect l="20306" t="11823" r="18008" b="12315"/>
          <a:stretch>
            <a:fillRect/>
          </a:stretch>
        </p:blipFill>
        <p:spPr bwMode="auto">
          <a:xfrm>
            <a:off x="7108166" y="189780"/>
            <a:ext cx="1759789" cy="1716657"/>
          </a:xfrm>
          <a:prstGeom prst="rect">
            <a:avLst/>
          </a:prstGeom>
          <a:noFill/>
        </p:spPr>
      </p:pic>
      <p:pic>
        <p:nvPicPr>
          <p:cNvPr id="7172" name="Picture 4" descr="http://s011.radikal.ru/i316/1101/cb/8154a8b1c96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284" y="4615132"/>
            <a:ext cx="2674188" cy="1975449"/>
          </a:xfrm>
          <a:prstGeom prst="rect">
            <a:avLst/>
          </a:prstGeom>
          <a:noFill/>
        </p:spPr>
      </p:pic>
      <p:pic>
        <p:nvPicPr>
          <p:cNvPr id="7174" name="Picture 6" descr="http://www.stihi.ru/pics/2006/06/11-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4906" y="4865298"/>
            <a:ext cx="2441275" cy="1664898"/>
          </a:xfrm>
          <a:prstGeom prst="rect">
            <a:avLst/>
          </a:prstGeom>
          <a:noFill/>
        </p:spPr>
      </p:pic>
      <p:pic>
        <p:nvPicPr>
          <p:cNvPr id="7176" name="Picture 8" descr="http://usiter.com/uploads/20120326/zajtci+grizuni+zhivotnie+zaetc+kroliki+kroli+zayatc+krolik+59690435267.jpg"/>
          <p:cNvPicPr>
            <a:picLocks noChangeAspect="1" noChangeArrowheads="1"/>
          </p:cNvPicPr>
          <p:nvPr/>
        </p:nvPicPr>
        <p:blipFill>
          <a:blip r:embed="rId5" cstate="print"/>
          <a:srcRect l="26366" t="2460" r="22836" b="6410"/>
          <a:stretch>
            <a:fillRect/>
          </a:stretch>
        </p:blipFill>
        <p:spPr bwMode="auto">
          <a:xfrm>
            <a:off x="750499" y="405441"/>
            <a:ext cx="1880558" cy="2820838"/>
          </a:xfrm>
          <a:prstGeom prst="rect">
            <a:avLst/>
          </a:prstGeom>
          <a:noFill/>
        </p:spPr>
      </p:pic>
      <p:pic>
        <p:nvPicPr>
          <p:cNvPr id="7178" name="Picture 10" descr="http://biblioteka80.ucoz.ru/_nw/0/74169308.jpg"/>
          <p:cNvPicPr>
            <a:picLocks noChangeAspect="1" noChangeArrowheads="1"/>
          </p:cNvPicPr>
          <p:nvPr/>
        </p:nvPicPr>
        <p:blipFill>
          <a:blip r:embed="rId6"/>
          <a:srcRect r="22936"/>
          <a:stretch>
            <a:fillRect/>
          </a:stretch>
        </p:blipFill>
        <p:spPr bwMode="auto">
          <a:xfrm>
            <a:off x="6659595" y="2053086"/>
            <a:ext cx="2173855" cy="2268747"/>
          </a:xfrm>
          <a:prstGeom prst="rect">
            <a:avLst/>
          </a:prstGeom>
          <a:noFill/>
        </p:spPr>
      </p:pic>
      <p:pic>
        <p:nvPicPr>
          <p:cNvPr id="7180" name="Picture 12" descr="http://vospitatel.com.ua/images/d/dikie-jivotnye-3god6.jpg"/>
          <p:cNvPicPr>
            <a:picLocks noChangeAspect="1" noChangeArrowheads="1"/>
          </p:cNvPicPr>
          <p:nvPr/>
        </p:nvPicPr>
        <p:blipFill>
          <a:blip r:embed="rId7"/>
          <a:srcRect l="74100" t="19077" r="2268" b="21419"/>
          <a:stretch>
            <a:fillRect/>
          </a:stretch>
        </p:blipFill>
        <p:spPr bwMode="auto">
          <a:xfrm>
            <a:off x="1242204" y="3631720"/>
            <a:ext cx="1440611" cy="2544793"/>
          </a:xfrm>
          <a:prstGeom prst="rect">
            <a:avLst/>
          </a:prstGeom>
          <a:noFill/>
        </p:spPr>
      </p:pic>
      <p:pic>
        <p:nvPicPr>
          <p:cNvPr id="7186" name="Picture 18" descr="http://www.oknoblogs.ru/wp-content/gallery/20092216_okonti/pc162417.jpg"/>
          <p:cNvPicPr>
            <a:picLocks noChangeAspect="1" noChangeArrowheads="1"/>
          </p:cNvPicPr>
          <p:nvPr/>
        </p:nvPicPr>
        <p:blipFill>
          <a:blip r:embed="rId8"/>
          <a:srcRect l="25441" t="9865" r="33449"/>
          <a:stretch>
            <a:fillRect/>
          </a:stretch>
        </p:blipFill>
        <p:spPr bwMode="auto">
          <a:xfrm>
            <a:off x="5046453" y="992039"/>
            <a:ext cx="1388852" cy="3467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228" y="1"/>
            <a:ext cx="6876121" cy="88852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Ассоциация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734574" y="819510"/>
            <a:ext cx="5780776" cy="5598543"/>
          </a:xfrm>
        </p:spPr>
        <p:txBody>
          <a:bodyPr>
            <a:no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зета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труб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пуста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яц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нцерт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рабль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лны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шина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шин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бака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 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228" y="1"/>
            <a:ext cx="6876121" cy="88852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Распутай слова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966823" y="819510"/>
            <a:ext cx="6548527" cy="55985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Вот так горе, вот беда!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Как запутались слова.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Все они из трех слогов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Кто помочь словам готов?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000" b="1" dirty="0" err="1" smtClean="0">
                <a:solidFill>
                  <a:srgbClr val="C00000"/>
                </a:solidFill>
              </a:rPr>
              <a:t>Бе</a:t>
            </a:r>
            <a:r>
              <a:rPr lang="ru-RU" sz="4000" b="1" dirty="0" smtClean="0">
                <a:solidFill>
                  <a:srgbClr val="C00000"/>
                </a:solidFill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</a:rPr>
              <a:t>ка</a:t>
            </a:r>
            <a:r>
              <a:rPr lang="ru-RU" sz="4000" b="1" dirty="0" smtClean="0">
                <a:solidFill>
                  <a:srgbClr val="C00000"/>
                </a:solidFill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</a:rPr>
              <a:t>ло</a:t>
            </a:r>
            <a:r>
              <a:rPr lang="ru-RU" sz="4000" b="1" dirty="0" smtClean="0">
                <a:solidFill>
                  <a:srgbClr val="C00000"/>
                </a:solidFill>
              </a:rPr>
              <a:t>, ран, со, мо, рё, </a:t>
            </a:r>
            <a:r>
              <a:rPr lang="ru-RU" sz="4000" b="1" dirty="0" err="1" smtClean="0">
                <a:solidFill>
                  <a:srgbClr val="C00000"/>
                </a:solidFill>
              </a:rPr>
              <a:t>даш</a:t>
            </a:r>
            <a:r>
              <a:rPr lang="ru-RU" sz="4000" b="1" dirty="0" smtClean="0">
                <a:solidFill>
                  <a:srgbClr val="C00000"/>
                </a:solidFill>
              </a:rPr>
              <a:t>, ко, ба,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ка</a:t>
            </a:r>
            <a:r>
              <a:rPr lang="ru-RU" sz="4000" b="1" dirty="0" smtClean="0">
                <a:solidFill>
                  <a:srgbClr val="C00000"/>
                </a:solidFill>
              </a:rPr>
              <a:t>, за</a:t>
            </a:r>
          </a:p>
        </p:txBody>
      </p:sp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228" y="1"/>
            <a:ext cx="6876121" cy="88852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Распутай слова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966823" y="819510"/>
            <a:ext cx="6548527" cy="559854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Проверка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0000FF"/>
                </a:solidFill>
              </a:rPr>
              <a:t>Береза, карандаш, молоко, собака.</a:t>
            </a: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4348" y="189780"/>
            <a:ext cx="7161002" cy="9316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быстрее покорит вершину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73525" y="1371600"/>
            <a:ext cx="6841825" cy="504645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3960" y="6228272"/>
            <a:ext cx="1466492" cy="6297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а_ея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60452" y="5529534"/>
            <a:ext cx="1371600" cy="69874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б_лет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40678" y="4882551"/>
            <a:ext cx="1345722" cy="65560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к_стёр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86403" y="4218317"/>
            <a:ext cx="1656270" cy="67286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ч_ловек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2672" y="3579961"/>
            <a:ext cx="1483743" cy="64698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ж_лезо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лентина\Desktop\День открытых дверей\mini_2[1].jpg"/>
          <p:cNvPicPr>
            <a:picLocks noChangeAspect="1" noChangeArrowheads="1"/>
          </p:cNvPicPr>
          <p:nvPr/>
        </p:nvPicPr>
        <p:blipFill>
          <a:blip r:embed="rId2"/>
          <a:srcRect b="15385"/>
          <a:stretch>
            <a:fillRect/>
          </a:stretch>
        </p:blipFill>
        <p:spPr bwMode="auto">
          <a:xfrm>
            <a:off x="4502989" y="1181821"/>
            <a:ext cx="4071667" cy="238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23" grpId="0" build="p" animBg="1"/>
      <p:bldP spid="24" grpId="0" build="p" animBg="1"/>
      <p:bldP spid="25" grpId="0" build="p" animBg="1"/>
      <p:bldP spid="2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4348" y="189780"/>
            <a:ext cx="7161002" cy="9316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быстрее покорит вершину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73525" y="1371600"/>
            <a:ext cx="6841825" cy="504645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3960" y="6228272"/>
            <a:ext cx="1466492" cy="6297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60452" y="5529534"/>
            <a:ext cx="1371600" cy="69874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40678" y="4882551"/>
            <a:ext cx="1345722" cy="65560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стёр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86403" y="4218317"/>
            <a:ext cx="1656270" cy="67286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2672" y="3579961"/>
            <a:ext cx="1483743" cy="64698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лезо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лентина\Desktop\День открытых дверей\mini_2[1].jpg"/>
          <p:cNvPicPr>
            <a:picLocks noChangeAspect="1" noChangeArrowheads="1"/>
          </p:cNvPicPr>
          <p:nvPr/>
        </p:nvPicPr>
        <p:blipFill>
          <a:blip r:embed="rId2"/>
          <a:srcRect b="15789"/>
          <a:stretch>
            <a:fillRect/>
          </a:stretch>
        </p:blipFill>
        <p:spPr bwMode="auto">
          <a:xfrm>
            <a:off x="4485736" y="1181819"/>
            <a:ext cx="4106174" cy="2380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7" grpId="0" build="p" animBg="1"/>
      <p:bldP spid="23" grpId="0" build="p" animBg="1"/>
      <p:bldP spid="24" grpId="0" build="p" animBg="1"/>
      <p:bldP spid="25" grpId="0" build="p" animBg="1"/>
      <p:bldP spid="2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858" y="2432649"/>
            <a:ext cx="6374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00FF"/>
                </a:solidFill>
              </a:rPr>
              <a:t>Спасибо за </a:t>
            </a:r>
            <a:r>
              <a:rPr lang="ru-RU" sz="5400" b="1" i="1" smtClean="0">
                <a:solidFill>
                  <a:srgbClr val="0000FF"/>
                </a:solidFill>
              </a:rPr>
              <a:t>работу      на уроке!</a:t>
            </a:r>
            <a:endParaRPr lang="ru-RU" sz="5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7034"/>
            <a:ext cx="7886700" cy="37869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что за зверь лесной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Встал, как столбик под сосной,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стоит среди травы -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Уши больше головы.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img1.liveinternet.ru/images/attach/c/7/95/789/95789365_2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2994803"/>
            <a:ext cx="3333750" cy="3981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2325" y="5218981"/>
            <a:ext cx="2078967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ЗА</a:t>
            </a:r>
            <a:r>
              <a:rPr lang="ru-RU" sz="6000" dirty="0" smtClean="0">
                <a:solidFill>
                  <a:srgbClr val="FF0000"/>
                </a:solidFill>
              </a:rPr>
              <a:t>Я</a:t>
            </a:r>
            <a:r>
              <a:rPr lang="ru-RU" sz="6000" dirty="0" smtClean="0"/>
              <a:t>Ц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45056"/>
            <a:ext cx="7886700" cy="4270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Деревянные подружки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Пляшут на его макушке, 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Бьют его, а он гремит –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ногу всем шагать велит.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3088" y="5658928"/>
            <a:ext cx="3390180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Б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БАН</a:t>
            </a:r>
            <a:endParaRPr lang="ru-RU" sz="6000" dirty="0"/>
          </a:p>
        </p:txBody>
      </p:sp>
      <p:pic>
        <p:nvPicPr>
          <p:cNvPr id="26626" name="Picture 2" descr="http://samlib.ru/img/s/sorenkowa_g/a-33/barab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7152" y="3425224"/>
            <a:ext cx="3352561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45056"/>
            <a:ext cx="7886700" cy="4270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Яркий, сладкий, налитой,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кожуре он золотой.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с конфетной фабрики – 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далёкой Африки.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3087" y="5658928"/>
            <a:ext cx="3890513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П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ЛЬСИН</a:t>
            </a:r>
            <a:endParaRPr lang="ru-RU" sz="6000" dirty="0"/>
          </a:p>
        </p:txBody>
      </p:sp>
      <p:pic>
        <p:nvPicPr>
          <p:cNvPr id="27650" name="Picture 2" descr="http://img-fotki.yandex.ru/get/7/fot462.cc/0_3b3fe_155fc0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521" y="2717320"/>
            <a:ext cx="3683479" cy="380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45056"/>
            <a:ext cx="7886700" cy="4270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Скажи ты мне, какой чудак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днём, и ночью носит фрак.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Живёт он в Антарктиде,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Полярник его видит.</a:t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9570" y="5658928"/>
            <a:ext cx="3372928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П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chemeClr val="tx1"/>
                </a:solidFill>
              </a:rPr>
              <a:t>НГВ</a:t>
            </a:r>
            <a:r>
              <a:rPr lang="ru-RU" sz="6000" dirty="0" smtClean="0"/>
              <a:t>ИН</a:t>
            </a:r>
            <a:endParaRPr lang="ru-RU" sz="6000" dirty="0"/>
          </a:p>
        </p:txBody>
      </p:sp>
      <p:pic>
        <p:nvPicPr>
          <p:cNvPr id="28676" name="Picture 4" descr="http://animalbox.ru/wp-content/uploads/2012/05/cor_pingv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6347" y="2812211"/>
            <a:ext cx="3062378" cy="4045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150" y="534838"/>
            <a:ext cx="6833199" cy="2165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05671"/>
            <a:ext cx="1630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2000" dirty="0"/>
          </a:p>
        </p:txBody>
      </p:sp>
      <p:sp>
        <p:nvSpPr>
          <p:cNvPr id="10" name="TextBox 9"/>
          <p:cNvSpPr txBox="1"/>
          <p:nvPr/>
        </p:nvSpPr>
        <p:spPr>
          <a:xfrm>
            <a:off x="4088922" y="5572664"/>
            <a:ext cx="319177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r>
              <a:rPr lang="ru-RU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r>
              <a:rPr lang="ru-RU" sz="6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РОВА</a:t>
            </a:r>
            <a:endParaRPr lang="ru-RU" sz="60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605177" y="1431984"/>
          <a:ext cx="5005208" cy="3763273"/>
        </p:xfrm>
        <a:graphic>
          <a:graphicData uri="http://schemas.openxmlformats.org/presentationml/2006/ole">
            <p:oleObj spid="_x0000_s1029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150" y="534838"/>
            <a:ext cx="6833199" cy="2165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05671"/>
            <a:ext cx="1630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95291" y="5572664"/>
            <a:ext cx="460650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</a:t>
            </a:r>
            <a:r>
              <a:rPr lang="ru-RU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</a:t>
            </a:r>
            <a:r>
              <a:rPr lang="ru-RU" sz="6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r>
              <a:rPr lang="ru-RU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r>
              <a:rPr lang="ru-RU" sz="6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</a:t>
            </a:r>
            <a:endParaRPr lang="ru-RU" sz="60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22" name="Picture 2" descr="Ребусы в картинках с отве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351" y="1838924"/>
            <a:ext cx="6443932" cy="2767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150" y="534838"/>
            <a:ext cx="6833199" cy="2165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05671"/>
            <a:ext cx="1630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95291" y="5572664"/>
            <a:ext cx="460650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r>
              <a:rPr lang="ru-RU" sz="60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r>
              <a:rPr lang="ru-RU" sz="60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кладка</a:t>
            </a:r>
            <a:endParaRPr lang="ru-RU" sz="60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746" name="Picture 2" descr="ребу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777" y="1811547"/>
            <a:ext cx="6608345" cy="2648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150" y="534838"/>
            <a:ext cx="6833199" cy="2165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05671"/>
            <a:ext cx="1630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95291" y="5572664"/>
            <a:ext cx="331254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r>
              <a:rPr lang="ru-RU" sz="60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r>
              <a:rPr lang="ru-RU" sz="60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БАка</a:t>
            </a:r>
            <a:endParaRPr lang="ru-RU" sz="60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9956" y="1406106"/>
            <a:ext cx="6788988" cy="3381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188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Слайд</vt:lpstr>
      <vt:lpstr>          Словарная работа</vt:lpstr>
      <vt:lpstr> Загадки  Это что за зверь лесной Встал, как столбик под сосной, И стоит среди травы - Уши больше головы.  </vt:lpstr>
      <vt:lpstr> Загадки  Деревянные подружки Пляшут на его макушке,  Бьют его, а он гремит – В ногу всем шагать велит.    </vt:lpstr>
      <vt:lpstr> Загадки  Яркий, сладкий, налитой, В кожуре он золотой. Не с конфетной фабрики –  Из далёкой Африки.   </vt:lpstr>
      <vt:lpstr> Загадки Скажи ты мне, какой чудак И днём, и ночью носит фрак. Живёт он в Антарктиде, Полярник его видит.    </vt:lpstr>
      <vt:lpstr> Ребусы    </vt:lpstr>
      <vt:lpstr> Ребусы    </vt:lpstr>
      <vt:lpstr> Ребусы    </vt:lpstr>
      <vt:lpstr> Ребусы    </vt:lpstr>
      <vt:lpstr> Ребусы    </vt:lpstr>
      <vt:lpstr>Из каких слов выпали гласные?</vt:lpstr>
      <vt:lpstr>Ассоциация</vt:lpstr>
      <vt:lpstr>Ассоциация</vt:lpstr>
      <vt:lpstr>Ассоциация</vt:lpstr>
      <vt:lpstr>Распутай слова</vt:lpstr>
      <vt:lpstr>Распутай слова</vt:lpstr>
      <vt:lpstr>Кто быстрее покорит вершину</vt:lpstr>
      <vt:lpstr>Кто быстрее покорит вершину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Валентина</cp:lastModifiedBy>
  <cp:revision>40</cp:revision>
  <dcterms:created xsi:type="dcterms:W3CDTF">2015-09-22T12:08:41Z</dcterms:created>
  <dcterms:modified xsi:type="dcterms:W3CDTF">2015-10-16T19:53:24Z</dcterms:modified>
</cp:coreProperties>
</file>