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9" r:id="rId2"/>
    <p:sldId id="266" r:id="rId3"/>
    <p:sldId id="256" r:id="rId4"/>
    <p:sldId id="257" r:id="rId5"/>
    <p:sldId id="258" r:id="rId6"/>
    <p:sldId id="259" r:id="rId7"/>
    <p:sldId id="260" r:id="rId8"/>
    <p:sldId id="26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688A4-F5A4-414D-BFEF-FBCCFB3FEF34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6F2CC-981D-4BF2-8FA4-FD1469A5D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6F2CC-981D-4BF2-8FA4-FD1469A5DF0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ор 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357166"/>
            <a:ext cx="8352928" cy="61926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83574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Book Antiqua" pitchFamily="18" charset="0"/>
              </a:rPr>
              <a:t>Городецкая роспись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491880" y="4869160"/>
            <a:ext cx="5112568" cy="136815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4100" dirty="0" smtClean="0">
                <a:solidFill>
                  <a:schemeClr val="bg1">
                    <a:lumMod val="95000"/>
                  </a:schemeClr>
                </a:solidFill>
              </a:rPr>
              <a:t>Подготовила</a:t>
            </a:r>
          </a:p>
          <a:p>
            <a:pPr algn="r"/>
            <a:r>
              <a:rPr lang="ru-RU" sz="4100" dirty="0" smtClean="0">
                <a:solidFill>
                  <a:schemeClr val="bg1">
                    <a:lumMod val="95000"/>
                  </a:schemeClr>
                </a:solidFill>
              </a:rPr>
              <a:t>воспитатель МБДОУ №11</a:t>
            </a:r>
          </a:p>
          <a:p>
            <a:pPr algn="r"/>
            <a:r>
              <a:rPr lang="ru-RU" sz="4100" dirty="0" err="1" smtClean="0">
                <a:solidFill>
                  <a:schemeClr val="bg1">
                    <a:lumMod val="95000"/>
                  </a:schemeClr>
                </a:solidFill>
              </a:rPr>
              <a:t>Курзакова</a:t>
            </a:r>
            <a:r>
              <a:rPr lang="ru-RU" sz="4100" dirty="0" smtClean="0">
                <a:solidFill>
                  <a:schemeClr val="bg1">
                    <a:lumMod val="95000"/>
                  </a:schemeClr>
                </a:solidFill>
              </a:rPr>
              <a:t> О.Н.</a:t>
            </a:r>
          </a:p>
          <a:p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Book Antiqua" pitchFamily="18" charset="0"/>
              </a:rPr>
              <a:t>      Городецкая роспись</a:t>
            </a:r>
            <a:endParaRPr lang="ru-RU" sz="5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5" name="Содержимое 4" descr="гор.обл.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864395" y="1600200"/>
            <a:ext cx="3224210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4536504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План урока.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Знакомство с историей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Знакомство с основными сюжетами росписи.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Знакомство с основными приемами росписи.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Выполнение практического задания:  роспись закладки для книги.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История городецкой росписи.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464496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     Роспись, которая ныне называется городецкой, родилась в Поволжье, в деревнях, расположенных на берегах чистой и светлой речки Узоры, в селениях Косково,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Курцево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, Репино, Боярское и др.                       В XVIII в. здесь возникает центр производства прядильных донец и игрушек. Свои изделия крестьяне отвозили продавать на ярмарку в село Городец. Поэтому роспись, выполненная на этих изделиях, получила название Городецкая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pic>
        <p:nvPicPr>
          <p:cNvPr id="7" name="Содержимое 6" descr="гор.и2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143500" y="1877219"/>
            <a:ext cx="3048000" cy="3971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Традиции Городца.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788024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C00000"/>
                </a:solidFill>
              </a:rPr>
              <a:t>       </a:t>
            </a:r>
            <a:r>
              <a:rPr lang="ru-RU" sz="1800" b="1" i="1" dirty="0" smtClean="0">
                <a:solidFill>
                  <a:srgbClr val="C00000"/>
                </a:solidFill>
              </a:rPr>
              <a:t>Что такое «донце»? В словаре русского языка В.И. Даля мы найдем, что слово "донце" означает "дощечку, на которую садится пряха, втыкая в нее гребень". Окончив работу, она вынимала гребень, а донце вешала на стену. Поэтому народные умельцы уделяли особое внимание украшению досок резьбой и росписью.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C00000"/>
                </a:solidFill>
              </a:rPr>
              <a:t>       Прялка была верной спутницей на протяжении всей жизни крестьянки. Часто служила подарком. Поэтому донце выбиралось нарядное, красочное, всем на радость и удивление. Прялка передавалась по наследству, ее берегли и хранили. 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b="1" i="1" dirty="0" smtClean="0">
                <a:solidFill>
                  <a:srgbClr val="C00000"/>
                </a:solidFill>
              </a:rPr>
              <a:t>Сюжетами Городецкой росписи были изображения птиц, цветов, всадников на конях, барышень и кавалеров, сцен из народной жизни. 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600" b="1" i="1" dirty="0" smtClean="0">
                <a:solidFill>
                  <a:srgbClr val="C00000"/>
                </a:solidFill>
              </a:rPr>
              <a:t/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4048" y="1268760"/>
            <a:ext cx="3960440" cy="5832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гор пр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4048" y="908720"/>
            <a:ext cx="3959349" cy="5434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Городецкий орнамент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21196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 </a:t>
            </a:r>
            <a:r>
              <a:rPr lang="ru-RU" b="1" i="1" dirty="0" smtClean="0">
                <a:solidFill>
                  <a:srgbClr val="7030A0"/>
                </a:solidFill>
              </a:rPr>
              <a:t>В росписи значительное место занимает орнамент.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Орнамент — это живописное или графическое украшение из сочетания геометрических, растительных или животных элементов. </a:t>
            </a:r>
            <a:r>
              <a:rPr lang="ru-RU" b="1" i="1" dirty="0" smtClean="0">
                <a:solidFill>
                  <a:srgbClr val="7030A0"/>
                </a:solidFill>
              </a:rPr>
              <a:t>Основные элементы Городецкой росписи — это круги, скобки, точки, капли, дуги, штрихи, спирали. 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8" name="Содержимое 7" descr="а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95936" y="2420888"/>
            <a:ext cx="2664296" cy="4308128"/>
          </a:xfrm>
        </p:spPr>
      </p:pic>
      <p:pic>
        <p:nvPicPr>
          <p:cNvPr id="9" name="Рисунок 8" descr="а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04248" y="980728"/>
            <a:ext cx="233975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Техника исполнение Городецкого орнамента</a:t>
            </a:r>
            <a:endParaRPr lang="ru-RU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824536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00B0F0"/>
                </a:solidFill>
              </a:rPr>
              <a:t>       Первый — подмалевка, т.е. круговое движение кистью, нанесение одного цветового пятна. Главное при этом — научиться брать нужное количество краски на кисть. Если краски окажется мало, то подмалевка получится бледной, невыразительной;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0070C0"/>
                </a:solidFill>
              </a:rPr>
              <a:t>Второй этап —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теневка</a:t>
            </a:r>
            <a:r>
              <a:rPr lang="ru-RU" sz="1600" b="1" i="1" dirty="0" smtClean="0">
                <a:solidFill>
                  <a:srgbClr val="0070C0"/>
                </a:solidFill>
              </a:rPr>
              <a:t> (или оттенок), т.е. нанесение скобки. Чтобы правильно нарисовать скобку, вначале надо лишь слегка прикоснуться к бумаге кончиком кисти и провести тонкую линию; к середине сильно нажать на кисть, а завершить скобку опять тонкой линией.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7030A0"/>
                </a:solidFill>
              </a:rPr>
              <a:t>Третий этап — оживка (или </a:t>
            </a:r>
            <a:r>
              <a:rPr lang="ru-RU" sz="1600" b="1" i="1" dirty="0" err="1" smtClean="0">
                <a:solidFill>
                  <a:srgbClr val="7030A0"/>
                </a:solidFill>
              </a:rPr>
              <a:t>разживка</a:t>
            </a:r>
            <a:r>
              <a:rPr lang="ru-RU" sz="1600" b="1" i="1" dirty="0" smtClean="0">
                <a:solidFill>
                  <a:srgbClr val="7030A0"/>
                </a:solidFill>
              </a:rPr>
              <a:t>), т.е. тонкая разделка орнаментальных форм белилами. Оживки всегда наносят на однотонные силуэты, что придает им некоторую объемность.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15" name="Содержимое 14"/>
          <p:cNvSpPr>
            <a:spLocks noGrp="1" noChangeAspect="1"/>
          </p:cNvSpPr>
          <p:nvPr>
            <p:ph sz="half" idx="2"/>
          </p:nvPr>
        </p:nvSpPr>
        <p:spPr>
          <a:xfrm rot="5400000">
            <a:off x="4806256" y="2294592"/>
            <a:ext cx="4140000" cy="34563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" name="Рисунок 13" descr="гор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60032" y="1628800"/>
            <a:ext cx="3984727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Book Antiqua" pitchFamily="18" charset="0"/>
              </a:rPr>
              <a:t>Техника изображения основных растительных элементов.</a:t>
            </a:r>
            <a:endParaRPr lang="ru-RU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08520" y="1600200"/>
            <a:ext cx="5184576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b="1" i="1" dirty="0" smtClean="0">
                <a:solidFill>
                  <a:srgbClr val="00B050"/>
                </a:solidFill>
              </a:rPr>
              <a:t>Купавка </a:t>
            </a:r>
            <a:r>
              <a:rPr lang="ru-RU" sz="1800" b="1" i="1" dirty="0" smtClean="0">
                <a:solidFill>
                  <a:srgbClr val="C00000"/>
                </a:solidFill>
              </a:rPr>
              <a:t>— самый распространенный цветок в городецком орнаменте. Подмалевка по размеру большая. Расписывать начинают с маленького кружочка по ее краю, затем делают скобку внутри круга. По краю подмалевки рисуют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скобки.Скобки</a:t>
            </a:r>
            <a:r>
              <a:rPr lang="ru-RU" sz="1800" b="1" i="1" dirty="0" smtClean="0">
                <a:solidFill>
                  <a:srgbClr val="C00000"/>
                </a:solidFill>
              </a:rPr>
              <a:t> по ее краю рисуют, начиная с центра, постепенно уменьшая их в размерах до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сердцевинки</a:t>
            </a:r>
            <a:r>
              <a:rPr lang="ru-RU" sz="1800" b="1" i="1" dirty="0" smtClean="0">
                <a:solidFill>
                  <a:srgbClr val="C00000"/>
                </a:solidFill>
              </a:rPr>
              <a:t>. Оживка выполняется белилами.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00B050"/>
                </a:solidFill>
              </a:rPr>
              <a:t>Розан</a:t>
            </a:r>
            <a:r>
              <a:rPr lang="ru-RU" sz="1800" b="1" i="1" dirty="0" smtClean="0"/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отражает главные признаки цветка, т.е. имеет лепестки и ярко выраженный центр. Силуэт в форме круга. По размеру может быть больше купавки. Центр цветка рисуют в середине. Розан в росписи Городца окружен скобками — лепестками одного размера, цвет которых совпадает с цветом середины. Техника росписи скобок та же, что и у купавки.</a:t>
            </a:r>
            <a:br>
              <a:rPr lang="ru-RU" sz="1800" b="1" i="1" dirty="0" smtClean="0">
                <a:solidFill>
                  <a:srgbClr val="7030A0"/>
                </a:solidFill>
              </a:rPr>
            </a:br>
            <a:endParaRPr lang="ru-RU" sz="1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Содержимое 4" descr="10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062644" y="1600200"/>
            <a:ext cx="3901844" cy="4997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Техника изображения птиц.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716016" cy="5256584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Городецкая птица является символом семейного счастья. Птиц изображают в различных вариантах: это и гордый павлин, и насупленный индюк, и задиристый петух, и сказочная птица. Начинают писать их с плавной линии, изображающей изгиб шеи и груди, потом наносят линию, определяющую форму головы и спины, затем определяют линию крыла, нитевидные клюв и ноги. Чаще всего туловище выполняют черным цветом, крыло закрашивают городецкой зеленой краской. Хвост пишут по-разному, например, ограничивают с двух сторон линиями, определяющими его силуэт и закрашивают. Лучше всего это выполнить алым цветом. В другом случае прорисовывают каждое перышко хвоста в два цвета. Разработку птиц начинают с головы и заканчивают хвостом. Оживки делают белилами, нанося тонкие мазки.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 smtClean="0"/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dirty="0"/>
          </a:p>
        </p:txBody>
      </p:sp>
      <p:pic>
        <p:nvPicPr>
          <p:cNvPr id="7" name="Содержимое 6" descr="гп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4008" y="1628800"/>
            <a:ext cx="4289226" cy="34731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пр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4725144"/>
            <a:ext cx="4139952" cy="2132856"/>
          </a:xfrm>
          <a:prstGeom prst="rect">
            <a:avLst/>
          </a:prstGeom>
        </p:spPr>
      </p:pic>
      <p:pic>
        <p:nvPicPr>
          <p:cNvPr id="6" name="Рисунок 5" descr="гор.и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188640"/>
            <a:ext cx="4066778" cy="4464496"/>
          </a:xfrm>
          <a:prstGeom prst="rect">
            <a:avLst/>
          </a:prstGeom>
        </p:spPr>
      </p:pic>
      <p:pic>
        <p:nvPicPr>
          <p:cNvPr id="10" name="Рисунок 9" descr="гс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0" y="0"/>
            <a:ext cx="4176464" cy="2559038"/>
          </a:xfrm>
          <a:prstGeom prst="rect">
            <a:avLst/>
          </a:prstGeom>
        </p:spPr>
      </p:pic>
      <p:pic>
        <p:nvPicPr>
          <p:cNvPr id="7" name="Рисунок 6" descr="гор.и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584" y="2564904"/>
            <a:ext cx="2844824" cy="1872208"/>
          </a:xfrm>
          <a:prstGeom prst="rect">
            <a:avLst/>
          </a:prstGeom>
        </p:spPr>
      </p:pic>
      <p:pic>
        <p:nvPicPr>
          <p:cNvPr id="8" name="Рисунок 7" descr="гор.и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5536" y="4437112"/>
            <a:ext cx="331236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512</Words>
  <Application>Microsoft Office PowerPoint</Application>
  <PresentationFormat>Экран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Городецкая роспись .</vt:lpstr>
      <vt:lpstr>      Городецкая роспись</vt:lpstr>
      <vt:lpstr>История городецкой росписи.</vt:lpstr>
      <vt:lpstr>Традиции Городца.</vt:lpstr>
      <vt:lpstr>Городецкий орнамент</vt:lpstr>
      <vt:lpstr>Техника исполнение Городецкого орнамента</vt:lpstr>
      <vt:lpstr>Техника изображения основных растительных элементов.</vt:lpstr>
      <vt:lpstr>Техника изображения птиц.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28</cp:revision>
  <dcterms:modified xsi:type="dcterms:W3CDTF">2016-01-14T08:36:04Z</dcterms:modified>
</cp:coreProperties>
</file>