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69" r:id="rId2"/>
    <p:sldId id="266" r:id="rId3"/>
    <p:sldId id="256" r:id="rId4"/>
    <p:sldId id="257" r:id="rId5"/>
    <p:sldId id="258" r:id="rId6"/>
    <p:sldId id="259" r:id="rId7"/>
    <p:sldId id="260" r:id="rId8"/>
    <p:sldId id="263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72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B688A4-F5A4-414D-BFEF-FBCCFB3FEF34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6F2CC-981D-4BF2-8FA4-FD1469A5D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6F2CC-981D-4BF2-8FA4-FD1469A5DF0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alphaModFix amt="36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гор 6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57158" y="357166"/>
            <a:ext cx="8352928" cy="6192688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2835747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  <a:latin typeface="Book Antiqua" pitchFamily="18" charset="0"/>
              </a:rPr>
              <a:t>Городецкая роспись</a:t>
            </a:r>
            <a:r>
              <a:rPr lang="ru-RU" b="1" dirty="0" smtClean="0">
                <a:solidFill>
                  <a:srgbClr val="FFFF00"/>
                </a:solidFill>
              </a:rPr>
              <a:t/>
            </a:r>
            <a:br>
              <a:rPr lang="ru-RU" b="1" dirty="0" smtClean="0">
                <a:solidFill>
                  <a:srgbClr val="FFFF00"/>
                </a:solidFill>
              </a:rPr>
            </a:br>
            <a:r>
              <a:rPr lang="ru-RU" sz="40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ru-RU" sz="4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3491880" y="4869160"/>
            <a:ext cx="5112568" cy="1368152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ru-RU" sz="4100" dirty="0" smtClean="0">
                <a:solidFill>
                  <a:schemeClr val="bg1">
                    <a:lumMod val="95000"/>
                  </a:schemeClr>
                </a:solidFill>
              </a:rPr>
              <a:t>Подготовила</a:t>
            </a:r>
          </a:p>
          <a:p>
            <a:pPr algn="r"/>
            <a:r>
              <a:rPr lang="ru-RU" sz="4100" dirty="0" smtClean="0">
                <a:solidFill>
                  <a:schemeClr val="bg1">
                    <a:lumMod val="95000"/>
                  </a:schemeClr>
                </a:solidFill>
              </a:rPr>
              <a:t>воспитатель МБДОУ №11</a:t>
            </a:r>
          </a:p>
          <a:p>
            <a:pPr algn="r"/>
            <a:r>
              <a:rPr lang="ru-RU" sz="4100" dirty="0" err="1" smtClean="0">
                <a:solidFill>
                  <a:schemeClr val="bg1">
                    <a:lumMod val="95000"/>
                  </a:schemeClr>
                </a:solidFill>
              </a:rPr>
              <a:t>Курзакова</a:t>
            </a:r>
            <a:r>
              <a:rPr lang="ru-RU" sz="4100" dirty="0" smtClean="0">
                <a:solidFill>
                  <a:schemeClr val="bg1">
                    <a:lumMod val="95000"/>
                  </a:schemeClr>
                </a:solidFill>
              </a:rPr>
              <a:t> О.Н.</a:t>
            </a:r>
          </a:p>
          <a:p>
            <a:endParaRPr lang="ru-RU" sz="36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0000"/>
                </a:solidFill>
                <a:latin typeface="Book Antiqua" pitchFamily="18" charset="0"/>
              </a:rPr>
              <a:t>      Городецкая роспись</a:t>
            </a:r>
            <a:endParaRPr lang="ru-RU" sz="54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pic>
        <p:nvPicPr>
          <p:cNvPr id="5" name="Содержимое 4" descr="гор.обл.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864395" y="1600200"/>
            <a:ext cx="3224210" cy="4525963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27984" y="1484784"/>
            <a:ext cx="4536504" cy="471338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     </a:t>
            </a:r>
            <a:r>
              <a:rPr lang="ru-RU" sz="2400" b="1" dirty="0" smtClean="0">
                <a:solidFill>
                  <a:srgbClr val="C00000"/>
                </a:solidFill>
              </a:rPr>
              <a:t>План урока.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1. Знакомство с историей 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2. Знакомство с основными сюжетами росписи.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3. Знакомство с основными приемами росписи.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4. Выполнение практического задания:  роспись закладки для книги.</a:t>
            </a:r>
            <a:endParaRPr lang="ru-R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  <a:latin typeface="Book Antiqua" pitchFamily="18" charset="0"/>
              </a:rPr>
              <a:t>История городецкой росписи.</a:t>
            </a:r>
            <a:endParaRPr lang="ru-RU" dirty="0">
              <a:solidFill>
                <a:srgbClr val="7030A0"/>
              </a:solidFill>
              <a:latin typeface="Book Antiqua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4464496" cy="46371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      Роспись, которая ныне называется городецкой, родилась в Поволжье, в деревнях, расположенных на берегах чистой и светлой речки Узоры, в селениях Косково, </a:t>
            </a:r>
            <a:r>
              <a:rPr lang="ru-RU" sz="2000" b="1" i="1" dirty="0" err="1" smtClean="0">
                <a:solidFill>
                  <a:schemeClr val="accent6">
                    <a:lumMod val="50000"/>
                  </a:schemeClr>
                </a:solidFill>
              </a:rPr>
              <a:t>Курцево</a:t>
            </a: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, Репино, Боярское и др.                       В XVIII в. здесь возникает центр производства прядильных донец и игрушек. Свои изделия крестьяне отвозили продавать на ярмарку в село Городец. Поэтому роспись, выполненная на этих изделиях, получила название Городецкая</a:t>
            </a:r>
            <a:r>
              <a:rPr lang="ru-RU" sz="2000" b="1" i="1" dirty="0" smtClean="0"/>
              <a:t>.</a:t>
            </a:r>
            <a:endParaRPr lang="ru-RU" sz="2000" b="1" i="1" dirty="0"/>
          </a:p>
        </p:txBody>
      </p:sp>
      <p:pic>
        <p:nvPicPr>
          <p:cNvPr id="7" name="Содержимое 6" descr="гор.и2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5143500" y="1877219"/>
            <a:ext cx="3048000" cy="39719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Bookman Old Style" pitchFamily="18" charset="0"/>
              </a:rPr>
              <a:t>Традиции Городца.</a:t>
            </a:r>
            <a:endParaRPr lang="ru-RU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052736"/>
            <a:ext cx="4788024" cy="56886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i="1" dirty="0" smtClean="0">
                <a:solidFill>
                  <a:srgbClr val="C00000"/>
                </a:solidFill>
              </a:rPr>
              <a:t>       </a:t>
            </a:r>
            <a:r>
              <a:rPr lang="ru-RU" sz="1800" b="1" i="1" dirty="0" smtClean="0">
                <a:solidFill>
                  <a:srgbClr val="C00000"/>
                </a:solidFill>
              </a:rPr>
              <a:t>Что такое «донце»? В словаре русского языка В.И. Даля мы найдем, что слово "донце" означает "дощечку, на которую садится пряха, втыкая в нее гребень". Окончив работу, она вынимала гребень, а донце вешала на стену. Поэтому народные умельцы уделяли особое внимание украшению досок резьбой и росписью.</a:t>
            </a:r>
          </a:p>
          <a:p>
            <a:pPr>
              <a:buNone/>
            </a:pPr>
            <a:r>
              <a:rPr lang="ru-RU" sz="1800" b="1" i="1" dirty="0" smtClean="0">
                <a:solidFill>
                  <a:srgbClr val="C00000"/>
                </a:solidFill>
              </a:rPr>
              <a:t>       Прялка была верной спутницей на протяжении всей жизни крестьянки. Часто служила подарком. Поэтому донце выбиралось нарядное, красочное, всем на радость и удивление. Прялка передавалась по наследству, ее берегли и хранили. </a:t>
            </a:r>
            <a:br>
              <a:rPr lang="ru-RU" sz="1800" b="1" i="1" dirty="0" smtClean="0">
                <a:solidFill>
                  <a:srgbClr val="C00000"/>
                </a:solidFill>
              </a:rPr>
            </a:br>
            <a:r>
              <a:rPr lang="ru-RU" sz="1800" b="1" i="1" dirty="0" smtClean="0">
                <a:solidFill>
                  <a:srgbClr val="C00000"/>
                </a:solidFill>
              </a:rPr>
              <a:t>Сюжетами Городецкой росписи были изображения птиц, цветов, всадников на конях, барышень и кавалеров, сцен из народной жизни. </a:t>
            </a:r>
            <a:br>
              <a:rPr lang="ru-RU" sz="1800" b="1" i="1" dirty="0" smtClean="0">
                <a:solidFill>
                  <a:srgbClr val="C00000"/>
                </a:solidFill>
              </a:rPr>
            </a:br>
            <a:r>
              <a:rPr lang="ru-RU" sz="1600" b="1" i="1" dirty="0" smtClean="0">
                <a:solidFill>
                  <a:srgbClr val="C00000"/>
                </a:solidFill>
              </a:rPr>
              <a:t/>
            </a:r>
            <a:br>
              <a:rPr lang="ru-RU" sz="1600" b="1" i="1" dirty="0" smtClean="0">
                <a:solidFill>
                  <a:srgbClr val="C00000"/>
                </a:solidFill>
              </a:rPr>
            </a:br>
            <a:endParaRPr lang="ru-RU" sz="1600" b="1" i="1" dirty="0">
              <a:solidFill>
                <a:srgbClr val="C00000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5004048" y="1268760"/>
            <a:ext cx="3960440" cy="583264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Рисунок 5" descr="гор пр1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5004048" y="908720"/>
            <a:ext cx="3959349" cy="54343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Bookman Old Style" pitchFamily="18" charset="0"/>
              </a:rPr>
              <a:t>Городецкий орнамент</a:t>
            </a:r>
            <a:endParaRPr lang="ru-RU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196752"/>
            <a:ext cx="4211960" cy="518457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>
                <a:solidFill>
                  <a:srgbClr val="7030A0"/>
                </a:solidFill>
              </a:rPr>
              <a:t>     </a:t>
            </a:r>
            <a:r>
              <a:rPr lang="ru-RU" b="1" i="1" dirty="0" smtClean="0">
                <a:solidFill>
                  <a:srgbClr val="7030A0"/>
                </a:solidFill>
              </a:rPr>
              <a:t>В росписи значительное место занимает орнамент.</a:t>
            </a:r>
            <a:r>
              <a:rPr lang="ru-RU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smtClean="0">
                <a:solidFill>
                  <a:srgbClr val="00B050"/>
                </a:solidFill>
              </a:rPr>
              <a:t>Орнамент — это живописное или графическое украшение из сочетания геометрических, растительных или животных элементов. </a:t>
            </a:r>
            <a:r>
              <a:rPr lang="ru-RU" b="1" i="1" dirty="0" smtClean="0">
                <a:solidFill>
                  <a:srgbClr val="7030A0"/>
                </a:solidFill>
              </a:rPr>
              <a:t>Основные элементы Городецкой росписи — это круги, скобки, точки, капли, дуги, штрихи, спирали. </a:t>
            </a:r>
            <a:endParaRPr lang="ru-RU" b="1" i="1" dirty="0">
              <a:solidFill>
                <a:srgbClr val="7030A0"/>
              </a:solidFill>
            </a:endParaRPr>
          </a:p>
        </p:txBody>
      </p:sp>
      <p:pic>
        <p:nvPicPr>
          <p:cNvPr id="8" name="Содержимое 7" descr="а1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3995936" y="2420888"/>
            <a:ext cx="2664296" cy="4308128"/>
          </a:xfrm>
        </p:spPr>
      </p:pic>
      <p:pic>
        <p:nvPicPr>
          <p:cNvPr id="9" name="Рисунок 8" descr="а2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6804248" y="980728"/>
            <a:ext cx="2339752" cy="3960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Book Antiqua" pitchFamily="18" charset="0"/>
              </a:rPr>
              <a:t>Техника исполнение Городецкого орнамента</a:t>
            </a:r>
            <a:endParaRPr lang="ru-RU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504" y="1600200"/>
            <a:ext cx="4824536" cy="49251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i="1" dirty="0" smtClean="0">
                <a:solidFill>
                  <a:srgbClr val="00B0F0"/>
                </a:solidFill>
              </a:rPr>
              <a:t>       Первый — подмалевка, т.е. круговое движение кистью, нанесение одного цветового пятна. Главное при этом — научиться брать нужное количество краски на кисть. Если краски окажется мало, то подмалевка получится бледной, невыразительной; 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i="1" dirty="0" smtClean="0">
                <a:solidFill>
                  <a:srgbClr val="0070C0"/>
                </a:solidFill>
              </a:rPr>
              <a:t>Второй этап — </a:t>
            </a:r>
            <a:r>
              <a:rPr lang="ru-RU" sz="1600" b="1" i="1" dirty="0" err="1" smtClean="0">
                <a:solidFill>
                  <a:srgbClr val="0070C0"/>
                </a:solidFill>
              </a:rPr>
              <a:t>теневка</a:t>
            </a:r>
            <a:r>
              <a:rPr lang="ru-RU" sz="1600" b="1" i="1" dirty="0" smtClean="0">
                <a:solidFill>
                  <a:srgbClr val="0070C0"/>
                </a:solidFill>
              </a:rPr>
              <a:t> (или оттенок), т.е. нанесение скобки. Чтобы правильно нарисовать скобку, вначале надо лишь слегка прикоснуться к бумаге кончиком кисти и провести тонкую линию; к середине сильно нажать на кисть, а завершить скобку опять тонкой линией. 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i="1" dirty="0" smtClean="0">
                <a:solidFill>
                  <a:srgbClr val="7030A0"/>
                </a:solidFill>
              </a:rPr>
              <a:t>Третий этап — оживка (или </a:t>
            </a:r>
            <a:r>
              <a:rPr lang="ru-RU" sz="1600" b="1" i="1" dirty="0" err="1" smtClean="0">
                <a:solidFill>
                  <a:srgbClr val="7030A0"/>
                </a:solidFill>
              </a:rPr>
              <a:t>разживка</a:t>
            </a:r>
            <a:r>
              <a:rPr lang="ru-RU" sz="1600" b="1" i="1" dirty="0" smtClean="0">
                <a:solidFill>
                  <a:srgbClr val="7030A0"/>
                </a:solidFill>
              </a:rPr>
              <a:t>), т.е. тонкая разделка орнаментальных форм белилами. Оживки всегда наносят на однотонные силуэты, что придает им некоторую объемность.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endParaRPr lang="ru-RU" sz="1600" b="1" dirty="0"/>
          </a:p>
        </p:txBody>
      </p:sp>
      <p:sp>
        <p:nvSpPr>
          <p:cNvPr id="15" name="Содержимое 14"/>
          <p:cNvSpPr>
            <a:spLocks noGrp="1" noChangeAspect="1"/>
          </p:cNvSpPr>
          <p:nvPr>
            <p:ph sz="half" idx="2"/>
          </p:nvPr>
        </p:nvSpPr>
        <p:spPr>
          <a:xfrm rot="5400000">
            <a:off x="4806256" y="2294592"/>
            <a:ext cx="4140000" cy="345638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4" name="Рисунок 13" descr="гор8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4860032" y="1628800"/>
            <a:ext cx="3984727" cy="47525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  <a:latin typeface="Book Antiqua" pitchFamily="18" charset="0"/>
              </a:rPr>
              <a:t>Техника изображения основных растительных элементов.</a:t>
            </a:r>
            <a:endParaRPr lang="ru-RU" dirty="0">
              <a:solidFill>
                <a:srgbClr val="00B050"/>
              </a:solidFill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-108520" y="1600200"/>
            <a:ext cx="5184576" cy="50691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/>
              <a:t>     </a:t>
            </a:r>
            <a:r>
              <a:rPr lang="ru-RU" sz="1800" b="1" i="1" dirty="0" smtClean="0">
                <a:solidFill>
                  <a:srgbClr val="00B050"/>
                </a:solidFill>
              </a:rPr>
              <a:t>Купавка </a:t>
            </a:r>
            <a:r>
              <a:rPr lang="ru-RU" sz="1800" b="1" i="1" dirty="0" smtClean="0">
                <a:solidFill>
                  <a:srgbClr val="C00000"/>
                </a:solidFill>
              </a:rPr>
              <a:t>— самый распространенный цветок в городецком орнаменте. Подмалевка по размеру большая. Расписывать начинают с маленького кружочка по ее краю, затем делают скобку внутри круга. По краю подмалевки рисуют </a:t>
            </a:r>
            <a:r>
              <a:rPr lang="ru-RU" sz="1800" b="1" i="1" dirty="0" err="1" smtClean="0">
                <a:solidFill>
                  <a:srgbClr val="C00000"/>
                </a:solidFill>
              </a:rPr>
              <a:t>скобки.Скобки</a:t>
            </a:r>
            <a:r>
              <a:rPr lang="ru-RU" sz="1800" b="1" i="1" dirty="0" smtClean="0">
                <a:solidFill>
                  <a:srgbClr val="C00000"/>
                </a:solidFill>
              </a:rPr>
              <a:t> по ее краю рисуют, начиная с центра, постепенно уменьшая их в размерах до </a:t>
            </a:r>
            <a:r>
              <a:rPr lang="ru-RU" sz="1800" b="1" i="1" dirty="0" err="1" smtClean="0">
                <a:solidFill>
                  <a:srgbClr val="C00000"/>
                </a:solidFill>
              </a:rPr>
              <a:t>сердцевинки</a:t>
            </a:r>
            <a:r>
              <a:rPr lang="ru-RU" sz="1800" b="1" i="1" dirty="0" smtClean="0">
                <a:solidFill>
                  <a:srgbClr val="C00000"/>
                </a:solidFill>
              </a:rPr>
              <a:t>. Оживка выполняется белилами.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i="1" dirty="0" smtClean="0">
                <a:solidFill>
                  <a:srgbClr val="00B050"/>
                </a:solidFill>
              </a:rPr>
              <a:t>Розан</a:t>
            </a:r>
            <a:r>
              <a:rPr lang="ru-RU" sz="1800" b="1" i="1" dirty="0" smtClean="0"/>
              <a:t> </a:t>
            </a:r>
            <a:r>
              <a:rPr lang="ru-RU" sz="1800" b="1" i="1" dirty="0" smtClean="0">
                <a:solidFill>
                  <a:srgbClr val="7030A0"/>
                </a:solidFill>
              </a:rPr>
              <a:t>отражает главные признаки цветка, т.е. имеет лепестки и ярко выраженный центр. Силуэт в форме круга. По размеру может быть больше купавки. Центр цветка рисуют в середине. Розан в росписи Городца окружен скобками — лепестками одного размера, цвет которых совпадает с цветом середины. Техника росписи скобок та же, что и у купавки.</a:t>
            </a:r>
            <a:br>
              <a:rPr lang="ru-RU" sz="1800" b="1" i="1" dirty="0" smtClean="0">
                <a:solidFill>
                  <a:srgbClr val="7030A0"/>
                </a:solidFill>
              </a:rPr>
            </a:br>
            <a:endParaRPr lang="ru-RU" sz="1800" b="1" i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ru-RU" sz="1800" dirty="0"/>
          </a:p>
        </p:txBody>
      </p:sp>
      <p:pic>
        <p:nvPicPr>
          <p:cNvPr id="5" name="Содержимое 4" descr="101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5062644" y="1600200"/>
            <a:ext cx="3901844" cy="49971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  <a:latin typeface="Book Antiqua" pitchFamily="18" charset="0"/>
              </a:rPr>
              <a:t>Техника изображения птиц.</a:t>
            </a:r>
            <a:endParaRPr lang="ru-RU" dirty="0">
              <a:solidFill>
                <a:srgbClr val="7030A0"/>
              </a:solidFill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268760"/>
            <a:ext cx="4716016" cy="5256584"/>
          </a:xfrm>
        </p:spPr>
        <p:txBody>
          <a:bodyPr>
            <a:noAutofit/>
          </a:bodyPr>
          <a:lstStyle/>
          <a:p>
            <a:r>
              <a:rPr lang="ru-RU" sz="1600" b="1" i="1" dirty="0" smtClean="0">
                <a:solidFill>
                  <a:srgbClr val="C00000"/>
                </a:solidFill>
              </a:rPr>
              <a:t>Городецкая птица является символом семейного счастья. Птиц изображают в различных вариантах: это и гордый павлин, и насупленный индюк, и задиристый петух, и сказочная птица. Начинают писать их с плавной линии, изображающей изгиб шеи и груди, потом наносят линию, определяющую форму головы и спины, затем определяют линию крыла, нитевидные клюв и ноги. Чаще всего туловище выполняют черным цветом, крыло закрашивают городецкой зеленой краской. Хвост пишут по-разному, например, ограничивают с двух сторон линиями, определяющими его силуэт и закрашивают. Лучше всего это выполнить алым цветом. В другом случае прорисовывают каждое перышко хвоста в два цвета. Разработку птиц начинают с головы и заканчивают хвостом. Оживки делают белилами, нанося тонкие мазки.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endParaRPr lang="ru-RU" sz="1600" b="1" dirty="0" smtClean="0"/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 smtClean="0"/>
          </a:p>
          <a:p>
            <a:endParaRPr lang="ru-RU" sz="1400" dirty="0"/>
          </a:p>
        </p:txBody>
      </p:sp>
      <p:pic>
        <p:nvPicPr>
          <p:cNvPr id="7" name="Содержимое 6" descr="гп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644008" y="1628800"/>
            <a:ext cx="4289226" cy="347312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горпр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572000" y="4725144"/>
            <a:ext cx="4139952" cy="2132856"/>
          </a:xfrm>
          <a:prstGeom prst="rect">
            <a:avLst/>
          </a:prstGeom>
        </p:spPr>
      </p:pic>
      <p:pic>
        <p:nvPicPr>
          <p:cNvPr id="6" name="Рисунок 5" descr="гор.и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716016" y="188640"/>
            <a:ext cx="4066778" cy="4464496"/>
          </a:xfrm>
          <a:prstGeom prst="rect">
            <a:avLst/>
          </a:prstGeom>
        </p:spPr>
      </p:pic>
      <p:pic>
        <p:nvPicPr>
          <p:cNvPr id="10" name="Рисунок 9" descr="гс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0" y="0"/>
            <a:ext cx="4176464" cy="2559038"/>
          </a:xfrm>
          <a:prstGeom prst="rect">
            <a:avLst/>
          </a:prstGeom>
        </p:spPr>
      </p:pic>
      <p:pic>
        <p:nvPicPr>
          <p:cNvPr id="7" name="Рисунок 6" descr="гор.и2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827584" y="2564904"/>
            <a:ext cx="2844824" cy="1872208"/>
          </a:xfrm>
          <a:prstGeom prst="rect">
            <a:avLst/>
          </a:prstGeom>
        </p:spPr>
      </p:pic>
      <p:pic>
        <p:nvPicPr>
          <p:cNvPr id="8" name="Рисунок 7" descr="гор.и4.jp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395536" y="4437112"/>
            <a:ext cx="3312368" cy="2160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</TotalTime>
  <Words>512</Words>
  <Application>Microsoft Office PowerPoint</Application>
  <PresentationFormat>Экран (4:3)</PresentationFormat>
  <Paragraphs>25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Городецкая роспись .</vt:lpstr>
      <vt:lpstr>      Городецкая роспись</vt:lpstr>
      <vt:lpstr>История городецкой росписи.</vt:lpstr>
      <vt:lpstr>Традиции Городца.</vt:lpstr>
      <vt:lpstr>Городецкий орнамент</vt:lpstr>
      <vt:lpstr>Техника исполнение Городецкого орнамента</vt:lpstr>
      <vt:lpstr>Техника изображения основных растительных элементов.</vt:lpstr>
      <vt:lpstr>Техника изображения птиц.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1</cp:lastModifiedBy>
  <cp:revision>28</cp:revision>
  <dcterms:modified xsi:type="dcterms:W3CDTF">2016-01-14T08:36:04Z</dcterms:modified>
</cp:coreProperties>
</file>