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8"/>
  </p:notesMasterIdLst>
  <p:sldIdLst>
    <p:sldId id="256" r:id="rId2"/>
    <p:sldId id="257" r:id="rId3"/>
    <p:sldId id="286" r:id="rId4"/>
    <p:sldId id="287" r:id="rId5"/>
    <p:sldId id="288" r:id="rId6"/>
    <p:sldId id="289" r:id="rId7"/>
    <p:sldId id="290" r:id="rId8"/>
    <p:sldId id="279" r:id="rId9"/>
    <p:sldId id="258" r:id="rId10"/>
    <p:sldId id="260" r:id="rId11"/>
    <p:sldId id="261" r:id="rId12"/>
    <p:sldId id="263" r:id="rId13"/>
    <p:sldId id="265" r:id="rId14"/>
    <p:sldId id="264" r:id="rId15"/>
    <p:sldId id="266" r:id="rId16"/>
    <p:sldId id="268" r:id="rId17"/>
    <p:sldId id="267" r:id="rId18"/>
    <p:sldId id="269" r:id="rId19"/>
    <p:sldId id="270" r:id="rId20"/>
    <p:sldId id="271" r:id="rId21"/>
    <p:sldId id="272" r:id="rId22"/>
    <p:sldId id="274" r:id="rId23"/>
    <p:sldId id="273" r:id="rId24"/>
    <p:sldId id="275" r:id="rId25"/>
    <p:sldId id="276" r:id="rId26"/>
    <p:sldId id="277" r:id="rId27"/>
    <p:sldId id="278" r:id="rId28"/>
    <p:sldId id="280" r:id="rId29"/>
    <p:sldId id="281" r:id="rId30"/>
    <p:sldId id="282" r:id="rId31"/>
    <p:sldId id="283" r:id="rId32"/>
    <p:sldId id="284" r:id="rId33"/>
    <p:sldId id="291" r:id="rId34"/>
    <p:sldId id="292" r:id="rId35"/>
    <p:sldId id="285" r:id="rId36"/>
    <p:sldId id="294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 horzBarState="maximized">
    <p:restoredLeft sz="15620"/>
    <p:restoredTop sz="97561" autoAdjust="0"/>
  </p:normalViewPr>
  <p:slideViewPr>
    <p:cSldViewPr>
      <p:cViewPr varScale="1">
        <p:scale>
          <a:sx n="97" d="100"/>
          <a:sy n="97" d="100"/>
        </p:scale>
        <p:origin x="-108" y="-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2C7C148-EE16-423C-822D-3B2BDD9197F4}" type="doc">
      <dgm:prSet loTypeId="urn:microsoft.com/office/officeart/2005/8/layout/vList2" loCatId="list" qsTypeId="urn:microsoft.com/office/officeart/2005/8/quickstyle/3d7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74C0993-44DB-4985-9A03-F58FF3201980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ПРОСТЫЕ ЛИСТЬЯ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E9715511-7784-49B0-9809-98E6416D48A5}" type="parTrans" cxnId="{310164CF-BD13-40D5-B0B6-E51591331ADE}">
      <dgm:prSet/>
      <dgm:spPr/>
      <dgm:t>
        <a:bodyPr/>
        <a:lstStyle/>
        <a:p>
          <a:endParaRPr lang="ru-RU"/>
        </a:p>
      </dgm:t>
    </dgm:pt>
    <dgm:pt modelId="{1FBD1554-E4C4-45CA-80CE-EEECDC56845F}" type="sibTrans" cxnId="{310164CF-BD13-40D5-B0B6-E51591331ADE}">
      <dgm:prSet/>
      <dgm:spPr/>
      <dgm:t>
        <a:bodyPr/>
        <a:lstStyle/>
        <a:p>
          <a:endParaRPr lang="ru-RU"/>
        </a:p>
      </dgm:t>
    </dgm:pt>
    <dgm:pt modelId="{F0C0F24C-0C2E-45F6-A774-38612E4A7C86}">
      <dgm:prSet phldrT="[Текст]" custT="1"/>
      <dgm:spPr/>
      <dgm:t>
        <a:bodyPr/>
        <a:lstStyle/>
        <a:p>
          <a:pPr algn="ctr"/>
          <a:r>
            <a:rPr lang="ru-RU" sz="28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rPr>
            <a:t>СЛОЖНЫЕ ЛИСТЬЯ</a:t>
          </a:r>
          <a:endParaRPr lang="ru-RU" sz="2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+mj-lt"/>
          </a:endParaRPr>
        </a:p>
      </dgm:t>
    </dgm:pt>
    <dgm:pt modelId="{B396F048-F48C-4E23-8533-6E174AC3CF78}" type="sibTrans" cxnId="{06B0B936-03D4-4A24-81D7-9779A0BBC801}">
      <dgm:prSet/>
      <dgm:spPr/>
      <dgm:t>
        <a:bodyPr/>
        <a:lstStyle/>
        <a:p>
          <a:endParaRPr lang="ru-RU"/>
        </a:p>
      </dgm:t>
    </dgm:pt>
    <dgm:pt modelId="{F07BE92D-B218-4034-A2DC-D0EC27E07C34}" type="parTrans" cxnId="{06B0B936-03D4-4A24-81D7-9779A0BBC801}">
      <dgm:prSet/>
      <dgm:spPr/>
      <dgm:t>
        <a:bodyPr/>
        <a:lstStyle/>
        <a:p>
          <a:endParaRPr lang="ru-RU"/>
        </a:p>
      </dgm:t>
    </dgm:pt>
    <dgm:pt modelId="{B0EECB33-E2FB-4B7E-80A0-410F3AA2771D}" type="pres">
      <dgm:prSet presAssocID="{42C7C148-EE16-423C-822D-3B2BDD9197F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0E55719-78D5-4203-BF2F-92D54585029B}" type="pres">
      <dgm:prSet presAssocID="{F74C0993-44DB-4985-9A03-F58FF3201980}" presName="parentText" presStyleLbl="node1" presStyleIdx="0" presStyleCnt="2" custScaleY="13559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98E75C1-4921-430B-9ED7-B3180A85A404}" type="pres">
      <dgm:prSet presAssocID="{1FBD1554-E4C4-45CA-80CE-EEECDC56845F}" presName="spacer" presStyleCnt="0"/>
      <dgm:spPr/>
    </dgm:pt>
    <dgm:pt modelId="{D950B48F-0DDA-4000-B14E-860BBDDA6552}" type="pres">
      <dgm:prSet presAssocID="{F0C0F24C-0C2E-45F6-A774-38612E4A7C86}" presName="parentText" presStyleLbl="node1" presStyleIdx="1" presStyleCnt="2" custScaleY="12749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6ED73D7-15DD-4C8C-898A-B4238E45AE95}" type="presOf" srcId="{F74C0993-44DB-4985-9A03-F58FF3201980}" destId="{10E55719-78D5-4203-BF2F-92D54585029B}" srcOrd="0" destOrd="0" presId="urn:microsoft.com/office/officeart/2005/8/layout/vList2"/>
    <dgm:cxn modelId="{310164CF-BD13-40D5-B0B6-E51591331ADE}" srcId="{42C7C148-EE16-423C-822D-3B2BDD9197F4}" destId="{F74C0993-44DB-4985-9A03-F58FF3201980}" srcOrd="0" destOrd="0" parTransId="{E9715511-7784-49B0-9809-98E6416D48A5}" sibTransId="{1FBD1554-E4C4-45CA-80CE-EEECDC56845F}"/>
    <dgm:cxn modelId="{06B0B936-03D4-4A24-81D7-9779A0BBC801}" srcId="{42C7C148-EE16-423C-822D-3B2BDD9197F4}" destId="{F0C0F24C-0C2E-45F6-A774-38612E4A7C86}" srcOrd="1" destOrd="0" parTransId="{F07BE92D-B218-4034-A2DC-D0EC27E07C34}" sibTransId="{B396F048-F48C-4E23-8533-6E174AC3CF78}"/>
    <dgm:cxn modelId="{C0B7C3D5-3535-4315-B5F9-340CD2EC4F78}" type="presOf" srcId="{F0C0F24C-0C2E-45F6-A774-38612E4A7C86}" destId="{D950B48F-0DDA-4000-B14E-860BBDDA6552}" srcOrd="0" destOrd="0" presId="urn:microsoft.com/office/officeart/2005/8/layout/vList2"/>
    <dgm:cxn modelId="{3DFD35E3-1673-41BF-B62E-EA3A429BF500}" type="presOf" srcId="{42C7C148-EE16-423C-822D-3B2BDD9197F4}" destId="{B0EECB33-E2FB-4B7E-80A0-410F3AA2771D}" srcOrd="0" destOrd="0" presId="urn:microsoft.com/office/officeart/2005/8/layout/vList2"/>
    <dgm:cxn modelId="{0B6FA2B0-793D-4FED-A03F-2ADB17F7487A}" type="presParOf" srcId="{B0EECB33-E2FB-4B7E-80A0-410F3AA2771D}" destId="{10E55719-78D5-4203-BF2F-92D54585029B}" srcOrd="0" destOrd="0" presId="urn:microsoft.com/office/officeart/2005/8/layout/vList2"/>
    <dgm:cxn modelId="{4F83A31E-5265-4977-A6C6-73E6F144F500}" type="presParOf" srcId="{B0EECB33-E2FB-4B7E-80A0-410F3AA2771D}" destId="{C98E75C1-4921-430B-9ED7-B3180A85A404}" srcOrd="1" destOrd="0" presId="urn:microsoft.com/office/officeart/2005/8/layout/vList2"/>
    <dgm:cxn modelId="{F532A8BF-BA1C-4628-BC19-B7E9A20D0FF7}" type="presParOf" srcId="{B0EECB33-E2FB-4B7E-80A0-410F3AA2771D}" destId="{D950B48F-0DDA-4000-B14E-860BBDDA655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6612BEF-459C-4E4F-BD0C-352D325DEF40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446CA65D-CB69-46F3-B3D9-11BB3C3F4571}" type="pres">
      <dgm:prSet presAssocID="{66612BEF-459C-4E4F-BD0C-352D325DEF4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DA5C25E0-8E7E-49E1-8C34-DD2C4C428319}" type="presOf" srcId="{66612BEF-459C-4E4F-BD0C-352D325DEF40}" destId="{446CA65D-CB69-46F3-B3D9-11BB3C3F4571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AE1088C-D00C-4178-B118-09F4A6B86C1F}" type="doc">
      <dgm:prSet loTypeId="urn:microsoft.com/office/officeart/2005/8/layout/venn3" loCatId="relationship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F0D1C6A0-6AE3-4478-BCA0-1963AF8130D5}" type="pres">
      <dgm:prSet presAssocID="{EAE1088C-D00C-4178-B118-09F4A6B86C1F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</dgm:ptLst>
  <dgm:cxnLst>
    <dgm:cxn modelId="{A7AC78DA-72AC-4241-B20E-06433EFE242D}" type="presOf" srcId="{EAE1088C-D00C-4178-B118-09F4A6B86C1F}" destId="{F0D1C6A0-6AE3-4478-BCA0-1963AF8130D5}" srcOrd="0" destOrd="0" presId="urn:microsoft.com/office/officeart/2005/8/layout/venn3"/>
  </dgm:cxnLst>
  <dgm:bg>
    <a:noFill/>
  </dgm:bg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7">
  <dgm:title val=""/>
  <dgm:desc val=""/>
  <dgm:catLst>
    <dgm:cat type="3D" pri="11700"/>
  </dgm:catLst>
  <dgm:scene3d>
    <a:camera prst="perspectiveLeft" zoom="91000"/>
    <a:lightRig rig="threePt" dir="t">
      <a:rot lat="0" lon="0" rev="20640000"/>
    </a:lightRig>
  </dgm:scene3d>
  <dgm:styleLbl name="node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threePt" dir="t"/>
    </dgm:scene3d>
    <dgm:sp3d extrusionH="50600" prstMaterial="clear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threePt" dir="t"/>
    </dgm:scene3d>
    <dgm:sp3d extrusionH="50600" prstMaterial="metal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 z="572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11800" extrusionH="10600" prstMaterial="plastic">
      <a:bevelT w="101600" h="8600" prst="relaxedInset"/>
      <a:bevelB w="8600" h="8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sp3d z="106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sp3d z="-2118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0000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threePt" dir="t"/>
    </dgm:scene3d>
    <dgm:sp3d extrusionH="50600" prstMaterial="plastic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threePt" dir="t"/>
    </dgm:scene3d>
    <dgm:sp3d z="-110000">
      <a:bevelT w="40600" h="2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threePt" dir="t"/>
    </dgm:scene3d>
    <dgm:sp3d z="-110000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50600">
      <a:bevelT w="101600" h="80600"/>
      <a:bevelB w="80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50600">
      <a:bevelT w="101600" h="806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161800" extrusionH="10600" prstMaterial="matte">
      <a:bevelT w="90600" h="18600" prst="softRound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161800" extrusionH="10600" contourW="3000">
      <a:bevelT w="48600" h="8600" prst="softRound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50600" contourW="3000">
      <a:bevelT w="101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161800" extrusionH="10600" contourW="3000">
      <a:bevelT w="48600" h="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z="57200" extrusionH="600" contourW="3000">
      <a:bevelT w="48600" h="18600" prst="relaxedInset"/>
      <a:bevelB w="48600" h="8600" prst="relaxedInset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161800" extrusionH="600" contourW="3000">
      <a:bevelT w="48600" h="18600" prst="relaxedInset"/>
      <a:bevelB w="48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extrusionH="50600">
      <a:bevelT w="80600" h="80600" prst="relaxedInset"/>
      <a:bevelB w="80600" h="80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z="57200" extrusionH="600" contourW="3000" prstMaterial="plastic">
      <a:bevelT w="80600" h="18600" prst="relaxedInset"/>
      <a:bevelB w="80600" h="8600" prst="relaxedInse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686E5A-364C-49CE-94D1-37AE3A96F241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279EB8-CC4A-4C68-BBDB-051988F0C18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056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F279EB8-CC4A-4C68-BBDB-051988F0C183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10.01.2016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randomBar dir="vert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image" Target="../media/image32.gif"/><Relationship Id="rId7" Type="http://schemas.openxmlformats.org/officeDocument/2006/relationships/image" Target="../media/image35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4.jpeg"/><Relationship Id="rId5" Type="http://schemas.openxmlformats.org/officeDocument/2006/relationships/image" Target="../media/image14.gif"/><Relationship Id="rId4" Type="http://schemas.openxmlformats.org/officeDocument/2006/relationships/image" Target="../media/image33.jpeg"/><Relationship Id="rId9" Type="http://schemas.openxmlformats.org/officeDocument/2006/relationships/image" Target="../media/image37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40.gif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6.jpeg"/><Relationship Id="rId4" Type="http://schemas.openxmlformats.org/officeDocument/2006/relationships/image" Target="../media/image22.gif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gif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jpeg"/><Relationship Id="rId3" Type="http://schemas.openxmlformats.org/officeDocument/2006/relationships/image" Target="../media/image50.jpeg"/><Relationship Id="rId7" Type="http://schemas.openxmlformats.org/officeDocument/2006/relationships/image" Target="../media/image53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52.gif"/><Relationship Id="rId4" Type="http://schemas.openxmlformats.org/officeDocument/2006/relationships/image" Target="../media/image51.jpeg"/><Relationship Id="rId9" Type="http://schemas.openxmlformats.org/officeDocument/2006/relationships/image" Target="../media/image55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7" Type="http://schemas.openxmlformats.org/officeDocument/2006/relationships/image" Target="../media/image61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0.jpeg"/><Relationship Id="rId5" Type="http://schemas.openxmlformats.org/officeDocument/2006/relationships/image" Target="../media/image59.jpeg"/><Relationship Id="rId4" Type="http://schemas.openxmlformats.org/officeDocument/2006/relationships/image" Target="../media/image58.gif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5.jpeg"/><Relationship Id="rId7" Type="http://schemas.openxmlformats.org/officeDocument/2006/relationships/image" Target="../media/image22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1.jpeg"/><Relationship Id="rId5" Type="http://schemas.openxmlformats.org/officeDocument/2006/relationships/image" Target="../media/image63.png"/><Relationship Id="rId4" Type="http://schemas.openxmlformats.org/officeDocument/2006/relationships/image" Target="../media/image5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33.jpeg"/><Relationship Id="rId7" Type="http://schemas.openxmlformats.org/officeDocument/2006/relationships/image" Target="../media/image40.gif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5" Type="http://schemas.openxmlformats.org/officeDocument/2006/relationships/image" Target="../media/image22.gif"/><Relationship Id="rId4" Type="http://schemas.openxmlformats.org/officeDocument/2006/relationships/image" Target="../media/image66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33.jpeg"/><Relationship Id="rId7" Type="http://schemas.openxmlformats.org/officeDocument/2006/relationships/image" Target="../media/image40.gif"/><Relationship Id="rId12" Type="http://schemas.microsoft.com/office/2007/relationships/diagramDrawing" Target="../diagrams/drawing1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9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22.gif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68.jpeg"/><Relationship Id="rId9" Type="http://schemas.openxmlformats.org/officeDocument/2006/relationships/diagramLayout" Target="../diagrams/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gif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.xml"/><Relationship Id="rId3" Type="http://schemas.openxmlformats.org/officeDocument/2006/relationships/diagramLayout" Target="../diagrams/layout2.xml"/><Relationship Id="rId7" Type="http://schemas.openxmlformats.org/officeDocument/2006/relationships/diagramData" Target="../diagrams/data3.xml"/><Relationship Id="rId12" Type="http://schemas.openxmlformats.org/officeDocument/2006/relationships/image" Target="../media/image10.jpe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11" Type="http://schemas.microsoft.com/office/2007/relationships/diagramDrawing" Target="../diagrams/drawing3.xml"/><Relationship Id="rId5" Type="http://schemas.openxmlformats.org/officeDocument/2006/relationships/diagramColors" Target="../diagrams/colors2.xml"/><Relationship Id="rId10" Type="http://schemas.openxmlformats.org/officeDocument/2006/relationships/diagramColors" Target="../diagrams/colors3.xml"/><Relationship Id="rId4" Type="http://schemas.openxmlformats.org/officeDocument/2006/relationships/diagramQuickStyle" Target="../diagrams/quickStyle2.xml"/><Relationship Id="rId9" Type="http://schemas.openxmlformats.org/officeDocument/2006/relationships/diagramQuickStyle" Target="../diagrams/quickStyle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.jpeg"/><Relationship Id="rId7" Type="http://schemas.openxmlformats.org/officeDocument/2006/relationships/image" Target="../media/image24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3.jpeg"/><Relationship Id="rId5" Type="http://schemas.openxmlformats.org/officeDocument/2006/relationships/image" Target="../media/image22.gif"/><Relationship Id="rId4" Type="http://schemas.openxmlformats.org/officeDocument/2006/relationships/image" Target="../media/image21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26.jpeg"/><Relationship Id="rId7" Type="http://schemas.openxmlformats.org/officeDocument/2006/relationships/image" Target="../media/image3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gif"/><Relationship Id="rId5" Type="http://schemas.openxmlformats.org/officeDocument/2006/relationships/image" Target="../media/image28.jpeg"/><Relationship Id="rId4" Type="http://schemas.openxmlformats.org/officeDocument/2006/relationships/image" Target="../media/image27.jpe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600068"/>
            <a:ext cx="5214942" cy="1244756"/>
          </a:xfrm>
          <a:noFill/>
        </p:spPr>
        <p:txBody>
          <a:bodyPr>
            <a:normAutofit fontScale="90000"/>
            <a:scene3d>
              <a:camera prst="isometricOffAxis1Right"/>
              <a:lightRig rig="freezing" dir="t">
                <a:rot lat="0" lon="0" rev="5640000"/>
              </a:lightRig>
            </a:scene3d>
            <a:sp3d extrusionH="57150" prstMaterial="flat">
              <a:bevelT w="38100" h="38100" prst="angle"/>
              <a:contourClr>
                <a:schemeClr val="tx2"/>
              </a:contourClr>
            </a:sp3d>
          </a:bodyPr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</a:rPr>
              <a:t>«Осенний калейдоскоп». </a:t>
            </a:r>
            <a:br>
              <a:rPr lang="ru-RU" sz="3600" b="1" dirty="0" smtClean="0">
                <a:solidFill>
                  <a:srgbClr val="FF0000"/>
                </a:solidFill>
              </a:rPr>
            </a:br>
            <a:r>
              <a:rPr lang="ru-RU" sz="3600" b="1" dirty="0" smtClean="0">
                <a:solidFill>
                  <a:srgbClr val="FF0000"/>
                </a:solidFill>
              </a:rPr>
              <a:t>часть 1-ая</a:t>
            </a:r>
            <a:endParaRPr lang="ru-RU" sz="3600" b="1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3571876"/>
            <a:ext cx="9144000" cy="2057852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/>
            <a:r>
              <a:rPr lang="ru-RU" sz="6000" b="1" spc="600" dirty="0" smtClean="0">
                <a:ln w="38100">
                  <a:noFill/>
                </a:ln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Что за чудо-эти листья!</a:t>
            </a:r>
            <a:endParaRPr lang="ru-RU" sz="6000" b="1" spc="600" dirty="0">
              <a:ln w="38100">
                <a:noFill/>
              </a:ln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5" name="Picture 8" descr="Картинка 99 из 316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68143" y="404663"/>
            <a:ext cx="1999307" cy="205334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Картинка 260 из 557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434 из 3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813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44" name="Picture 12" descr="Картинка 877 из 2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2786058"/>
            <a:ext cx="1950597" cy="2694906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БЕРЁЗЫ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8434" name="Picture 2" descr="Картинка 68 из 2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071546"/>
            <a:ext cx="1785950" cy="1785950"/>
          </a:xfrm>
          <a:prstGeom prst="rect">
            <a:avLst/>
          </a:prstGeom>
          <a:noFill/>
        </p:spPr>
      </p:pic>
      <p:pic>
        <p:nvPicPr>
          <p:cNvPr id="18436" name="Picture 4" descr="Картинка 276 из 253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071810"/>
            <a:ext cx="1928826" cy="1928826"/>
          </a:xfrm>
          <a:prstGeom prst="rect">
            <a:avLst/>
          </a:prstGeom>
          <a:noFill/>
        </p:spPr>
      </p:pic>
      <p:pic>
        <p:nvPicPr>
          <p:cNvPr id="18438" name="Picture 6" descr="Картинка 311 из 253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357950" y="1142984"/>
            <a:ext cx="2466968" cy="1735011"/>
          </a:xfrm>
          <a:prstGeom prst="rect">
            <a:avLst/>
          </a:prstGeom>
          <a:noFill/>
        </p:spPr>
      </p:pic>
      <p:pic>
        <p:nvPicPr>
          <p:cNvPr id="18440" name="Picture 8" descr="Картинка 502 из 253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857620" y="4071942"/>
            <a:ext cx="2119314" cy="21193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42" name="Picture 10" descr="Картинка 26 из 3105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15140" y="5572140"/>
            <a:ext cx="2214578" cy="1096369"/>
          </a:xfrm>
          <a:prstGeom prst="rect">
            <a:avLst/>
          </a:prstGeom>
          <a:noFill/>
        </p:spPr>
      </p:pic>
      <p:pic>
        <p:nvPicPr>
          <p:cNvPr id="18446" name="Picture 14" descr="Картинка 1104 из 252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3357554" y="1847834"/>
            <a:ext cx="1643074" cy="1643076"/>
          </a:xfrm>
          <a:prstGeom prst="rect">
            <a:avLst/>
          </a:prstGeom>
          <a:noFill/>
        </p:spPr>
      </p:pic>
      <p:pic>
        <p:nvPicPr>
          <p:cNvPr id="18448" name="Picture 16" descr="http://im4-tub.yandex.net/i?id=85767474&amp;tov=4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285852" y="5143512"/>
            <a:ext cx="2000264" cy="1507243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3" descr="C:\Documents and Settings\Admin\Мои документы\f_1568334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50174" y="-1250196"/>
            <a:ext cx="6858000" cy="9358345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Картинка 436 из 2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ОСИНЫ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3554" name="Picture 2" descr="Картинка 13 из 4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29058" y="4286256"/>
            <a:ext cx="2000252" cy="2000253"/>
          </a:xfrm>
          <a:prstGeom prst="rect">
            <a:avLst/>
          </a:prstGeom>
          <a:noFill/>
        </p:spPr>
      </p:pic>
      <p:pic>
        <p:nvPicPr>
          <p:cNvPr id="23556" name="Picture 4" descr="Картинка 58 из 404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86512" y="1785926"/>
            <a:ext cx="2495550" cy="3810000"/>
          </a:xfrm>
          <a:prstGeom prst="rect">
            <a:avLst/>
          </a:prstGeom>
          <a:noFill/>
        </p:spPr>
      </p:pic>
      <p:pic>
        <p:nvPicPr>
          <p:cNvPr id="23558" name="Picture 6" descr="Картинка 84 из 404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7158" y="3857628"/>
            <a:ext cx="2090743" cy="2563831"/>
          </a:xfrm>
          <a:prstGeom prst="rect">
            <a:avLst/>
          </a:prstGeom>
          <a:noFill/>
        </p:spPr>
      </p:pic>
      <p:pic>
        <p:nvPicPr>
          <p:cNvPr id="23560" name="Picture 8" descr="Картинка 579 из 4043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428860" y="1928802"/>
            <a:ext cx="2286010" cy="21590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 descr="Картинка 58 из 404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Картинка 22 из 45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РЯБИНЫ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7650" name="Picture 2" descr="Картинка 188 из 981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1357298"/>
            <a:ext cx="2809878" cy="2877316"/>
          </a:xfrm>
          <a:prstGeom prst="rect">
            <a:avLst/>
          </a:prstGeom>
          <a:noFill/>
        </p:spPr>
      </p:pic>
      <p:pic>
        <p:nvPicPr>
          <p:cNvPr id="27652" name="Picture 4" descr="Картинка 21 из 7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4286256"/>
            <a:ext cx="3584372" cy="2376488"/>
          </a:xfrm>
          <a:prstGeom prst="rect">
            <a:avLst/>
          </a:prstGeom>
          <a:noFill/>
        </p:spPr>
      </p:pic>
      <p:pic>
        <p:nvPicPr>
          <p:cNvPr id="27654" name="Picture 6" descr="Картинка 39 из 77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4942" y="4214818"/>
            <a:ext cx="2286016" cy="2286016"/>
          </a:xfrm>
          <a:prstGeom prst="rect">
            <a:avLst/>
          </a:prstGeom>
          <a:noFill/>
        </p:spPr>
      </p:pic>
      <p:pic>
        <p:nvPicPr>
          <p:cNvPr id="27656" name="Picture 8" descr="Картинка 576 из 7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7290" y="1643050"/>
            <a:ext cx="3214710" cy="246396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Картинка 79 из 7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271951" y="-1271952"/>
            <a:ext cx="6885883" cy="942978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Выноска-облако 4"/>
          <p:cNvSpPr/>
          <p:nvPr/>
        </p:nvSpPr>
        <p:spPr>
          <a:xfrm>
            <a:off x="3786182" y="1928802"/>
            <a:ext cx="5214974" cy="2286016"/>
          </a:xfrm>
          <a:prstGeom prst="cloudCallout">
            <a:avLst>
              <a:gd name="adj1" fmla="val 16006"/>
              <a:gd name="adj2" fmla="val 770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Рыжий Егорка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Упал в озерко,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Сам не утонул</a:t>
            </a:r>
            <a:b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</a:b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И воды не всколыхнул.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26" name="Picture 2" descr="Картинка 7 из 663859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3500438"/>
            <a:ext cx="3000396" cy="3000396"/>
          </a:xfrm>
          <a:prstGeom prst="rect">
            <a:avLst/>
          </a:prstGeom>
          <a:noFill/>
        </p:spPr>
      </p:pic>
      <p:pic>
        <p:nvPicPr>
          <p:cNvPr id="1028" name="Picture 4" descr="http://im8-tub.yandex.net/i?id=23308577&amp;tov=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86380" y="857232"/>
            <a:ext cx="1226567" cy="866775"/>
          </a:xfrm>
          <a:prstGeom prst="rect">
            <a:avLst/>
          </a:prstGeom>
          <a:noFill/>
        </p:spPr>
      </p:pic>
      <p:pic>
        <p:nvPicPr>
          <p:cNvPr id="1030" name="Picture 6" descr="Картинка 136 из 557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28926" y="857232"/>
            <a:ext cx="1143008" cy="1656534"/>
          </a:xfrm>
          <a:prstGeom prst="rect">
            <a:avLst/>
          </a:prstGeom>
          <a:noFill/>
        </p:spPr>
      </p:pic>
      <p:pic>
        <p:nvPicPr>
          <p:cNvPr id="1032" name="Picture 8" descr="Картинка 260 из 557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58082" y="714356"/>
            <a:ext cx="1428760" cy="1218559"/>
          </a:xfrm>
          <a:prstGeom prst="rect">
            <a:avLst/>
          </a:prstGeom>
          <a:noFill/>
        </p:spPr>
      </p:pic>
      <p:pic>
        <p:nvPicPr>
          <p:cNvPr id="1034" name="Picture 10" descr="Картинка 642 из 592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7158" y="1428736"/>
            <a:ext cx="1785950" cy="1464480"/>
          </a:xfrm>
          <a:prstGeom prst="rect">
            <a:avLst/>
          </a:prstGeom>
          <a:noFill/>
        </p:spPr>
      </p:pic>
      <p:pic>
        <p:nvPicPr>
          <p:cNvPr id="1036" name="Picture 12" descr="Картинка 716 из 592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43306" y="4929198"/>
            <a:ext cx="3322989" cy="1714488"/>
          </a:xfrm>
          <a:prstGeom prst="rect">
            <a:avLst/>
          </a:prstGeom>
          <a:noFill/>
        </p:spPr>
      </p:pic>
      <p:pic>
        <p:nvPicPr>
          <p:cNvPr id="2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9000" y="5000636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Картинка 26 из 77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2" name="Picture 6" descr="Картинка 76 из 409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00496" y="2143116"/>
            <a:ext cx="2714644" cy="2193652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ДУБА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8" name="Picture 2" descr="Картинка 10 из 4090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8" y="1000108"/>
            <a:ext cx="2357454" cy="2229271"/>
          </a:xfrm>
          <a:prstGeom prst="rect">
            <a:avLst/>
          </a:prstGeom>
          <a:noFill/>
        </p:spPr>
      </p:pic>
      <p:pic>
        <p:nvPicPr>
          <p:cNvPr id="29700" name="Picture 4" descr="Картинка 13 из 4090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3592932"/>
            <a:ext cx="2357454" cy="3003126"/>
          </a:xfrm>
          <a:prstGeom prst="rect">
            <a:avLst/>
          </a:prstGeom>
          <a:noFill/>
        </p:spPr>
      </p:pic>
      <p:pic>
        <p:nvPicPr>
          <p:cNvPr id="29704" name="Picture 8" descr="Картинка 103 из 409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4282" y="1000108"/>
            <a:ext cx="1357322" cy="1357322"/>
          </a:xfrm>
          <a:prstGeom prst="rect">
            <a:avLst/>
          </a:prstGeom>
          <a:noFill/>
        </p:spPr>
      </p:pic>
      <p:pic>
        <p:nvPicPr>
          <p:cNvPr id="29706" name="Picture 10" descr="Картинка 231 из 409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6314" y="4572008"/>
            <a:ext cx="1428760" cy="2116681"/>
          </a:xfrm>
          <a:prstGeom prst="rect">
            <a:avLst/>
          </a:prstGeom>
          <a:noFill/>
        </p:spPr>
      </p:pic>
      <p:pic>
        <p:nvPicPr>
          <p:cNvPr id="29708" name="Picture 12" descr="Картинка 232 из 4090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57356" y="1714488"/>
            <a:ext cx="1571636" cy="2123832"/>
          </a:xfrm>
          <a:prstGeom prst="rect">
            <a:avLst/>
          </a:prstGeom>
          <a:noFill/>
        </p:spPr>
      </p:pic>
      <p:pic>
        <p:nvPicPr>
          <p:cNvPr id="29710" name="Picture 14" descr="Картинка 246 из 4090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7072330" y="4286256"/>
            <a:ext cx="1500198" cy="1742166"/>
          </a:xfrm>
          <a:prstGeom prst="rect">
            <a:avLst/>
          </a:prstGeom>
          <a:noFill/>
        </p:spPr>
      </p:pic>
      <p:pic>
        <p:nvPicPr>
          <p:cNvPr id="29712" name="Picture 16" descr="Картинка 334 из 4090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2714612" y="3643314"/>
            <a:ext cx="1559870" cy="228601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6" descr="Картинка 334 из 40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54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6" name="Picture 6" descr="Картинка 156 из 69391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Картинка 2 из 693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85860"/>
            <a:ext cx="3286116" cy="2721421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КАШТАНА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1748" name="Picture 4" descr="Картинка 122 из 69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15140" y="4214818"/>
            <a:ext cx="2143140" cy="2221550"/>
          </a:xfrm>
          <a:prstGeom prst="rect">
            <a:avLst/>
          </a:prstGeom>
          <a:noFill/>
        </p:spPr>
      </p:pic>
      <p:pic>
        <p:nvPicPr>
          <p:cNvPr id="31750" name="Picture 6" descr="Картинка 641 из 69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1142984"/>
            <a:ext cx="1428760" cy="986432"/>
          </a:xfrm>
          <a:prstGeom prst="rect">
            <a:avLst/>
          </a:prstGeom>
          <a:noFill/>
        </p:spPr>
      </p:pic>
      <p:pic>
        <p:nvPicPr>
          <p:cNvPr id="31754" name="Picture 10" descr="Картинка 301 из 1502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4214818"/>
            <a:ext cx="1857388" cy="2198092"/>
          </a:xfrm>
          <a:prstGeom prst="rect">
            <a:avLst/>
          </a:prstGeom>
          <a:noFill/>
        </p:spPr>
      </p:pic>
      <p:pic>
        <p:nvPicPr>
          <p:cNvPr id="31756" name="Picture 12" descr="Картинка 301 из 1502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92929" y="4214818"/>
            <a:ext cx="2144211" cy="2071702"/>
          </a:xfrm>
          <a:prstGeom prst="rect">
            <a:avLst/>
          </a:prstGeom>
          <a:noFill/>
        </p:spPr>
      </p:pic>
      <p:pic>
        <p:nvPicPr>
          <p:cNvPr id="31752" name="Picture 8" descr="Картинка 143 из 1502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00628" y="1928802"/>
            <a:ext cx="2107063" cy="242889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10" descr="Картинка 301 из 150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1143000" y="-1143000"/>
            <a:ext cx="6858000" cy="9144000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Картинка 12 из 69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62289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6" descr="http://im4-tub.yandex.net/i?id=85767474&amp;tov=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6200000">
            <a:off x="4468366" y="1175181"/>
            <a:ext cx="2000264" cy="1507243"/>
          </a:xfrm>
          <a:prstGeom prst="rect">
            <a:avLst/>
          </a:prstGeom>
          <a:noFill/>
        </p:spPr>
      </p:pic>
      <p:pic>
        <p:nvPicPr>
          <p:cNvPr id="17" name="Picture 16" descr="Картинка 334 из 409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1980043" y="305918"/>
            <a:ext cx="1540576" cy="2214578"/>
          </a:xfrm>
          <a:prstGeom prst="rect">
            <a:avLst/>
          </a:prstGeom>
          <a:noFill/>
        </p:spPr>
      </p:pic>
      <p:pic>
        <p:nvPicPr>
          <p:cNvPr id="31754" name="Picture 10" descr="Картинка 301 из 1502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00892" y="1428736"/>
            <a:ext cx="1857388" cy="2198092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14282" y="2214554"/>
            <a:ext cx="4786346" cy="2071702"/>
          </a:xfrm>
          <a:prstGeom prst="cloudCallout">
            <a:avLst>
              <a:gd name="adj1" fmla="val -378"/>
              <a:gd name="adj2" fmla="val 8361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Рассмотрите листья. Обратите внимание на форму листа,                       их края.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3" name="Picture 8" descr="Картинка 99 из 3161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29256" y="3929066"/>
            <a:ext cx="1714512" cy="1758473"/>
          </a:xfrm>
          <a:prstGeom prst="rect">
            <a:avLst/>
          </a:prstGeom>
          <a:noFill/>
        </p:spPr>
      </p:pic>
      <p:pic>
        <p:nvPicPr>
          <p:cNvPr id="15" name="Picture 4" descr="Картинка 58 из 4043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429488" y="4240424"/>
            <a:ext cx="1714512" cy="2617576"/>
          </a:xfrm>
          <a:prstGeom prst="rect">
            <a:avLst/>
          </a:prstGeom>
          <a:noFill/>
        </p:spPr>
      </p:pic>
      <p:pic>
        <p:nvPicPr>
          <p:cNvPr id="16" name="Picture 6" descr="Картинка 39 из 776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286116" y="4429132"/>
            <a:ext cx="1928826" cy="1928826"/>
          </a:xfrm>
          <a:prstGeom prst="rect">
            <a:avLst/>
          </a:prstGeom>
          <a:noFill/>
        </p:spPr>
      </p:pic>
      <p:pic>
        <p:nvPicPr>
          <p:cNvPr id="6146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1501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Выноска-облако 11"/>
          <p:cNvSpPr/>
          <p:nvPr/>
        </p:nvSpPr>
        <p:spPr>
          <a:xfrm>
            <a:off x="285720" y="1428736"/>
            <a:ext cx="5143536" cy="2714644"/>
          </a:xfrm>
          <a:prstGeom prst="cloudCallout">
            <a:avLst>
              <a:gd name="adj1" fmla="val -5835"/>
              <a:gd name="adj2" fmla="val 756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Лист состоит из 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черешка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и 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листовой пластинки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4" descr="Картинка 58 из 4043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5500694" y="1428736"/>
            <a:ext cx="3177562" cy="4851241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071934" y="5143512"/>
            <a:ext cx="4714908" cy="114300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</a:t>
            </a:r>
            <a: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черешок</a:t>
            </a:r>
            <a:br>
              <a:rPr lang="ru-RU" sz="28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листовая </a:t>
            </a:r>
            <a:b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пластинка</a:t>
            </a:r>
            <a:endParaRPr lang="ru-RU" sz="28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9707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12" descr="Картинка 191 из 316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6200000">
            <a:off x="4566933" y="2362497"/>
            <a:ext cx="4541447" cy="4245561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40693" y="1928802"/>
            <a:ext cx="4929222" cy="2214578"/>
          </a:xfrm>
          <a:prstGeom prst="cloudCallout">
            <a:avLst>
              <a:gd name="adj1" fmla="val -5835"/>
              <a:gd name="adj2" fmla="val 756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пластинка одна, то лист называется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простой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938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ПРОСТОЙ ЛИСТ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4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0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Облако 9"/>
          <p:cNvSpPr/>
          <p:nvPr/>
        </p:nvSpPr>
        <p:spPr>
          <a:xfrm>
            <a:off x="142844" y="857232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71472" y="1214422"/>
            <a:ext cx="3500462" cy="11287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В какое время года                         листья бывают такие разноцветные?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11" name="Облако 10"/>
          <p:cNvSpPr/>
          <p:nvPr/>
        </p:nvSpPr>
        <p:spPr>
          <a:xfrm>
            <a:off x="4429124" y="4714884"/>
            <a:ext cx="4500594" cy="1857388"/>
          </a:xfrm>
          <a:prstGeom prst="cloud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Заголовок 5"/>
          <p:cNvSpPr txBox="1">
            <a:spLocks/>
          </p:cNvSpPr>
          <p:nvPr/>
        </p:nvSpPr>
        <p:spPr>
          <a:xfrm>
            <a:off x="4857752" y="5072074"/>
            <a:ext cx="3500462" cy="112872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Как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называется явление природы, когда листья осыпаются с деревьев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?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3" name="Picture 8" descr="Картинка 99 из 316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928670"/>
            <a:ext cx="3357586" cy="3443676"/>
          </a:xfrm>
          <a:prstGeom prst="rect">
            <a:avLst/>
          </a:prstGeom>
          <a:noFill/>
        </p:spPr>
      </p:pic>
      <p:pic>
        <p:nvPicPr>
          <p:cNvPr id="15" name="Picture 10" descr="Картинка 301 из 150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7158" y="3071810"/>
            <a:ext cx="3786214" cy="347340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 descr="C:\Documents and Settings\Admin\Мои документы\ФОТОГРАФИИ\img0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4539635"/>
            <a:ext cx="2286015" cy="2318365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85720" y="1928802"/>
            <a:ext cx="4929222" cy="2214578"/>
          </a:xfrm>
          <a:prstGeom prst="cloudCallout">
            <a:avLst>
              <a:gd name="adj1" fmla="val -5835"/>
              <a:gd name="adj2" fmla="val 756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Если пластинок на черешке несколько то лист называется </a:t>
            </a:r>
            <a:r>
              <a:rPr lang="ru-RU" sz="24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сложный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.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0" y="704088"/>
            <a:ext cx="9144000" cy="938962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СЛОЖНЫЙ ЛИСТ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" name="Picture 6" descr="Картинка 39 из 77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10800000">
            <a:off x="4857752" y="2428868"/>
            <a:ext cx="4071966" cy="421484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Картинка 232 из 409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00298" y="2878734"/>
            <a:ext cx="1785950" cy="2413446"/>
          </a:xfrm>
          <a:prstGeom prst="rect">
            <a:avLst/>
          </a:prstGeom>
          <a:noFill/>
        </p:spPr>
      </p:pic>
      <p:pic>
        <p:nvPicPr>
          <p:cNvPr id="13" name="Picture 4" descr="Картинка 276 из 2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3768" y="714356"/>
            <a:ext cx="1643074" cy="1643074"/>
          </a:xfrm>
          <a:prstGeom prst="rect">
            <a:avLst/>
          </a:prstGeom>
          <a:noFill/>
        </p:spPr>
      </p:pic>
      <p:sp>
        <p:nvSpPr>
          <p:cNvPr id="9" name="Выноска-облако 8"/>
          <p:cNvSpPr/>
          <p:nvPr/>
        </p:nvSpPr>
        <p:spPr>
          <a:xfrm>
            <a:off x="4500562" y="2357430"/>
            <a:ext cx="4500594" cy="1785950"/>
          </a:xfrm>
          <a:prstGeom prst="cloudCallout">
            <a:avLst>
              <a:gd name="adj1" fmla="val 13566"/>
              <a:gd name="adj2" fmla="val 858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Определите, какие листья простые,                       а какие – сложные.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0" name="Picture 8" descr="Картинка 260 из 557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7158" y="4643446"/>
            <a:ext cx="2345309" cy="2000264"/>
          </a:xfrm>
          <a:prstGeom prst="rect">
            <a:avLst/>
          </a:prstGeom>
          <a:noFill/>
        </p:spPr>
      </p:pic>
      <p:pic>
        <p:nvPicPr>
          <p:cNvPr id="15" name="Picture 6" descr="Картинка 39 из 7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3428992" y="500042"/>
            <a:ext cx="2286016" cy="2286016"/>
          </a:xfrm>
          <a:prstGeom prst="rect">
            <a:avLst/>
          </a:prstGeom>
          <a:noFill/>
        </p:spPr>
      </p:pic>
      <p:pic>
        <p:nvPicPr>
          <p:cNvPr id="17" name="Picture 10" descr="Картинка 301 из 1502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472" y="1214422"/>
            <a:ext cx="1857388" cy="2198092"/>
          </a:xfrm>
          <a:prstGeom prst="rect">
            <a:avLst/>
          </a:prstGeom>
          <a:noFill/>
        </p:spPr>
      </p:pic>
      <p:pic>
        <p:nvPicPr>
          <p:cNvPr id="14" name="Picture 2" descr="Картинка 13 из 4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71868" y="4357694"/>
            <a:ext cx="2428892" cy="2193838"/>
          </a:xfrm>
          <a:prstGeom prst="rect">
            <a:avLst/>
          </a:prstGeom>
          <a:noFill/>
        </p:spPr>
      </p:pic>
      <p:pic>
        <p:nvPicPr>
          <p:cNvPr id="9218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236835" y="5048250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2" descr="Картинка 232 из 409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28794" y="714356"/>
            <a:ext cx="1617374" cy="2185640"/>
          </a:xfrm>
          <a:prstGeom prst="rect">
            <a:avLst/>
          </a:prstGeom>
          <a:noFill/>
        </p:spPr>
      </p:pic>
      <p:pic>
        <p:nvPicPr>
          <p:cNvPr id="13" name="Picture 4" descr="Картинка 276 из 2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1071546"/>
            <a:ext cx="1857388" cy="1857388"/>
          </a:xfrm>
          <a:prstGeom prst="rect">
            <a:avLst/>
          </a:prstGeom>
          <a:noFill/>
        </p:spPr>
      </p:pic>
      <p:pic>
        <p:nvPicPr>
          <p:cNvPr id="10" name="Picture 8" descr="Картинка 260 из 557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19" y="714356"/>
            <a:ext cx="1537167" cy="1311017"/>
          </a:xfrm>
          <a:prstGeom prst="rect">
            <a:avLst/>
          </a:prstGeom>
          <a:noFill/>
        </p:spPr>
      </p:pic>
      <p:pic>
        <p:nvPicPr>
          <p:cNvPr id="15" name="Picture 6" descr="Картинка 39 из 7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 rot="5400000">
            <a:off x="6072198" y="4571984"/>
            <a:ext cx="2286016" cy="2286016"/>
          </a:xfrm>
          <a:prstGeom prst="rect">
            <a:avLst/>
          </a:prstGeom>
          <a:noFill/>
        </p:spPr>
      </p:pic>
      <p:pic>
        <p:nvPicPr>
          <p:cNvPr id="17" name="Picture 10" descr="Картинка 301 из 15023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42976" y="4500570"/>
            <a:ext cx="1857388" cy="2198092"/>
          </a:xfrm>
          <a:prstGeom prst="rect">
            <a:avLst/>
          </a:prstGeom>
          <a:noFill/>
        </p:spPr>
      </p:pic>
      <p:pic>
        <p:nvPicPr>
          <p:cNvPr id="14" name="Picture 2" descr="Картинка 13 из 455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857620" y="714356"/>
            <a:ext cx="1558879" cy="1408020"/>
          </a:xfrm>
          <a:prstGeom prst="rect">
            <a:avLst/>
          </a:prstGeom>
          <a:noFill/>
        </p:spPr>
      </p:pic>
      <p:graphicFrame>
        <p:nvGraphicFramePr>
          <p:cNvPr id="11" name="Схема 10"/>
          <p:cNvGraphicFramePr/>
          <p:nvPr/>
        </p:nvGraphicFramePr>
        <p:xfrm>
          <a:off x="3000364" y="857232"/>
          <a:ext cx="3071834" cy="6000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4967294" cy="7715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Клейкие листочки, зелёные почки.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С белой корой стоит под горой.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000628" y="5429264"/>
            <a:ext cx="3857652" cy="90010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Что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за 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дерево стоит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Ветра нет, а лист дрожит.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0" name="Picture 16" descr="http://im4-tub.yandex.net/i?id=85767474&amp;tov=4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9062284">
            <a:off x="4305728" y="1427602"/>
            <a:ext cx="4789747" cy="3609180"/>
          </a:xfrm>
          <a:prstGeom prst="rect">
            <a:avLst/>
          </a:prstGeom>
          <a:noFill/>
        </p:spPr>
      </p:pic>
      <p:pic>
        <p:nvPicPr>
          <p:cNvPr id="11" name="Picture 2" descr="Картинка 13 из 45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20827973">
            <a:off x="159692" y="2517154"/>
            <a:ext cx="3786202" cy="3786204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85720" y="1214422"/>
            <a:ext cx="4967294" cy="771532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Весной зеленела, летом загорала,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Осенью надела красные кораллы.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4857752" y="5643578"/>
            <a:ext cx="4143404" cy="900106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Я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из крошки-бочки вылез,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Корешки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пустил и вырос,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Стал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высо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 я и могуч,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Не боюсь ни гроз, ни туч.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Я кормлю свиней и белок –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Ничего, что плод мой мелок.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4" descr="Картинка 21 из 776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714876" y="928670"/>
            <a:ext cx="4309895" cy="3214710"/>
          </a:xfrm>
          <a:prstGeom prst="rect">
            <a:avLst/>
          </a:prstGeom>
          <a:noFill/>
        </p:spPr>
      </p:pic>
      <p:pic>
        <p:nvPicPr>
          <p:cNvPr id="9" name="Picture 2" descr="Картинка 10 из 4090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rot="1499545">
            <a:off x="405832" y="2742200"/>
            <a:ext cx="3587831" cy="3392748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2446973647"/>
              </p:ext>
            </p:extLst>
          </p:nvPr>
        </p:nvGraphicFramePr>
        <p:xfrm>
          <a:off x="285720" y="1071546"/>
          <a:ext cx="4429156" cy="47149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704825085"/>
              </p:ext>
            </p:extLst>
          </p:nvPr>
        </p:nvGraphicFramePr>
        <p:xfrm>
          <a:off x="4429156" y="1000108"/>
          <a:ext cx="4429156" cy="49292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pic>
        <p:nvPicPr>
          <p:cNvPr id="5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9707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Выноска-облако 5"/>
          <p:cNvSpPr/>
          <p:nvPr/>
        </p:nvSpPr>
        <p:spPr>
          <a:xfrm>
            <a:off x="969268" y="2835129"/>
            <a:ext cx="4929222" cy="2214578"/>
          </a:xfrm>
          <a:prstGeom prst="cloudCallout">
            <a:avLst>
              <a:gd name="adj1" fmla="val -5835"/>
              <a:gd name="adj2" fmla="val 7567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Молодцы!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285720" y="1285860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r>
              <a:rPr lang="ru-RU" sz="2400" b="1" i="1" dirty="0" smtClean="0">
                <a:solidFill>
                  <a:srgbClr val="002060"/>
                </a:solidFill>
                <a:latin typeface="+mj-lt"/>
              </a:rPr>
              <a:t>Автор презентации – Мухина Галина Юрьевна</a:t>
            </a:r>
            <a:endParaRPr lang="ru-RU" dirty="0" smtClean="0">
              <a:solidFill>
                <a:srgbClr val="002060"/>
              </a:solidFill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 smtClean="0">
              <a:latin typeface="+mj-lt"/>
            </a:endParaRPr>
          </a:p>
          <a:p>
            <a:endParaRPr lang="ru-RU" dirty="0">
              <a:latin typeface="+mj-lt"/>
            </a:endParaRPr>
          </a:p>
        </p:txBody>
      </p:sp>
      <p:pic>
        <p:nvPicPr>
          <p:cNvPr id="4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9707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3538534" cy="1828800"/>
          </a:xfrm>
        </p:spPr>
        <p:txBody>
          <a:bodyPr>
            <a:noAutofit/>
          </a:bodyPr>
          <a:lstStyle/>
          <a:p>
            <a:pPr algn="l"/>
            <a:r>
              <a:rPr lang="ru-RU" sz="2400" dirty="0" smtClean="0">
                <a:solidFill>
                  <a:srgbClr val="002060"/>
                </a:solidFill>
              </a:rPr>
              <a:t>Листики кружатся,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Падают в лужицы,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Ветки гнутся и шуршат,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Тихо шепчут «Листопад!»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Листопад, листопад</a:t>
            </a:r>
            <a:br>
              <a:rPr lang="ru-RU" sz="2400" dirty="0" smtClean="0">
                <a:solidFill>
                  <a:srgbClr val="002060"/>
                </a:solidFill>
              </a:rPr>
            </a:br>
            <a:r>
              <a:rPr lang="ru-RU" sz="2400" dirty="0" smtClean="0">
                <a:solidFill>
                  <a:srgbClr val="002060"/>
                </a:solidFill>
              </a:rPr>
              <a:t>Засыпает старый сад!</a:t>
            </a:r>
            <a:endParaRPr lang="ru-RU" sz="2400" dirty="0">
              <a:solidFill>
                <a:srgbClr val="002060"/>
              </a:solidFill>
            </a:endParaRPr>
          </a:p>
        </p:txBody>
      </p:sp>
      <p:sp>
        <p:nvSpPr>
          <p:cNvPr id="7" name="Заголовок 5"/>
          <p:cNvSpPr txBox="1">
            <a:spLocks/>
          </p:cNvSpPr>
          <p:nvPr/>
        </p:nvSpPr>
        <p:spPr>
          <a:xfrm>
            <a:off x="5286380" y="4500570"/>
            <a:ext cx="3357586" cy="1828800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Листья,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словно бабочки,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Кружатся,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порхают,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крыльцо, и лавочку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Листья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осыпают.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Листопад,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листопад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Засыпает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старый сад!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8" name="Picture 12" descr="Картинка 191 из 31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71472" y="3429000"/>
            <a:ext cx="4232100" cy="3245429"/>
          </a:xfrm>
          <a:prstGeom prst="rect">
            <a:avLst/>
          </a:prstGeom>
          <a:noFill/>
        </p:spPr>
      </p:pic>
      <p:pic>
        <p:nvPicPr>
          <p:cNvPr id="9" name="Picture 6" descr="Картинка 311 из 253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43438" y="1071546"/>
            <a:ext cx="3967166" cy="2790096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12" descr="Картинка 191 из 3161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0601728">
            <a:off x="1168984" y="455891"/>
            <a:ext cx="1900753" cy="1457612"/>
          </a:xfrm>
          <a:prstGeom prst="rect">
            <a:avLst/>
          </a:prstGeom>
          <a:noFill/>
        </p:spPr>
      </p:pic>
      <p:sp>
        <p:nvSpPr>
          <p:cNvPr id="11" name="Выноска-облако 10"/>
          <p:cNvSpPr/>
          <p:nvPr/>
        </p:nvSpPr>
        <p:spPr>
          <a:xfrm>
            <a:off x="214282" y="1643050"/>
            <a:ext cx="8786874" cy="2428892"/>
          </a:xfrm>
          <a:prstGeom prst="cloudCallout">
            <a:avLst>
              <a:gd name="adj1" fmla="val -21836"/>
              <a:gd name="adj2" fmla="val 9141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857224" y="1772816"/>
            <a:ext cx="7786742" cy="2299126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В осеннем лесу хозяйничает художница – осень. Она не жалеет красок для деревьев, раскрашивая их листву в жёлтые, оранжевые, красные цвета. Начинается пора листопада. Почему осенью с деревьев опадают                         листья?</a:t>
            </a: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12" name="Picture 12" descr="Картинка 301 из 15023"/>
          <p:cNvPicPr>
            <a:picLocks noChangeAspect="1" noChangeArrowheads="1"/>
          </p:cNvPicPr>
          <p:nvPr/>
        </p:nvPicPr>
        <p:blipFill>
          <a:blip r:embed="rId3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715240" y="571480"/>
            <a:ext cx="1428760" cy="1380445"/>
          </a:xfrm>
          <a:prstGeom prst="rect">
            <a:avLst/>
          </a:prstGeom>
          <a:noFill/>
        </p:spPr>
      </p:pic>
      <p:pic>
        <p:nvPicPr>
          <p:cNvPr id="2050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796" y="5048250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142844" y="785794"/>
            <a:ext cx="8858312" cy="3429024"/>
          </a:xfrm>
          <a:prstGeom prst="cloudCallout">
            <a:avLst>
              <a:gd name="adj1" fmla="val -22661"/>
              <a:gd name="adj2" fmla="val 76307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642910" y="1556792"/>
            <a:ext cx="8143932" cy="2880320"/>
          </a:xfrm>
        </p:spPr>
        <p:txBody>
          <a:bodyPr>
            <a:noAutofit/>
          </a:bodyPr>
          <a:lstStyle/>
          <a:p>
            <a:pPr algn="ctr"/>
            <a:r>
              <a:rPr lang="ru-RU" sz="1900" i="1" dirty="0" smtClean="0">
                <a:solidFill>
                  <a:srgbClr val="002060"/>
                </a:solidFill>
              </a:rPr>
              <a:t>Осенью становится холодно и ветрено. Солнце светит мало, и                         листья не могут жить так же, как в тёплые дни. Вокруг ножки листа нарастает лубяной слой. Вода не может проникнуть в лист. Умирающий лист меняет цвет, затем высыхает и отмирает. Ветер срывает его с дерева. После того, как все листья опадают, дерево засыпает до весны. Опавшие листья, как тёплая перина, будут защищать корни дерева от морозов, а весной, перегнив под дождями, удобрят почву                                     и дадут деревьям полезные вещества.</a:t>
            </a:r>
            <a:endParaRPr lang="ru-RU" sz="1900" i="1" dirty="0">
              <a:solidFill>
                <a:srgbClr val="002060"/>
              </a:solidFill>
            </a:endParaRPr>
          </a:p>
        </p:txBody>
      </p:sp>
      <p:pic>
        <p:nvPicPr>
          <p:cNvPr id="14" name="Picture 12" descr="Картинка 191 из 316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6012160" y="4214818"/>
            <a:ext cx="2869036" cy="2201818"/>
          </a:xfrm>
          <a:prstGeom prst="rect">
            <a:avLst/>
          </a:prstGeom>
          <a:noFill/>
        </p:spPr>
      </p:pic>
      <p:pic>
        <p:nvPicPr>
          <p:cNvPr id="3074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27468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Выноска-облако 10"/>
          <p:cNvSpPr/>
          <p:nvPr/>
        </p:nvSpPr>
        <p:spPr>
          <a:xfrm>
            <a:off x="4572000" y="785794"/>
            <a:ext cx="4429156" cy="1571636"/>
          </a:xfrm>
          <a:prstGeom prst="cloudCallout">
            <a:avLst>
              <a:gd name="adj1" fmla="val 13857"/>
              <a:gd name="adj2" fmla="val 193388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4929190" y="785794"/>
            <a:ext cx="3857652" cy="1357322"/>
          </a:xfrm>
        </p:spPr>
        <p:txBody>
          <a:bodyPr>
            <a:noAutofit/>
          </a:bodyPr>
          <a:lstStyle/>
          <a:p>
            <a:pPr algn="ctr"/>
            <a:r>
              <a:rPr lang="ru-RU" sz="2190" b="1" i="1" dirty="0" smtClean="0">
                <a:solidFill>
                  <a:srgbClr val="002060"/>
                </a:solidFill>
              </a:rPr>
              <a:t>В народе существует много примет, связанных с этим явлением природы.</a:t>
            </a:r>
            <a:endParaRPr lang="ru-RU" sz="2190" b="1" i="1" dirty="0">
              <a:solidFill>
                <a:srgbClr val="002060"/>
              </a:solidFill>
            </a:endParaRPr>
          </a:p>
        </p:txBody>
      </p:sp>
      <p:sp>
        <p:nvSpPr>
          <p:cNvPr id="8" name="Заголовок 5"/>
          <p:cNvSpPr txBox="1">
            <a:spLocks/>
          </p:cNvSpPr>
          <p:nvPr/>
        </p:nvSpPr>
        <p:spPr>
          <a:xfrm>
            <a:off x="214282" y="4857760"/>
            <a:ext cx="6429420" cy="642942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Поздний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листопад – на неурожайный год.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Когда лист с дуба и берёзы опал чисто, то год будет хорошим, урожайным.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1" i="0" u="none" strike="noStrike" kern="1200" cap="none" spc="0" normalizeH="0" noProof="0" dirty="0" smtClean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baseline="0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Если лисья, осыпаясь, лягут изнанкою</a:t>
            </a:r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 вверх –                        к урожаю и тёплой зиме, лицевой стороной вверх – к холодной зиме.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>
                <a:outerShdw blurRad="38100" dist="25400" dir="5400000" algn="tl" rotWithShape="0">
                  <a:srgbClr val="000000">
                    <a:alpha val="43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8" descr="Картинка 260 из 5577"/>
          <p:cNvPicPr>
            <a:picLocks noChangeAspect="1" noChangeArrowheads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285852" y="642918"/>
            <a:ext cx="2010265" cy="1714512"/>
          </a:xfrm>
          <a:prstGeom prst="rect">
            <a:avLst/>
          </a:prstGeom>
          <a:noFill/>
        </p:spPr>
      </p:pic>
      <p:pic>
        <p:nvPicPr>
          <p:cNvPr id="12" name="Picture 4" descr="Картинка 122 из 693"/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6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 rot="5400000">
            <a:off x="4457874" y="5114762"/>
            <a:ext cx="1571636" cy="1629137"/>
          </a:xfrm>
          <a:prstGeom prst="rect">
            <a:avLst/>
          </a:prstGeom>
          <a:noFill/>
        </p:spPr>
      </p:pic>
      <p:pic>
        <p:nvPicPr>
          <p:cNvPr id="4098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183582" y="5024455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2" descr="Картинка 877 из 252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72066" y="785794"/>
            <a:ext cx="1714512" cy="2368736"/>
          </a:xfrm>
          <a:prstGeom prst="rect">
            <a:avLst/>
          </a:prstGeom>
          <a:noFill/>
        </p:spPr>
      </p:pic>
      <p:pic>
        <p:nvPicPr>
          <p:cNvPr id="10" name="Picture 10" descr="Картинка 143 из 316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0166" y="714356"/>
            <a:ext cx="2359666" cy="1571636"/>
          </a:xfrm>
          <a:prstGeom prst="rect">
            <a:avLst/>
          </a:prstGeom>
          <a:noFill/>
        </p:spPr>
      </p:pic>
      <p:sp>
        <p:nvSpPr>
          <p:cNvPr id="12" name="Выноска-облако 11"/>
          <p:cNvSpPr/>
          <p:nvPr/>
        </p:nvSpPr>
        <p:spPr>
          <a:xfrm>
            <a:off x="214282" y="2285992"/>
            <a:ext cx="5500726" cy="2000264"/>
          </a:xfrm>
          <a:prstGeom prst="cloudCallout">
            <a:avLst>
              <a:gd name="adj1" fmla="val -6591"/>
              <a:gd name="adj2" fmla="val 80845"/>
            </a:avLst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24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Скажите, одинаковые эти листья или разные. Чем они отличаются друг от друга? </a:t>
            </a:r>
            <a:endParaRPr lang="ru-RU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5" name="Picture 4" descr="Картинка 58 из 4043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429488" y="4240424"/>
            <a:ext cx="1714512" cy="2617576"/>
          </a:xfrm>
          <a:prstGeom prst="rect">
            <a:avLst/>
          </a:prstGeom>
          <a:noFill/>
        </p:spPr>
      </p:pic>
      <p:pic>
        <p:nvPicPr>
          <p:cNvPr id="16" name="Picture 6" descr="Картинка 39 из 77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57818" y="3714752"/>
            <a:ext cx="1928826" cy="1928826"/>
          </a:xfrm>
          <a:prstGeom prst="rect">
            <a:avLst/>
          </a:prstGeom>
          <a:noFill/>
        </p:spPr>
      </p:pic>
      <p:pic>
        <p:nvPicPr>
          <p:cNvPr id="19" name="Picture 10" descr="Картинка 231 из 4090"/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29520" y="1000108"/>
            <a:ext cx="1428760" cy="2116681"/>
          </a:xfrm>
          <a:prstGeom prst="rect">
            <a:avLst/>
          </a:prstGeom>
          <a:noFill/>
        </p:spPr>
      </p:pic>
      <p:pic>
        <p:nvPicPr>
          <p:cNvPr id="20" name="Picture 8" descr="Картинка 143 из 15023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43240" y="4469870"/>
            <a:ext cx="2071702" cy="2388130"/>
          </a:xfrm>
          <a:prstGeom prst="rect">
            <a:avLst/>
          </a:prstGeom>
          <a:noFill/>
        </p:spPr>
      </p:pic>
      <p:pic>
        <p:nvPicPr>
          <p:cNvPr id="5122" name="Picture 2" descr="C:\Users\8888\Desktop\Картинки по экологии\i 22.jpe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5048250"/>
            <a:ext cx="1905000" cy="1809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6" name="Picture 16" descr="Картинка 228 из 316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72008"/>
            <a:ext cx="2450848" cy="2083134"/>
          </a:xfrm>
          <a:prstGeom prst="rect">
            <a:avLst/>
          </a:prstGeom>
          <a:noFill/>
        </p:spPr>
      </p:pic>
      <p:pic>
        <p:nvPicPr>
          <p:cNvPr id="15370" name="Picture 10" descr="Картинка 143 из 3161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14678" y="1500174"/>
            <a:ext cx="2788697" cy="1857388"/>
          </a:xfrm>
          <a:prstGeom prst="rect">
            <a:avLst/>
          </a:prstGeom>
          <a:noFill/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0" y="357166"/>
            <a:ext cx="9144000" cy="114300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Лист КЛЁНА</a:t>
            </a:r>
            <a:endParaRPr lang="ru-RU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5362" name="Picture 2" descr="Картинка 14 из 3161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1500174"/>
            <a:ext cx="2643174" cy="17654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4" name="Picture 4" descr="Картинка 8 из 316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75764" y="4643446"/>
            <a:ext cx="3268236" cy="2099801"/>
          </a:xfrm>
          <a:prstGeom prst="rect">
            <a:avLst/>
          </a:prstGeom>
          <a:noFill/>
        </p:spPr>
      </p:pic>
      <p:pic>
        <p:nvPicPr>
          <p:cNvPr id="15366" name="Picture 6" descr="Картинка 52 из 316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786182" y="4357682"/>
            <a:ext cx="2214578" cy="2214579"/>
          </a:xfrm>
          <a:prstGeom prst="rect">
            <a:avLst/>
          </a:prstGeom>
          <a:noFill/>
        </p:spPr>
      </p:pic>
      <p:pic>
        <p:nvPicPr>
          <p:cNvPr id="15368" name="Picture 8" descr="Картинка 99 из 316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15008" y="2500306"/>
            <a:ext cx="2000264" cy="2051552"/>
          </a:xfrm>
          <a:prstGeom prst="rect">
            <a:avLst/>
          </a:prstGeom>
          <a:noFill/>
        </p:spPr>
      </p:pic>
      <p:pic>
        <p:nvPicPr>
          <p:cNvPr id="15372" name="Picture 12" descr="Картинка 191 из 3161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643042" y="3071810"/>
            <a:ext cx="2571768" cy="2102421"/>
          </a:xfrm>
          <a:prstGeom prst="rect">
            <a:avLst/>
          </a:prstGeom>
          <a:noFill/>
        </p:spPr>
      </p:pic>
      <p:pic>
        <p:nvPicPr>
          <p:cNvPr id="14" name="Picture 8" descr="Картинка 260 из 5577"/>
          <p:cNvPicPr>
            <a:picLocks noChangeAspect="1" noChangeArrowheads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76577" y="714356"/>
            <a:ext cx="2010265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47</TotalTime>
  <Words>381</Words>
  <Application>Microsoft Office PowerPoint</Application>
  <PresentationFormat>Экран (4:3)</PresentationFormat>
  <Paragraphs>60</Paragraphs>
  <Slides>36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Трек</vt:lpstr>
      <vt:lpstr>«Осенний калейдоскоп».  часть 1-ая</vt:lpstr>
      <vt:lpstr>Презентация PowerPoint</vt:lpstr>
      <vt:lpstr>В какое время года                         листья бывают такие разноцветные?</vt:lpstr>
      <vt:lpstr>Листики кружатся, Падают в лужицы, Ветки гнутся и шуршат, Тихо шепчут «Листопад!» Листопад, листопад Засыпает старый сад!</vt:lpstr>
      <vt:lpstr>В осеннем лесу хозяйничает художница – осень. Она не жалеет красок для деревьев, раскрашивая их листву в жёлтые, оранжевые, красные цвета. Начинается пора листопада. Почему осенью с деревьев опадают                         листья?</vt:lpstr>
      <vt:lpstr>Осенью становится холодно и ветрено. Солнце светит мало, и                         листья не могут жить так же, как в тёплые дни. Вокруг ножки листа нарастает лубяной слой. Вода не может проникнуть в лист. Умирающий лист меняет цвет, затем высыхает и отмирает. Ветер срывает его с дерева. После того, как все листья опадают, дерево засыпает до весны. Опавшие листья, как тёплая перина, будут защищать корни дерева от морозов, а весной, перегнив под дождями, удобрят почву                                     и дадут деревьям полезные вещества.</vt:lpstr>
      <vt:lpstr>В народе существует много примет, связанных с этим явлением природы.</vt:lpstr>
      <vt:lpstr>Презентация PowerPoint</vt:lpstr>
      <vt:lpstr>Лист КЛЁНА</vt:lpstr>
      <vt:lpstr>Презентация PowerPoint</vt:lpstr>
      <vt:lpstr>Презентация PowerPoint</vt:lpstr>
      <vt:lpstr>Лист БЕРЁЗЫ</vt:lpstr>
      <vt:lpstr>Презентация PowerPoint</vt:lpstr>
      <vt:lpstr>Презентация PowerPoint</vt:lpstr>
      <vt:lpstr>Лист ОСИНЫ</vt:lpstr>
      <vt:lpstr>Презентация PowerPoint</vt:lpstr>
      <vt:lpstr>Презентация PowerPoint</vt:lpstr>
      <vt:lpstr>Лист РЯБИНЫ</vt:lpstr>
      <vt:lpstr>Презентация PowerPoint</vt:lpstr>
      <vt:lpstr>Презентация PowerPoint</vt:lpstr>
      <vt:lpstr>Лист ДУБА</vt:lpstr>
      <vt:lpstr>Презентация PowerPoint</vt:lpstr>
      <vt:lpstr>Презентация PowerPoint</vt:lpstr>
      <vt:lpstr>Лист КАШТАНА</vt:lpstr>
      <vt:lpstr>Презентация PowerPoint</vt:lpstr>
      <vt:lpstr>Презентация PowerPoint</vt:lpstr>
      <vt:lpstr>Презентация PowerPoint</vt:lpstr>
      <vt:lpstr>                         черешок         листовая  пластинка</vt:lpstr>
      <vt:lpstr>ПРОСТОЙ ЛИСТ</vt:lpstr>
      <vt:lpstr>СЛОЖНЫЙ ЛИСТ</vt:lpstr>
      <vt:lpstr>Презентация PowerPoint</vt:lpstr>
      <vt:lpstr>Презентация PowerPoint</vt:lpstr>
      <vt:lpstr>Клейкие листочки, зелёные почки. С белой корой стоит под горой.</vt:lpstr>
      <vt:lpstr>Весной зеленела, летом загорала, Осенью надела красные кораллы.</vt:lpstr>
      <vt:lpstr>Презентация PowerPoint</vt:lpstr>
      <vt:lpstr>Презентация PowerPoint</vt:lpstr>
    </vt:vector>
  </TitlesOfParts>
  <Company>дом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«Осенний калейдоскоп».  часть 1-ая</dc:title>
  <dc:creator>Галина</dc:creator>
  <cp:lastModifiedBy>Галина</cp:lastModifiedBy>
  <cp:revision>5</cp:revision>
  <dcterms:created xsi:type="dcterms:W3CDTF">2016-01-10T08:29:39Z</dcterms:created>
  <dcterms:modified xsi:type="dcterms:W3CDTF">2016-01-10T09:25:06Z</dcterms:modified>
</cp:coreProperties>
</file>