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2DF13"/>
    <a:srgbClr val="3FEE32"/>
    <a:srgbClr val="FF0066"/>
    <a:srgbClr val="F75E09"/>
    <a:srgbClr val="B70F63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84340" autoAdjust="0"/>
  </p:normalViewPr>
  <p:slideViewPr>
    <p:cSldViewPr>
      <p:cViewPr varScale="1">
        <p:scale>
          <a:sx n="61" d="100"/>
          <a:sy n="61" d="100"/>
        </p:scale>
        <p:origin x="-1626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7B4F36F-41C6-4E0E-BE86-BF476B7CD92E}" type="datetimeFigureOut">
              <a:rPr lang="ru-RU" smtClean="0"/>
              <a:pPr/>
              <a:t>12.01.2016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1C1B56D-7029-4DD9-A9FE-FA806E791DDF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algn="l"/>
            <a:r>
              <a:rPr lang="ru-RU" sz="1200" b="1" dirty="0" smtClean="0">
                <a:solidFill>
                  <a:srgbClr val="00CC00"/>
                </a:solidFill>
              </a:rPr>
              <a:t>Мы встречаем их везде –</a:t>
            </a:r>
          </a:p>
          <a:p>
            <a:pPr algn="l"/>
            <a:r>
              <a:rPr lang="ru-RU" sz="1200" b="1" dirty="0" smtClean="0">
                <a:solidFill>
                  <a:srgbClr val="00CC00"/>
                </a:solidFill>
              </a:rPr>
              <a:t>На земле и на воде,</a:t>
            </a:r>
          </a:p>
          <a:p>
            <a:pPr algn="l"/>
            <a:r>
              <a:rPr lang="ru-RU" sz="1200" b="1" dirty="0" smtClean="0">
                <a:solidFill>
                  <a:srgbClr val="00CC00"/>
                </a:solidFill>
              </a:rPr>
              <a:t>В небесах и под землей.</a:t>
            </a:r>
          </a:p>
          <a:p>
            <a:pPr algn="l"/>
            <a:r>
              <a:rPr lang="ru-RU" sz="1200" b="1" dirty="0" smtClean="0">
                <a:solidFill>
                  <a:srgbClr val="00CC00"/>
                </a:solidFill>
              </a:rPr>
              <a:t>Нам они нужны с тобой!</a:t>
            </a:r>
          </a:p>
          <a:p>
            <a:pPr algn="l"/>
            <a:r>
              <a:rPr lang="ru-RU" sz="1200" b="1" dirty="0" smtClean="0">
                <a:solidFill>
                  <a:srgbClr val="00CC00"/>
                </a:solidFill>
              </a:rPr>
              <a:t>Будем их мы называть,</a:t>
            </a:r>
          </a:p>
          <a:p>
            <a:pPr algn="l"/>
            <a:r>
              <a:rPr lang="ru-RU" sz="1200" b="1" dirty="0" smtClean="0">
                <a:solidFill>
                  <a:srgbClr val="00CC00"/>
                </a:solidFill>
              </a:rPr>
              <a:t>В окружении искать.</a:t>
            </a:r>
          </a:p>
          <a:p>
            <a:pPr algn="l"/>
            <a:r>
              <a:rPr lang="ru-RU" sz="1200" b="1" dirty="0" smtClean="0">
                <a:solidFill>
                  <a:srgbClr val="00CC00"/>
                </a:solidFill>
              </a:rPr>
              <a:t>Треугольник, круг, квадрат,</a:t>
            </a:r>
          </a:p>
          <a:p>
            <a:pPr algn="l"/>
            <a:r>
              <a:rPr lang="ru-RU" sz="1200" b="1" dirty="0" smtClean="0">
                <a:solidFill>
                  <a:srgbClr val="00CC00"/>
                </a:solidFill>
              </a:rPr>
              <a:t>Тем фигурам каждый рад.</a:t>
            </a:r>
          </a:p>
          <a:p>
            <a:pPr algn="l"/>
            <a:r>
              <a:rPr lang="ru-RU" sz="1200" b="1" dirty="0" smtClean="0">
                <a:solidFill>
                  <a:srgbClr val="00CC00"/>
                </a:solidFill>
              </a:rPr>
              <a:t>Различить их с вами сможем.</a:t>
            </a:r>
          </a:p>
          <a:p>
            <a:pPr algn="l"/>
            <a:r>
              <a:rPr lang="ru-RU" sz="1200" b="1" dirty="0" smtClean="0">
                <a:solidFill>
                  <a:srgbClr val="00CC00"/>
                </a:solidFill>
              </a:rPr>
              <a:t>Мы без них никак не можем.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C1B56D-7029-4DD9-A9FE-FA806E791DDF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C1B56D-7029-4DD9-A9FE-FA806E791DDF}" type="slidenum">
              <a:rPr lang="ru-RU" smtClean="0"/>
              <a:pPr/>
              <a:t>2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CE49B4-040F-4C80-B0F7-2FB5D5467253}" type="datetimeFigureOut">
              <a:rPr lang="ru-RU" smtClean="0"/>
              <a:pPr/>
              <a:t>12.01.2016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00D33A-C612-4153-A6F4-41D7DF5008F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CE49B4-040F-4C80-B0F7-2FB5D5467253}" type="datetimeFigureOut">
              <a:rPr lang="ru-RU" smtClean="0"/>
              <a:pPr/>
              <a:t>12.01.2016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00D33A-C612-4153-A6F4-41D7DF5008F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CE49B4-040F-4C80-B0F7-2FB5D5467253}" type="datetimeFigureOut">
              <a:rPr lang="ru-RU" smtClean="0"/>
              <a:pPr/>
              <a:t>12.01.2016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00D33A-C612-4153-A6F4-41D7DF5008F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CE49B4-040F-4C80-B0F7-2FB5D5467253}" type="datetimeFigureOut">
              <a:rPr lang="ru-RU" smtClean="0"/>
              <a:pPr/>
              <a:t>12.01.2016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00D33A-C612-4153-A6F4-41D7DF5008F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CE49B4-040F-4C80-B0F7-2FB5D5467253}" type="datetimeFigureOut">
              <a:rPr lang="ru-RU" smtClean="0"/>
              <a:pPr/>
              <a:t>12.01.2016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00D33A-C612-4153-A6F4-41D7DF5008F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CE49B4-040F-4C80-B0F7-2FB5D5467253}" type="datetimeFigureOut">
              <a:rPr lang="ru-RU" smtClean="0"/>
              <a:pPr/>
              <a:t>12.01.2016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00D33A-C612-4153-A6F4-41D7DF5008F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CE49B4-040F-4C80-B0F7-2FB5D5467253}" type="datetimeFigureOut">
              <a:rPr lang="ru-RU" smtClean="0"/>
              <a:pPr/>
              <a:t>12.01.2016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00D33A-C612-4153-A6F4-41D7DF5008F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CE49B4-040F-4C80-B0F7-2FB5D5467253}" type="datetimeFigureOut">
              <a:rPr lang="ru-RU" smtClean="0"/>
              <a:pPr/>
              <a:t>12.01.2016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00D33A-C612-4153-A6F4-41D7DF5008F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CE49B4-040F-4C80-B0F7-2FB5D5467253}" type="datetimeFigureOut">
              <a:rPr lang="ru-RU" smtClean="0"/>
              <a:pPr/>
              <a:t>12.01.2016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00D33A-C612-4153-A6F4-41D7DF5008F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CE49B4-040F-4C80-B0F7-2FB5D5467253}" type="datetimeFigureOut">
              <a:rPr lang="ru-RU" smtClean="0"/>
              <a:pPr/>
              <a:t>12.01.2016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00D33A-C612-4153-A6F4-41D7DF5008F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CE49B4-040F-4C80-B0F7-2FB5D5467253}" type="datetimeFigureOut">
              <a:rPr lang="ru-RU" smtClean="0"/>
              <a:pPr/>
              <a:t>12.01.2016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00D33A-C612-4153-A6F4-41D7DF5008F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CE49B4-040F-4C80-B0F7-2FB5D5467253}" type="datetimeFigureOut">
              <a:rPr lang="ru-RU" smtClean="0"/>
              <a:pPr/>
              <a:t>12.01.2016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00D33A-C612-4153-A6F4-41D7DF5008F1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0.jpeg"/><Relationship Id="rId5" Type="http://schemas.openxmlformats.org/officeDocument/2006/relationships/image" Target="../media/image39.jpeg"/><Relationship Id="rId4" Type="http://schemas.openxmlformats.org/officeDocument/2006/relationships/image" Target="../media/image3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43.jpeg"/><Relationship Id="rId4" Type="http://schemas.openxmlformats.org/officeDocument/2006/relationships/image" Target="../media/image4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46.jpeg"/><Relationship Id="rId4" Type="http://schemas.openxmlformats.org/officeDocument/2006/relationships/image" Target="../media/image4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49.jpeg"/><Relationship Id="rId4" Type="http://schemas.openxmlformats.org/officeDocument/2006/relationships/image" Target="../media/image4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2.png"/><Relationship Id="rId5" Type="http://schemas.openxmlformats.org/officeDocument/2006/relationships/image" Target="../media/image51.jpeg"/><Relationship Id="rId4" Type="http://schemas.openxmlformats.org/officeDocument/2006/relationships/image" Target="../media/image50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image" Target="../media/image6.png"/><Relationship Id="rId7" Type="http://schemas.openxmlformats.org/officeDocument/2006/relationships/image" Target="../media/image10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jpeg"/><Relationship Id="rId9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gif"/><Relationship Id="rId4" Type="http://schemas.openxmlformats.org/officeDocument/2006/relationships/image" Target="../media/image1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7" Type="http://schemas.openxmlformats.org/officeDocument/2006/relationships/image" Target="../media/image2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jpeg"/><Relationship Id="rId5" Type="http://schemas.openxmlformats.org/officeDocument/2006/relationships/image" Target="../media/image22.png"/><Relationship Id="rId4" Type="http://schemas.openxmlformats.org/officeDocument/2006/relationships/image" Target="../media/image2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6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image" Target="../media/image27.jpeg"/><Relationship Id="rId7" Type="http://schemas.openxmlformats.org/officeDocument/2006/relationships/image" Target="../media/image31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0.png"/><Relationship Id="rId5" Type="http://schemas.openxmlformats.org/officeDocument/2006/relationships/image" Target="../media/image29.jpeg"/><Relationship Id="rId10" Type="http://schemas.openxmlformats.org/officeDocument/2006/relationships/image" Target="../media/image34.png"/><Relationship Id="rId4" Type="http://schemas.openxmlformats.org/officeDocument/2006/relationships/image" Target="../media/image28.png"/><Relationship Id="rId9" Type="http://schemas.openxmlformats.org/officeDocument/2006/relationships/image" Target="../media/image3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27584" y="404664"/>
            <a:ext cx="7813376" cy="1512168"/>
          </a:xfrm>
        </p:spPr>
        <p:txBody>
          <a:bodyPr>
            <a:noAutofit/>
          </a:bodyPr>
          <a:lstStyle/>
          <a:p>
            <a:r>
              <a:rPr lang="ru-RU" sz="6000" b="1" dirty="0" smtClean="0">
                <a:solidFill>
                  <a:srgbClr val="B70F63"/>
                </a:solidFill>
              </a:rPr>
              <a:t>Геометрические фигуры</a:t>
            </a:r>
            <a:endParaRPr lang="ru-RU" sz="6000" b="1" dirty="0">
              <a:solidFill>
                <a:srgbClr val="B70F63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555776" y="5949280"/>
            <a:ext cx="6400800" cy="697632"/>
          </a:xfrm>
        </p:spPr>
        <p:txBody>
          <a:bodyPr>
            <a:normAutofit fontScale="70000" lnSpcReduction="20000"/>
          </a:bodyPr>
          <a:lstStyle/>
          <a:p>
            <a:r>
              <a:rPr lang="ru-RU" dirty="0" smtClean="0">
                <a:solidFill>
                  <a:schemeClr val="accent4">
                    <a:lumMod val="50000"/>
                  </a:schemeClr>
                </a:solidFill>
              </a:rPr>
              <a:t>Презентацию подготовила: воспитатель, Шапкина Марина Алексеевна</a:t>
            </a:r>
            <a:endParaRPr lang="ru-RU" dirty="0">
              <a:solidFill>
                <a:schemeClr val="accent4">
                  <a:lumMod val="50000"/>
                </a:schemeClr>
              </a:solidFill>
            </a:endParaRPr>
          </a:p>
        </p:txBody>
      </p:sp>
      <p:pic>
        <p:nvPicPr>
          <p:cNvPr id="1026" name="Picture 2" descr="C:\Users\Оксана\Desktop\марина январь\img8.jpg"/>
          <p:cNvPicPr>
            <a:picLocks noChangeAspect="1" noChangeArrowheads="1"/>
          </p:cNvPicPr>
          <p:nvPr/>
        </p:nvPicPr>
        <p:blipFill>
          <a:blip r:embed="rId4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131840" y="2060848"/>
            <a:ext cx="5184576" cy="3694323"/>
          </a:xfrm>
          <a:prstGeom prst="rect">
            <a:avLst/>
          </a:prstGeom>
          <a:noFill/>
        </p:spPr>
      </p:pic>
      <p:pic>
        <p:nvPicPr>
          <p:cNvPr id="1027" name="Picture 3" descr="C:\Users\Оксана\Desktop\марина январь\ygs geometri.pn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 rot="16200000">
            <a:off x="-396552" y="1772816"/>
            <a:ext cx="4248472" cy="295232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22DF13"/>
                </a:solidFill>
              </a:rPr>
              <a:t>РОМБ</a:t>
            </a:r>
            <a:endParaRPr lang="ru-RU" b="1" dirty="0">
              <a:solidFill>
                <a:srgbClr val="22DF13"/>
              </a:solidFill>
            </a:endParaRPr>
          </a:p>
        </p:txBody>
      </p:sp>
      <p:pic>
        <p:nvPicPr>
          <p:cNvPr id="10242" name="Picture 2" descr="C:\Users\Оксана\Desktop\марина январь\239_html_491d51f4.pn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364088" y="188640"/>
            <a:ext cx="2684586" cy="3529601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611560" y="1772816"/>
            <a:ext cx="4562146" cy="440120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800" b="1" dirty="0">
                <a:solidFill>
                  <a:srgbClr val="002060"/>
                </a:solidFill>
              </a:rPr>
              <a:t>Ромб</a:t>
            </a:r>
            <a:r>
              <a:rPr lang="ru-RU" sz="2800" dirty="0">
                <a:solidFill>
                  <a:srgbClr val="002060"/>
                </a:solidFill>
              </a:rPr>
              <a:t> - фигура непростая,</a:t>
            </a:r>
            <a:br>
              <a:rPr lang="ru-RU" sz="2800" dirty="0">
                <a:solidFill>
                  <a:srgbClr val="002060"/>
                </a:solidFill>
              </a:rPr>
            </a:br>
            <a:r>
              <a:rPr lang="ru-RU" sz="2800" dirty="0">
                <a:solidFill>
                  <a:srgbClr val="002060"/>
                </a:solidFill>
              </a:rPr>
              <a:t>Две в себе объединяет:</a:t>
            </a:r>
            <a:br>
              <a:rPr lang="ru-RU" sz="2800" dirty="0">
                <a:solidFill>
                  <a:srgbClr val="002060"/>
                </a:solidFill>
              </a:rPr>
            </a:br>
            <a:r>
              <a:rPr lang="ru-RU" sz="2800" dirty="0">
                <a:solidFill>
                  <a:srgbClr val="002060"/>
                </a:solidFill>
              </a:rPr>
              <a:t>Треугольник раз и два -</a:t>
            </a:r>
            <a:br>
              <a:rPr lang="ru-RU" sz="2800" dirty="0">
                <a:solidFill>
                  <a:srgbClr val="002060"/>
                </a:solidFill>
              </a:rPr>
            </a:br>
            <a:r>
              <a:rPr lang="ru-RU" sz="2800" dirty="0">
                <a:solidFill>
                  <a:srgbClr val="002060"/>
                </a:solidFill>
              </a:rPr>
              <a:t>Фигура стала вдруг одна.</a:t>
            </a:r>
          </a:p>
          <a:p>
            <a:pPr algn="ctr"/>
            <a:r>
              <a:rPr lang="ru-RU" sz="2800" dirty="0">
                <a:solidFill>
                  <a:srgbClr val="002060"/>
                </a:solidFill>
              </a:rPr>
              <a:t/>
            </a:r>
            <a:br>
              <a:rPr lang="ru-RU" sz="2800" dirty="0">
                <a:solidFill>
                  <a:srgbClr val="002060"/>
                </a:solidFill>
              </a:rPr>
            </a:br>
            <a:r>
              <a:rPr lang="ru-RU" sz="2800" dirty="0">
                <a:solidFill>
                  <a:srgbClr val="002060"/>
                </a:solidFill>
              </a:rPr>
              <a:t>Четыре в ромбе стороны.</a:t>
            </a:r>
            <a:br>
              <a:rPr lang="ru-RU" sz="2800" dirty="0">
                <a:solidFill>
                  <a:srgbClr val="002060"/>
                </a:solidFill>
              </a:rPr>
            </a:br>
            <a:r>
              <a:rPr lang="ru-RU" sz="2800" dirty="0">
                <a:solidFill>
                  <a:srgbClr val="002060"/>
                </a:solidFill>
              </a:rPr>
              <a:t>Между собой они равны.</a:t>
            </a:r>
            <a:br>
              <a:rPr lang="ru-RU" sz="2800" dirty="0">
                <a:solidFill>
                  <a:srgbClr val="002060"/>
                </a:solidFill>
              </a:rPr>
            </a:br>
            <a:r>
              <a:rPr lang="ru-RU" sz="2800" dirty="0">
                <a:solidFill>
                  <a:srgbClr val="002060"/>
                </a:solidFill>
              </a:rPr>
              <a:t>Четыре в ромбе и угла,</a:t>
            </a:r>
            <a:br>
              <a:rPr lang="ru-RU" sz="2800" dirty="0">
                <a:solidFill>
                  <a:srgbClr val="002060"/>
                </a:solidFill>
              </a:rPr>
            </a:br>
            <a:r>
              <a:rPr lang="ru-RU" sz="2800" dirty="0">
                <a:solidFill>
                  <a:srgbClr val="002060"/>
                </a:solidFill>
              </a:rPr>
              <a:t>Равны между собой по два.</a:t>
            </a:r>
          </a:p>
          <a:p>
            <a:pPr algn="ctr"/>
            <a:endParaRPr lang="ru-RU" sz="2800" dirty="0">
              <a:solidFill>
                <a:srgbClr val="002060"/>
              </a:solidFill>
            </a:endParaRPr>
          </a:p>
        </p:txBody>
      </p:sp>
      <p:pic>
        <p:nvPicPr>
          <p:cNvPr id="10243" name="Picture 3" descr="C:\Users\Оксана\Desktop\марина январь\a1_papus.pn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6516216" y="3441596"/>
            <a:ext cx="2627784" cy="341640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63688" y="1268760"/>
            <a:ext cx="5616624" cy="3384376"/>
          </a:xfrm>
        </p:spPr>
        <p:txBody>
          <a:bodyPr>
            <a:normAutofit/>
          </a:bodyPr>
          <a:lstStyle/>
          <a:p>
            <a:r>
              <a:rPr lang="ru-RU" sz="2800" dirty="0">
                <a:solidFill>
                  <a:srgbClr val="002060"/>
                </a:solidFill>
              </a:rPr>
              <a:t>Змей воздушный не простой!</a:t>
            </a:r>
            <a:br>
              <a:rPr lang="ru-RU" sz="2800" dirty="0">
                <a:solidFill>
                  <a:srgbClr val="002060"/>
                </a:solidFill>
              </a:rPr>
            </a:br>
            <a:r>
              <a:rPr lang="ru-RU" sz="2800" dirty="0">
                <a:solidFill>
                  <a:srgbClr val="002060"/>
                </a:solidFill>
              </a:rPr>
              <a:t>Змей, он в форме ромба!</a:t>
            </a:r>
            <a:br>
              <a:rPr lang="ru-RU" sz="2800" dirty="0">
                <a:solidFill>
                  <a:srgbClr val="002060"/>
                </a:solidFill>
              </a:rPr>
            </a:br>
            <a:r>
              <a:rPr lang="ru-RU" sz="2800" dirty="0">
                <a:solidFill>
                  <a:srgbClr val="002060"/>
                </a:solidFill>
              </a:rPr>
              <a:t>Он взлетает над землёй</a:t>
            </a:r>
            <a:br>
              <a:rPr lang="ru-RU" sz="2800" dirty="0">
                <a:solidFill>
                  <a:srgbClr val="002060"/>
                </a:solidFill>
              </a:rPr>
            </a:br>
            <a:r>
              <a:rPr lang="ru-RU" sz="2800" dirty="0">
                <a:solidFill>
                  <a:srgbClr val="002060"/>
                </a:solidFill>
              </a:rPr>
              <a:t>Даже выше дома.</a:t>
            </a:r>
            <a:br>
              <a:rPr lang="ru-RU" sz="2800" dirty="0">
                <a:solidFill>
                  <a:srgbClr val="002060"/>
                </a:solidFill>
              </a:rPr>
            </a:br>
            <a:r>
              <a:rPr lang="ru-RU" sz="2800" dirty="0">
                <a:solidFill>
                  <a:srgbClr val="002060"/>
                </a:solidFill>
              </a:rPr>
              <a:t> </a:t>
            </a:r>
            <a:br>
              <a:rPr lang="ru-RU" sz="2800" dirty="0">
                <a:solidFill>
                  <a:srgbClr val="002060"/>
                </a:solidFill>
              </a:rPr>
            </a:br>
            <a:endParaRPr lang="ru-RU" sz="2800" dirty="0">
              <a:solidFill>
                <a:srgbClr val="002060"/>
              </a:solidFill>
            </a:endParaRPr>
          </a:p>
        </p:txBody>
      </p:sp>
      <p:pic>
        <p:nvPicPr>
          <p:cNvPr id="11266" name="Picture 2" descr="C:\Users\Оксана\Desktop\марина январь\zmey0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2708920"/>
            <a:ext cx="4162425" cy="3800475"/>
          </a:xfrm>
          <a:prstGeom prst="rect">
            <a:avLst/>
          </a:prstGeom>
          <a:noFill/>
        </p:spPr>
      </p:pic>
      <p:pic>
        <p:nvPicPr>
          <p:cNvPr id="11267" name="Picture 3" descr="C:\Users\Оксана\Desktop\марина январь\1_4_42_134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767736" y="0"/>
            <a:ext cx="2376264" cy="2376264"/>
          </a:xfrm>
          <a:prstGeom prst="rect">
            <a:avLst/>
          </a:prstGeom>
          <a:noFill/>
        </p:spPr>
      </p:pic>
      <p:pic>
        <p:nvPicPr>
          <p:cNvPr id="11268" name="Picture 4" descr="C:\Users\Оксана\Desktop\марина январь\i (1).jp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20670136">
            <a:off x="638165" y="379775"/>
            <a:ext cx="1235000" cy="2523118"/>
          </a:xfrm>
          <a:prstGeom prst="rect">
            <a:avLst/>
          </a:prstGeom>
          <a:noFill/>
        </p:spPr>
      </p:pic>
      <p:pic>
        <p:nvPicPr>
          <p:cNvPr id="11269" name="Picture 5" descr="C:\Users\Оксана\Desktop\марина январь\shop_items_catalog_image991.jpg"/>
          <p:cNvPicPr>
            <a:picLocks noChangeAspect="1" noChangeArrowheads="1"/>
          </p:cNvPicPr>
          <p:nvPr/>
        </p:nvPicPr>
        <p:blipFill>
          <a:blip r:embed="rId6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51520" y="3861048"/>
            <a:ext cx="2641476" cy="264147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30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188640"/>
            <a:ext cx="5976664" cy="6264696"/>
          </a:xfrm>
        </p:spPr>
        <p:txBody>
          <a:bodyPr>
            <a:normAutofit/>
          </a:bodyPr>
          <a:lstStyle/>
          <a:p>
            <a:r>
              <a:rPr lang="ru-RU" sz="2800" dirty="0">
                <a:solidFill>
                  <a:srgbClr val="002060"/>
                </a:solidFill>
              </a:rPr>
              <a:t>Взял треугольник и квадрат,</a:t>
            </a:r>
            <a:br>
              <a:rPr lang="ru-RU" sz="2800" dirty="0">
                <a:solidFill>
                  <a:srgbClr val="002060"/>
                </a:solidFill>
              </a:rPr>
            </a:br>
            <a:r>
              <a:rPr lang="ru-RU" sz="2800" dirty="0">
                <a:solidFill>
                  <a:srgbClr val="002060"/>
                </a:solidFill>
              </a:rPr>
              <a:t>Из них построил домик</a:t>
            </a:r>
            <a:r>
              <a:rPr lang="ru-RU" sz="2800" dirty="0" smtClean="0">
                <a:solidFill>
                  <a:srgbClr val="002060"/>
                </a:solidFill>
              </a:rPr>
              <a:t>.</a:t>
            </a:r>
            <a:r>
              <a:rPr lang="ru-RU" sz="2800" dirty="0">
                <a:solidFill>
                  <a:srgbClr val="002060"/>
                </a:solidFill>
              </a:rPr>
              <a:t/>
            </a:r>
            <a:br>
              <a:rPr lang="ru-RU" sz="2800" dirty="0">
                <a:solidFill>
                  <a:srgbClr val="002060"/>
                </a:solidFill>
              </a:rPr>
            </a:br>
            <a:r>
              <a:rPr lang="ru-RU" sz="2800" dirty="0">
                <a:solidFill>
                  <a:srgbClr val="002060"/>
                </a:solidFill>
              </a:rPr>
              <a:t>И этому я очень рад:</a:t>
            </a:r>
            <a:br>
              <a:rPr lang="ru-RU" sz="2800" dirty="0">
                <a:solidFill>
                  <a:srgbClr val="002060"/>
                </a:solidFill>
              </a:rPr>
            </a:br>
            <a:r>
              <a:rPr lang="ru-RU" sz="2800" dirty="0">
                <a:solidFill>
                  <a:srgbClr val="002060"/>
                </a:solidFill>
              </a:rPr>
              <a:t>Теперь живет там гномик</a:t>
            </a:r>
            <a:r>
              <a:rPr lang="ru-RU" sz="2800" dirty="0" smtClean="0">
                <a:solidFill>
                  <a:srgbClr val="002060"/>
                </a:solidFill>
              </a:rPr>
              <a:t>.</a:t>
            </a:r>
            <a:br>
              <a:rPr lang="ru-RU" sz="2800" dirty="0" smtClean="0">
                <a:solidFill>
                  <a:srgbClr val="002060"/>
                </a:solidFill>
              </a:rPr>
            </a:br>
            <a:r>
              <a:rPr lang="ru-RU" sz="2800" dirty="0" smtClean="0">
                <a:solidFill>
                  <a:srgbClr val="002060"/>
                </a:solidFill>
              </a:rPr>
              <a:t/>
            </a:r>
            <a:br>
              <a:rPr lang="ru-RU" sz="2800" dirty="0" smtClean="0">
                <a:solidFill>
                  <a:srgbClr val="002060"/>
                </a:solidFill>
              </a:rPr>
            </a:br>
            <a:r>
              <a:rPr lang="ru-RU" sz="2800" dirty="0">
                <a:solidFill>
                  <a:srgbClr val="002060"/>
                </a:solidFill>
              </a:rPr>
              <a:t/>
            </a:r>
            <a:br>
              <a:rPr lang="ru-RU" sz="2800" dirty="0">
                <a:solidFill>
                  <a:srgbClr val="002060"/>
                </a:solidFill>
              </a:rPr>
            </a:br>
            <a:r>
              <a:rPr lang="ru-RU" sz="2800" dirty="0" smtClean="0">
                <a:solidFill>
                  <a:srgbClr val="002060"/>
                </a:solidFill>
              </a:rPr>
              <a:t/>
            </a:r>
            <a:br>
              <a:rPr lang="ru-RU" sz="2800" dirty="0" smtClean="0">
                <a:solidFill>
                  <a:srgbClr val="002060"/>
                </a:solidFill>
              </a:rPr>
            </a:br>
            <a:r>
              <a:rPr lang="ru-RU" sz="2800" dirty="0" smtClean="0">
                <a:solidFill>
                  <a:srgbClr val="002060"/>
                </a:solidFill>
              </a:rPr>
              <a:t/>
            </a:r>
            <a:br>
              <a:rPr lang="ru-RU" sz="2800" dirty="0" smtClean="0">
                <a:solidFill>
                  <a:srgbClr val="002060"/>
                </a:solidFill>
              </a:rPr>
            </a:br>
            <a:r>
              <a:rPr lang="ru-RU" sz="2800" dirty="0" smtClean="0">
                <a:solidFill>
                  <a:srgbClr val="002060"/>
                </a:solidFill>
              </a:rPr>
              <a:t>Мы </a:t>
            </a:r>
            <a:r>
              <a:rPr lang="ru-RU" sz="2800" dirty="0">
                <a:solidFill>
                  <a:srgbClr val="002060"/>
                </a:solidFill>
              </a:rPr>
              <a:t>поставим два квадрата,</a:t>
            </a:r>
            <a:br>
              <a:rPr lang="ru-RU" sz="2800" dirty="0">
                <a:solidFill>
                  <a:srgbClr val="002060"/>
                </a:solidFill>
              </a:rPr>
            </a:br>
            <a:r>
              <a:rPr lang="ru-RU" sz="2800" dirty="0">
                <a:solidFill>
                  <a:srgbClr val="002060"/>
                </a:solidFill>
              </a:rPr>
              <a:t>А потом огромный круг.</a:t>
            </a:r>
            <a:br>
              <a:rPr lang="ru-RU" sz="2800" dirty="0">
                <a:solidFill>
                  <a:srgbClr val="002060"/>
                </a:solidFill>
              </a:rPr>
            </a:br>
            <a:r>
              <a:rPr lang="ru-RU" sz="2800" dirty="0">
                <a:solidFill>
                  <a:srgbClr val="002060"/>
                </a:solidFill>
              </a:rPr>
              <a:t>А потом еще три круга,</a:t>
            </a:r>
            <a:br>
              <a:rPr lang="ru-RU" sz="2800" dirty="0">
                <a:solidFill>
                  <a:srgbClr val="002060"/>
                </a:solidFill>
              </a:rPr>
            </a:br>
            <a:r>
              <a:rPr lang="ru-RU" sz="2800" dirty="0">
                <a:solidFill>
                  <a:srgbClr val="002060"/>
                </a:solidFill>
              </a:rPr>
              <a:t>Треугольный колпачок.</a:t>
            </a:r>
            <a:br>
              <a:rPr lang="ru-RU" sz="2800" dirty="0">
                <a:solidFill>
                  <a:srgbClr val="002060"/>
                </a:solidFill>
              </a:rPr>
            </a:br>
            <a:r>
              <a:rPr lang="ru-RU" sz="2800" dirty="0">
                <a:solidFill>
                  <a:srgbClr val="002060"/>
                </a:solidFill>
              </a:rPr>
              <a:t>Вот и вышел развеселый </a:t>
            </a:r>
            <a:r>
              <a:rPr lang="ru-RU" sz="2800" dirty="0" smtClean="0">
                <a:solidFill>
                  <a:srgbClr val="002060"/>
                </a:solidFill>
              </a:rPr>
              <a:t>чудачек.</a:t>
            </a:r>
            <a:r>
              <a:rPr lang="ru-RU" sz="2800" dirty="0">
                <a:solidFill>
                  <a:srgbClr val="002060"/>
                </a:solidFill>
              </a:rPr>
              <a:t/>
            </a:r>
            <a:br>
              <a:rPr lang="ru-RU" sz="2800" dirty="0">
                <a:solidFill>
                  <a:srgbClr val="002060"/>
                </a:solidFill>
              </a:rPr>
            </a:br>
            <a:endParaRPr lang="ru-RU" sz="2800" dirty="0">
              <a:solidFill>
                <a:srgbClr val="002060"/>
              </a:solidFill>
            </a:endParaRPr>
          </a:p>
        </p:txBody>
      </p:sp>
      <p:pic>
        <p:nvPicPr>
          <p:cNvPr id="12290" name="Picture 2" descr="C:\Users\Оксана\Desktop\марина январь\applikaciya-domik-tri-v-odnom.bmp"/>
          <p:cNvPicPr>
            <a:picLocks noChangeAspect="1" noChangeArrowheads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220072" y="0"/>
            <a:ext cx="3923928" cy="4181875"/>
          </a:xfrm>
          <a:prstGeom prst="rect">
            <a:avLst/>
          </a:prstGeom>
          <a:noFill/>
        </p:spPr>
      </p:pic>
      <p:pic>
        <p:nvPicPr>
          <p:cNvPr id="12291" name="Picture 3" descr="C:\Users\Оксана\Desktop\марина январь\rcLnoo6pi.png"/>
          <p:cNvPicPr>
            <a:picLocks noChangeAspect="1" noChangeArrowheads="1"/>
          </p:cNvPicPr>
          <p:nvPr/>
        </p:nvPicPr>
        <p:blipFill>
          <a:blip r:embed="rId4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1340768"/>
            <a:ext cx="2381250" cy="2381250"/>
          </a:xfrm>
          <a:prstGeom prst="rect">
            <a:avLst/>
          </a:prstGeom>
          <a:noFill/>
        </p:spPr>
      </p:pic>
      <p:pic>
        <p:nvPicPr>
          <p:cNvPr id="12292" name="Picture 4" descr="C:\Users\Оксана\Desktop\марина январь\priklad_dlja_3-4_klasu_geom_figuri-3.jpg"/>
          <p:cNvPicPr>
            <a:picLocks noChangeAspect="1" noChangeArrowheads="1"/>
          </p:cNvPicPr>
          <p:nvPr/>
        </p:nvPicPr>
        <p:blipFill>
          <a:blip r:embed="rId5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868144" y="3645024"/>
            <a:ext cx="3048000" cy="298608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1229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30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9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3000" fill="hold"/>
                                        <p:tgtEl>
                                          <p:spTgt spid="122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000" fill="hold"/>
                                        <p:tgtEl>
                                          <p:spTgt spid="122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9592" y="260648"/>
            <a:ext cx="7488832" cy="1440160"/>
          </a:xfrm>
        </p:spPr>
        <p:txBody>
          <a:bodyPr>
            <a:normAutofit/>
          </a:bodyPr>
          <a:lstStyle/>
          <a:p>
            <a:r>
              <a:rPr lang="ru-RU" sz="2800" b="1" dirty="0" smtClean="0">
                <a:solidFill>
                  <a:srgbClr val="002060"/>
                </a:solidFill>
              </a:rPr>
              <a:t>Из каких геометрических фигур</a:t>
            </a:r>
            <a:br>
              <a:rPr lang="ru-RU" sz="2800" b="1" dirty="0" smtClean="0">
                <a:solidFill>
                  <a:srgbClr val="002060"/>
                </a:solidFill>
              </a:rPr>
            </a:br>
            <a:r>
              <a:rPr lang="ru-RU" sz="2800" b="1" dirty="0" smtClean="0">
                <a:solidFill>
                  <a:srgbClr val="002060"/>
                </a:solidFill>
              </a:rPr>
              <a:t> состоит картинка?</a:t>
            </a:r>
            <a:endParaRPr lang="ru-RU" sz="2800" b="1" dirty="0">
              <a:solidFill>
                <a:srgbClr val="002060"/>
              </a:solidFill>
            </a:endParaRPr>
          </a:p>
        </p:txBody>
      </p:sp>
      <p:pic>
        <p:nvPicPr>
          <p:cNvPr id="13314" name="Picture 2" descr="C:\Users\Оксана\Desktop\марина январь\diU-X5eU2PA.jpg"/>
          <p:cNvPicPr>
            <a:picLocks noChangeAspect="1" noChangeArrowheads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51520" y="260648"/>
            <a:ext cx="1368152" cy="1368152"/>
          </a:xfrm>
          <a:prstGeom prst="rect">
            <a:avLst/>
          </a:prstGeom>
          <a:noFill/>
        </p:spPr>
      </p:pic>
      <p:pic>
        <p:nvPicPr>
          <p:cNvPr id="13315" name="Picture 3" descr="C:\Users\Оксана\Desktop\марина январь\img130.pn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0" y="4201447"/>
            <a:ext cx="2519264" cy="2360457"/>
          </a:xfrm>
          <a:prstGeom prst="rect">
            <a:avLst/>
          </a:prstGeom>
          <a:noFill/>
        </p:spPr>
      </p:pic>
      <p:pic>
        <p:nvPicPr>
          <p:cNvPr id="13316" name="Picture 4" descr="C:\Users\Оксана\Desktop\марина январь\x_c747ca8d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483768" y="1988840"/>
            <a:ext cx="6196904" cy="402183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600" decel="100000"/>
                                        <p:tgtEl>
                                          <p:spTgt spid="133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600" decel="100000" fill="hold"/>
                                        <p:tgtEl>
                                          <p:spTgt spid="133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600" decel="100000" fill="hold"/>
                                        <p:tgtEl>
                                          <p:spTgt spid="133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600" decel="100000" fill="hold"/>
                                        <p:tgtEl>
                                          <p:spTgt spid="133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9592" y="260648"/>
            <a:ext cx="7488832" cy="1440160"/>
          </a:xfrm>
        </p:spPr>
        <p:txBody>
          <a:bodyPr>
            <a:normAutofit/>
          </a:bodyPr>
          <a:lstStyle/>
          <a:p>
            <a:r>
              <a:rPr lang="ru-RU" sz="2800" b="1" dirty="0" smtClean="0">
                <a:solidFill>
                  <a:srgbClr val="002060"/>
                </a:solidFill>
              </a:rPr>
              <a:t>Из каких геометрических фигур</a:t>
            </a:r>
            <a:br>
              <a:rPr lang="ru-RU" sz="2800" b="1" dirty="0" smtClean="0">
                <a:solidFill>
                  <a:srgbClr val="002060"/>
                </a:solidFill>
              </a:rPr>
            </a:br>
            <a:r>
              <a:rPr lang="ru-RU" sz="2800" b="1" dirty="0" smtClean="0">
                <a:solidFill>
                  <a:srgbClr val="002060"/>
                </a:solidFill>
              </a:rPr>
              <a:t> состоит картинка?</a:t>
            </a:r>
            <a:endParaRPr lang="ru-RU" sz="2800" b="1" dirty="0">
              <a:solidFill>
                <a:srgbClr val="002060"/>
              </a:solidFill>
            </a:endParaRPr>
          </a:p>
        </p:txBody>
      </p:sp>
      <p:pic>
        <p:nvPicPr>
          <p:cNvPr id="13314" name="Picture 2" descr="C:\Users\Оксана\Desktop\марина январь\diU-X5eU2PA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51520" y="260648"/>
            <a:ext cx="1368152" cy="1368152"/>
          </a:xfrm>
          <a:prstGeom prst="rect">
            <a:avLst/>
          </a:prstGeom>
          <a:noFill/>
        </p:spPr>
      </p:pic>
      <p:pic>
        <p:nvPicPr>
          <p:cNvPr id="14338" name="Picture 2" descr="C:\Users\Оксана\Desktop\марина январь\Vipusk faksiki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267450" y="4162425"/>
            <a:ext cx="2876550" cy="2695575"/>
          </a:xfrm>
          <a:prstGeom prst="rect">
            <a:avLst/>
          </a:prstGeom>
          <a:noFill/>
        </p:spPr>
      </p:pic>
      <p:pic>
        <p:nvPicPr>
          <p:cNvPr id="14339" name="Picture 3" descr="C:\Users\Оксана\Desktop\марина январь\s60822565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763688" y="1484784"/>
            <a:ext cx="4320480" cy="507656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600" decel="100000"/>
                                        <p:tgtEl>
                                          <p:spTgt spid="143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600" decel="100000" fill="hold"/>
                                        <p:tgtEl>
                                          <p:spTgt spid="1433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600" decel="100000" fill="hold"/>
                                        <p:tgtEl>
                                          <p:spTgt spid="143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600" decel="100000" fill="hold"/>
                                        <p:tgtEl>
                                          <p:spTgt spid="143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43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43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9592" y="260648"/>
            <a:ext cx="7488832" cy="1440160"/>
          </a:xfrm>
        </p:spPr>
        <p:txBody>
          <a:bodyPr>
            <a:normAutofit/>
          </a:bodyPr>
          <a:lstStyle/>
          <a:p>
            <a:r>
              <a:rPr lang="ru-RU" sz="2800" b="1" dirty="0" smtClean="0">
                <a:solidFill>
                  <a:srgbClr val="002060"/>
                </a:solidFill>
              </a:rPr>
              <a:t>Из каких геометрических фигур</a:t>
            </a:r>
            <a:br>
              <a:rPr lang="ru-RU" sz="2800" b="1" dirty="0" smtClean="0">
                <a:solidFill>
                  <a:srgbClr val="002060"/>
                </a:solidFill>
              </a:rPr>
            </a:br>
            <a:r>
              <a:rPr lang="ru-RU" sz="2800" b="1" dirty="0" smtClean="0">
                <a:solidFill>
                  <a:srgbClr val="002060"/>
                </a:solidFill>
              </a:rPr>
              <a:t> состоит картинка?</a:t>
            </a:r>
            <a:endParaRPr lang="ru-RU" sz="2800" b="1" dirty="0">
              <a:solidFill>
                <a:srgbClr val="002060"/>
              </a:solidFill>
            </a:endParaRPr>
          </a:p>
        </p:txBody>
      </p:sp>
      <p:pic>
        <p:nvPicPr>
          <p:cNvPr id="13314" name="Picture 2" descr="C:\Users\Оксана\Desktop\марина январь\diU-X5eU2PA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51520" y="260648"/>
            <a:ext cx="1368152" cy="1368152"/>
          </a:xfrm>
          <a:prstGeom prst="rect">
            <a:avLst/>
          </a:prstGeom>
          <a:noFill/>
        </p:spPr>
      </p:pic>
      <p:pic>
        <p:nvPicPr>
          <p:cNvPr id="15362" name="Picture 2" descr="C:\Users\Оксана\Desktop\марина январь\youloveit_ru_fixiki_kartinki01.pn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067944" y="4567237"/>
            <a:ext cx="4757738" cy="2290763"/>
          </a:xfrm>
          <a:prstGeom prst="rect">
            <a:avLst/>
          </a:prstGeom>
          <a:noFill/>
        </p:spPr>
      </p:pic>
      <p:pic>
        <p:nvPicPr>
          <p:cNvPr id="15363" name="Picture 3" descr="C:\Users\Оксана\Desktop\марина январь\img14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4860032" y="1916832"/>
            <a:ext cx="3974215" cy="247938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5364" name="Picture 4" descr="C:\Users\Оксана\Desktop\марина январь\41605_html_26bd8722.png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 flipH="1">
            <a:off x="539552" y="2276872"/>
            <a:ext cx="3197372" cy="409344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600" decel="100000"/>
                                        <p:tgtEl>
                                          <p:spTgt spid="1536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600" decel="100000" fill="hold"/>
                                        <p:tgtEl>
                                          <p:spTgt spid="1536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600" decel="100000" fill="hold"/>
                                        <p:tgtEl>
                                          <p:spTgt spid="153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600" decel="100000" fill="hold"/>
                                        <p:tgtEl>
                                          <p:spTgt spid="153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53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53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600" decel="100000"/>
                                        <p:tgtEl>
                                          <p:spTgt spid="1536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600" decel="100000" fill="hold"/>
                                        <p:tgtEl>
                                          <p:spTgt spid="1536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00" decel="100000" fill="hold"/>
                                        <p:tgtEl>
                                          <p:spTgt spid="153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600" decel="100000" fill="hold"/>
                                        <p:tgtEl>
                                          <p:spTgt spid="153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9" name="Picture 5" descr="C:\Users\Оксана\Desktop\марина январь\14057582.gif"/>
          <p:cNvPicPr>
            <a:picLocks noChangeAspect="1" noChangeArrowheads="1" noCrop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752475" y="2238375"/>
            <a:ext cx="7639050" cy="23812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B70F63"/>
                </a:solidFill>
              </a:rPr>
              <a:t>КРУГ</a:t>
            </a:r>
            <a:endParaRPr lang="ru-RU" b="1" dirty="0">
              <a:solidFill>
                <a:srgbClr val="B70F63"/>
              </a:solidFill>
            </a:endParaRPr>
          </a:p>
        </p:txBody>
      </p:sp>
      <p:pic>
        <p:nvPicPr>
          <p:cNvPr id="2050" name="Picture 2" descr="C:\Users\Оксана\Desktop\марина январь\Circle-picture-color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915816" y="2852936"/>
            <a:ext cx="5376272" cy="370845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251520" y="1340768"/>
            <a:ext cx="4248472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>
                <a:solidFill>
                  <a:srgbClr val="002060"/>
                </a:solidFill>
              </a:rPr>
              <a:t>Нет углов у меня,</a:t>
            </a:r>
            <a:r>
              <a:rPr lang="ru-RU" sz="2800" dirty="0" smtClean="0">
                <a:solidFill>
                  <a:srgbClr val="002060"/>
                </a:solidFill>
              </a:rPr>
              <a:t/>
            </a:r>
            <a:br>
              <a:rPr lang="ru-RU" sz="2800" dirty="0" smtClean="0">
                <a:solidFill>
                  <a:srgbClr val="002060"/>
                </a:solidFill>
              </a:rPr>
            </a:br>
            <a:r>
              <a:rPr lang="ru-RU" sz="2800" dirty="0">
                <a:solidFill>
                  <a:srgbClr val="002060"/>
                </a:solidFill>
              </a:rPr>
              <a:t>И похож на блюдце я,</a:t>
            </a:r>
            <a:r>
              <a:rPr lang="ru-RU" sz="2800" dirty="0" smtClean="0">
                <a:solidFill>
                  <a:srgbClr val="002060"/>
                </a:solidFill>
              </a:rPr>
              <a:t/>
            </a:r>
            <a:br>
              <a:rPr lang="ru-RU" sz="2800" dirty="0" smtClean="0">
                <a:solidFill>
                  <a:srgbClr val="002060"/>
                </a:solidFill>
              </a:rPr>
            </a:br>
            <a:r>
              <a:rPr lang="ru-RU" sz="2800" dirty="0">
                <a:solidFill>
                  <a:srgbClr val="002060"/>
                </a:solidFill>
              </a:rPr>
              <a:t>На тарелку и на крышку,</a:t>
            </a:r>
            <a:r>
              <a:rPr lang="ru-RU" sz="2800" dirty="0" smtClean="0">
                <a:solidFill>
                  <a:srgbClr val="002060"/>
                </a:solidFill>
              </a:rPr>
              <a:t/>
            </a:r>
            <a:br>
              <a:rPr lang="ru-RU" sz="2800" dirty="0" smtClean="0">
                <a:solidFill>
                  <a:srgbClr val="002060"/>
                </a:solidFill>
              </a:rPr>
            </a:br>
            <a:r>
              <a:rPr lang="ru-RU" sz="2800" dirty="0">
                <a:solidFill>
                  <a:srgbClr val="002060"/>
                </a:solidFill>
              </a:rPr>
              <a:t>На кольцо, на колесо.</a:t>
            </a:r>
            <a:r>
              <a:rPr lang="ru-RU" sz="2800" dirty="0" smtClean="0">
                <a:solidFill>
                  <a:srgbClr val="002060"/>
                </a:solidFill>
              </a:rPr>
              <a:t/>
            </a:r>
            <a:br>
              <a:rPr lang="ru-RU" sz="2800" dirty="0" smtClean="0">
                <a:solidFill>
                  <a:srgbClr val="002060"/>
                </a:solidFill>
              </a:rPr>
            </a:br>
            <a:r>
              <a:rPr lang="ru-RU" sz="2800" dirty="0">
                <a:solidFill>
                  <a:srgbClr val="002060"/>
                </a:solidFill>
              </a:rPr>
              <a:t>Кто же я такой, друзья?</a:t>
            </a:r>
          </a:p>
        </p:txBody>
      </p:sp>
      <p:pic>
        <p:nvPicPr>
          <p:cNvPr id="2051" name="Picture 3" descr="C:\Users\Оксана\Desktop\марина январь\Fix14_(1)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660232" y="4162425"/>
            <a:ext cx="2876550" cy="2695575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95536" y="332656"/>
            <a:ext cx="3703001" cy="34778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000" dirty="0"/>
              <a:t>Паутину сплел паук</a:t>
            </a: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/>
              <a:t>Паутина - это круг.</a:t>
            </a: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/>
              <a:t>Помогает гончару</a:t>
            </a: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/>
              <a:t>Каждый день гончарный круг.</a:t>
            </a: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/>
              <a:t>Круглая - тарелка</a:t>
            </a: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/>
              <a:t>С кашей манной внуку,</a:t>
            </a: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/>
              <a:t>Часовая стрелка</a:t>
            </a: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/>
              <a:t>Движется по кругу</a:t>
            </a:r>
            <a:r>
              <a:rPr lang="ru-RU" sz="2000" dirty="0" smtClean="0"/>
              <a:t>,</a:t>
            </a:r>
            <a:endParaRPr lang="ru-RU" sz="2000" dirty="0"/>
          </a:p>
        </p:txBody>
      </p:sp>
      <p:sp>
        <p:nvSpPr>
          <p:cNvPr id="6" name="TextBox 5"/>
          <p:cNvSpPr txBox="1"/>
          <p:nvPr/>
        </p:nvSpPr>
        <p:spPr>
          <a:xfrm>
            <a:off x="5004048" y="4005064"/>
            <a:ext cx="3672408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/>
              <a:t>И кольцо сплетенных рук,</a:t>
            </a: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/>
              <a:t>Если приглядеться - круг!</a:t>
            </a: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/>
              <a:t>Как округло колесо</a:t>
            </a: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/>
              <a:t>И летящее лассо!</a:t>
            </a: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/>
              <a:t>Солнце на валторне,</a:t>
            </a: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/>
              <a:t>И земля по форме...</a:t>
            </a:r>
          </a:p>
        </p:txBody>
      </p:sp>
      <p:pic>
        <p:nvPicPr>
          <p:cNvPr id="3075" name="Picture 3" descr="C:\Users\Оксана\Desktop\марина январь\riLnRgGoT.pn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6516216" y="0"/>
            <a:ext cx="2393776" cy="2393776"/>
          </a:xfrm>
          <a:prstGeom prst="rect">
            <a:avLst/>
          </a:prstGeom>
          <a:noFill/>
        </p:spPr>
      </p:pic>
      <p:pic>
        <p:nvPicPr>
          <p:cNvPr id="3076" name="Picture 4" descr="C:\Users\Оксана\Desktop\марина январь\yael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235691" y="121155"/>
            <a:ext cx="872813" cy="643549"/>
          </a:xfrm>
          <a:prstGeom prst="rect">
            <a:avLst/>
          </a:prstGeom>
          <a:noFill/>
        </p:spPr>
      </p:pic>
      <p:pic>
        <p:nvPicPr>
          <p:cNvPr id="3077" name="Picture 5" descr="C:\Users\Оксана\Desktop\марина январь\bsantos-Wood-target.pn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4355976" y="188640"/>
            <a:ext cx="1866900" cy="1866900"/>
          </a:xfrm>
          <a:prstGeom prst="rect">
            <a:avLst/>
          </a:prstGeom>
          <a:noFill/>
        </p:spPr>
      </p:pic>
      <p:pic>
        <p:nvPicPr>
          <p:cNvPr id="3078" name="Picture 6" descr="C:\Users\Оксана\Desktop\марина январь\plate_tabak_png_5_4.png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5508104" y="1916832"/>
            <a:ext cx="2074973" cy="2016224"/>
          </a:xfrm>
          <a:prstGeom prst="rect">
            <a:avLst/>
          </a:prstGeom>
          <a:noFill/>
        </p:spPr>
      </p:pic>
      <p:pic>
        <p:nvPicPr>
          <p:cNvPr id="3079" name="Picture 7" descr="C:\Users\Оксана\Desktop\марина январь\10_45_xl.gif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79512" y="3861048"/>
            <a:ext cx="1979712" cy="1967492"/>
          </a:xfrm>
          <a:prstGeom prst="rect">
            <a:avLst/>
          </a:prstGeom>
          <a:noFill/>
        </p:spPr>
      </p:pic>
      <p:pic>
        <p:nvPicPr>
          <p:cNvPr id="3080" name="Picture 8" descr="C:\Users\Оксана\Desktop\марина январь\Bike-wheel.jpg"/>
          <p:cNvPicPr>
            <a:picLocks noChangeAspect="1" noChangeArrowheads="1"/>
          </p:cNvPicPr>
          <p:nvPr/>
        </p:nvPicPr>
        <p:blipFill>
          <a:blip r:embed="rId8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419872" y="2636912"/>
            <a:ext cx="2100064" cy="2100064"/>
          </a:xfrm>
          <a:prstGeom prst="rect">
            <a:avLst/>
          </a:prstGeom>
          <a:noFill/>
        </p:spPr>
      </p:pic>
      <p:pic>
        <p:nvPicPr>
          <p:cNvPr id="3081" name="Picture 9" descr="C:\Users\Оксана\Desktop\марина январь\barretr-Earth.png"/>
          <p:cNvPicPr>
            <a:picLocks noChangeAspect="1" noChangeArrowheads="1"/>
          </p:cNvPicPr>
          <p:nvPr/>
        </p:nvPicPr>
        <p:blipFill>
          <a:blip r:embed="rId9" cstate="email"/>
          <a:srcRect/>
          <a:stretch>
            <a:fillRect/>
          </a:stretch>
        </p:blipFill>
        <p:spPr bwMode="auto">
          <a:xfrm>
            <a:off x="2267744" y="4581128"/>
            <a:ext cx="2016224" cy="2016224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2000" fill="hold"/>
                                        <p:tgtEl>
                                          <p:spTgt spid="30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2000" fill="hold"/>
                                        <p:tgtEl>
                                          <p:spTgt spid="30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2000" fill="hold"/>
                                        <p:tgtEl>
                                          <p:spTgt spid="30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2000" fill="hold"/>
                                        <p:tgtEl>
                                          <p:spTgt spid="30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F75E09"/>
                </a:solidFill>
              </a:rPr>
              <a:t>ТРЕУГОЛЬНИК</a:t>
            </a:r>
            <a:endParaRPr lang="ru-RU" b="1" dirty="0">
              <a:solidFill>
                <a:srgbClr val="F75E09"/>
              </a:solidFill>
            </a:endParaRPr>
          </a:p>
        </p:txBody>
      </p:sp>
      <p:pic>
        <p:nvPicPr>
          <p:cNvPr id="4098" name="Picture 2" descr="C:\Users\Оксана\Desktop\марина январь\13140637481464283876orange%20triangle.pn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427984" y="2204864"/>
            <a:ext cx="4355976" cy="4355976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0" y="1196752"/>
            <a:ext cx="5184576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>
                <a:solidFill>
                  <a:srgbClr val="002060"/>
                </a:solidFill>
              </a:rPr>
              <a:t>Треугольник</a:t>
            </a:r>
            <a:r>
              <a:rPr lang="ru-RU" sz="2800" dirty="0">
                <a:solidFill>
                  <a:srgbClr val="002060"/>
                </a:solidFill>
              </a:rPr>
              <a:t> - три угла,</a:t>
            </a:r>
            <a:br>
              <a:rPr lang="ru-RU" sz="2800" dirty="0">
                <a:solidFill>
                  <a:srgbClr val="002060"/>
                </a:solidFill>
              </a:rPr>
            </a:br>
            <a:r>
              <a:rPr lang="ru-RU" sz="2800" dirty="0">
                <a:solidFill>
                  <a:srgbClr val="002060"/>
                </a:solidFill>
              </a:rPr>
              <a:t>Посмотрите детвора:</a:t>
            </a:r>
            <a:br>
              <a:rPr lang="ru-RU" sz="2800" dirty="0">
                <a:solidFill>
                  <a:srgbClr val="002060"/>
                </a:solidFill>
              </a:rPr>
            </a:br>
            <a:r>
              <a:rPr lang="ru-RU" sz="2800" dirty="0">
                <a:solidFill>
                  <a:srgbClr val="002060"/>
                </a:solidFill>
              </a:rPr>
              <a:t>Три вершины очень острых -</a:t>
            </a:r>
            <a:br>
              <a:rPr lang="ru-RU" sz="2800" dirty="0">
                <a:solidFill>
                  <a:srgbClr val="002060"/>
                </a:solidFill>
              </a:rPr>
            </a:br>
            <a:r>
              <a:rPr lang="ru-RU" sz="2800" dirty="0">
                <a:solidFill>
                  <a:srgbClr val="002060"/>
                </a:solidFill>
              </a:rPr>
              <a:t>Треугольник – «остроносый».</a:t>
            </a:r>
          </a:p>
          <a:p>
            <a:pPr algn="ctr"/>
            <a:r>
              <a:rPr lang="ru-RU" sz="2800" dirty="0">
                <a:solidFill>
                  <a:srgbClr val="002060"/>
                </a:solidFill>
              </a:rPr>
              <a:t/>
            </a:r>
            <a:br>
              <a:rPr lang="ru-RU" sz="2800" dirty="0">
                <a:solidFill>
                  <a:srgbClr val="002060"/>
                </a:solidFill>
              </a:rPr>
            </a:br>
            <a:r>
              <a:rPr lang="ru-RU" sz="2800" dirty="0">
                <a:solidFill>
                  <a:srgbClr val="002060"/>
                </a:solidFill>
              </a:rPr>
              <a:t>Стороны в нем тоже три:</a:t>
            </a:r>
            <a:br>
              <a:rPr lang="ru-RU" sz="2800" dirty="0">
                <a:solidFill>
                  <a:srgbClr val="002060"/>
                </a:solidFill>
              </a:rPr>
            </a:br>
            <a:r>
              <a:rPr lang="ru-RU" sz="2800" dirty="0">
                <a:solidFill>
                  <a:srgbClr val="002060"/>
                </a:solidFill>
              </a:rPr>
              <a:t>Раз, два, три – ты посмотри.</a:t>
            </a:r>
            <a:br>
              <a:rPr lang="ru-RU" sz="2800" dirty="0">
                <a:solidFill>
                  <a:srgbClr val="002060"/>
                </a:solidFill>
              </a:rPr>
            </a:br>
            <a:r>
              <a:rPr lang="ru-RU" sz="2800" dirty="0">
                <a:solidFill>
                  <a:srgbClr val="002060"/>
                </a:solidFill>
              </a:rPr>
              <a:t>Треугольник мы рисуем,</a:t>
            </a:r>
            <a:br>
              <a:rPr lang="ru-RU" sz="2800" dirty="0">
                <a:solidFill>
                  <a:srgbClr val="002060"/>
                </a:solidFill>
              </a:rPr>
            </a:br>
            <a:r>
              <a:rPr lang="ru-RU" sz="2800" dirty="0">
                <a:solidFill>
                  <a:srgbClr val="002060"/>
                </a:solidFill>
              </a:rPr>
              <a:t>Знать теперь его мы будем.</a:t>
            </a:r>
          </a:p>
        </p:txBody>
      </p:sp>
      <p:pic>
        <p:nvPicPr>
          <p:cNvPr id="4099" name="Picture 3" descr="C:\Users\Оксана\Desktop\марина январь\560a0dc99a3f5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6785413" y="294992"/>
            <a:ext cx="2107067" cy="247125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9552" y="260648"/>
            <a:ext cx="4320480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>
                <a:solidFill>
                  <a:srgbClr val="002060"/>
                </a:solidFill>
              </a:rPr>
              <a:t>Самолёт летит по небу, </a:t>
            </a:r>
            <a:endParaRPr lang="ru-RU" sz="2800" dirty="0" smtClean="0">
              <a:solidFill>
                <a:srgbClr val="002060"/>
              </a:solidFill>
            </a:endParaRPr>
          </a:p>
          <a:p>
            <a:pPr algn="ctr"/>
            <a:r>
              <a:rPr lang="ru-RU" sz="2800" dirty="0" smtClean="0">
                <a:solidFill>
                  <a:srgbClr val="002060"/>
                </a:solidFill>
              </a:rPr>
              <a:t>Треугольное </a:t>
            </a:r>
            <a:r>
              <a:rPr lang="ru-RU" sz="2800" dirty="0">
                <a:solidFill>
                  <a:srgbClr val="002060"/>
                </a:solidFill>
              </a:rPr>
              <a:t>крыло, </a:t>
            </a:r>
            <a:endParaRPr lang="ru-RU" sz="2800" dirty="0" smtClean="0">
              <a:solidFill>
                <a:srgbClr val="002060"/>
              </a:solidFill>
            </a:endParaRPr>
          </a:p>
          <a:p>
            <a:pPr algn="ctr"/>
            <a:endParaRPr lang="ru-RU" sz="2800" dirty="0" smtClean="0">
              <a:solidFill>
                <a:srgbClr val="002060"/>
              </a:solidFill>
            </a:endParaRPr>
          </a:p>
          <a:p>
            <a:pPr algn="ctr"/>
            <a:r>
              <a:rPr lang="ru-RU" sz="2800" dirty="0" smtClean="0">
                <a:solidFill>
                  <a:srgbClr val="002060"/>
                </a:solidFill>
              </a:rPr>
              <a:t>На </a:t>
            </a:r>
            <a:r>
              <a:rPr lang="ru-RU" sz="2800" dirty="0">
                <a:solidFill>
                  <a:srgbClr val="002060"/>
                </a:solidFill>
              </a:rPr>
              <a:t>моём велосипеде, </a:t>
            </a:r>
            <a:endParaRPr lang="ru-RU" sz="2800" dirty="0" smtClean="0">
              <a:solidFill>
                <a:srgbClr val="002060"/>
              </a:solidFill>
            </a:endParaRPr>
          </a:p>
          <a:p>
            <a:pPr algn="ctr"/>
            <a:r>
              <a:rPr lang="ru-RU" sz="2800" dirty="0" smtClean="0">
                <a:solidFill>
                  <a:srgbClr val="002060"/>
                </a:solidFill>
              </a:rPr>
              <a:t>Треугольное </a:t>
            </a:r>
            <a:r>
              <a:rPr lang="ru-RU" sz="2800" dirty="0">
                <a:solidFill>
                  <a:srgbClr val="002060"/>
                </a:solidFill>
              </a:rPr>
              <a:t>седло</a:t>
            </a:r>
            <a:r>
              <a:rPr lang="ru-RU" sz="2800" dirty="0" smtClean="0">
                <a:solidFill>
                  <a:srgbClr val="002060"/>
                </a:solidFill>
              </a:rPr>
              <a:t>,</a:t>
            </a:r>
          </a:p>
          <a:p>
            <a:pPr algn="ctr"/>
            <a:r>
              <a:rPr lang="ru-RU" sz="2800" dirty="0" smtClean="0">
                <a:solidFill>
                  <a:srgbClr val="002060"/>
                </a:solidFill>
              </a:rPr>
              <a:t> </a:t>
            </a:r>
          </a:p>
          <a:p>
            <a:pPr algn="ctr"/>
            <a:r>
              <a:rPr lang="ru-RU" sz="2800" dirty="0" smtClean="0">
                <a:solidFill>
                  <a:srgbClr val="002060"/>
                </a:solidFill>
              </a:rPr>
              <a:t>Есть </a:t>
            </a:r>
            <a:r>
              <a:rPr lang="ru-RU" sz="2800" dirty="0">
                <a:solidFill>
                  <a:srgbClr val="002060"/>
                </a:solidFill>
              </a:rPr>
              <a:t>такой предмет - угольник, </a:t>
            </a:r>
            <a:endParaRPr lang="ru-RU" sz="2800" dirty="0" smtClean="0">
              <a:solidFill>
                <a:srgbClr val="002060"/>
              </a:solidFill>
            </a:endParaRPr>
          </a:p>
          <a:p>
            <a:pPr algn="ctr"/>
            <a:endParaRPr lang="ru-RU" sz="2800" dirty="0" smtClean="0">
              <a:solidFill>
                <a:srgbClr val="002060"/>
              </a:solidFill>
            </a:endParaRPr>
          </a:p>
          <a:p>
            <a:pPr algn="ctr"/>
            <a:r>
              <a:rPr lang="ru-RU" sz="2800" dirty="0" smtClean="0">
                <a:solidFill>
                  <a:srgbClr val="002060"/>
                </a:solidFill>
              </a:rPr>
              <a:t>И </a:t>
            </a:r>
            <a:r>
              <a:rPr lang="ru-RU" sz="2800" dirty="0">
                <a:solidFill>
                  <a:srgbClr val="002060"/>
                </a:solidFill>
              </a:rPr>
              <a:t>всё это - ТРЕУГОЛЬНИК. </a:t>
            </a:r>
          </a:p>
        </p:txBody>
      </p:sp>
      <p:pic>
        <p:nvPicPr>
          <p:cNvPr id="5122" name="Picture 2" descr="C:\Users\Оксана\Desktop\марина январь\0_8f9c3_a18c5929_M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4048" y="0"/>
            <a:ext cx="3044369" cy="2203995"/>
          </a:xfrm>
          <a:prstGeom prst="rect">
            <a:avLst/>
          </a:prstGeom>
          <a:noFill/>
        </p:spPr>
      </p:pic>
      <p:pic>
        <p:nvPicPr>
          <p:cNvPr id="5123" name="Picture 3" descr="C:\Users\Оксана\Desktop\марина январь\28-bicycle.pn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3419872" y="4437112"/>
            <a:ext cx="3760248" cy="2420888"/>
          </a:xfrm>
          <a:prstGeom prst="rect">
            <a:avLst/>
          </a:prstGeom>
          <a:noFill/>
        </p:spPr>
      </p:pic>
      <p:pic>
        <p:nvPicPr>
          <p:cNvPr id="5124" name="Picture 4" descr="C:\Users\Оксана\Desktop\марина январь\school0710.gif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427984" y="1772816"/>
            <a:ext cx="3600400" cy="243803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9" dur="20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FF0066"/>
                </a:solidFill>
              </a:rPr>
              <a:t>КВАДРАТ</a:t>
            </a:r>
            <a:endParaRPr lang="ru-RU" b="1" dirty="0">
              <a:solidFill>
                <a:srgbClr val="FF0066"/>
              </a:solidFill>
            </a:endParaRPr>
          </a:p>
        </p:txBody>
      </p:sp>
      <p:pic>
        <p:nvPicPr>
          <p:cNvPr id="6146" name="Picture 2" descr="C:\Users\Оксана\Desktop\марина январь\red-square-shape-10604.pn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292080" y="1916832"/>
            <a:ext cx="3501008" cy="3501008"/>
          </a:xfrm>
          <a:prstGeom prst="rect">
            <a:avLst/>
          </a:prstGeom>
          <a:noFill/>
        </p:spPr>
      </p:pic>
      <p:pic>
        <p:nvPicPr>
          <p:cNvPr id="6147" name="Picture 3" descr="C:\Users\Оксана\Desktop\марина январь\a1_masya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2708920"/>
            <a:ext cx="1598521" cy="2717032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467544" y="1340768"/>
            <a:ext cx="5397439" cy="48320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800" dirty="0">
                <a:solidFill>
                  <a:srgbClr val="002060"/>
                </a:solidFill>
              </a:rPr>
              <a:t>Познакомьтесь, вот </a:t>
            </a:r>
            <a:r>
              <a:rPr lang="ru-RU" sz="2800" b="1" dirty="0">
                <a:solidFill>
                  <a:srgbClr val="002060"/>
                </a:solidFill>
              </a:rPr>
              <a:t>квадрат</a:t>
            </a:r>
            <a:r>
              <a:rPr lang="ru-RU" sz="2800" dirty="0">
                <a:solidFill>
                  <a:srgbClr val="002060"/>
                </a:solidFill>
              </a:rPr>
              <a:t>!</a:t>
            </a:r>
            <a:br>
              <a:rPr lang="ru-RU" sz="2800" dirty="0">
                <a:solidFill>
                  <a:srgbClr val="002060"/>
                </a:solidFill>
              </a:rPr>
            </a:br>
            <a:r>
              <a:rPr lang="ru-RU" sz="2800" dirty="0">
                <a:solidFill>
                  <a:srgbClr val="002060"/>
                </a:solidFill>
              </a:rPr>
              <a:t>Он знакомству очень рад!</a:t>
            </a:r>
            <a:br>
              <a:rPr lang="ru-RU" sz="2800" dirty="0">
                <a:solidFill>
                  <a:srgbClr val="002060"/>
                </a:solidFill>
              </a:rPr>
            </a:br>
            <a:r>
              <a:rPr lang="ru-RU" sz="2800" dirty="0">
                <a:solidFill>
                  <a:srgbClr val="002060"/>
                </a:solidFill>
              </a:rPr>
              <a:t>В нём угла уже четыре,</a:t>
            </a:r>
            <a:br>
              <a:rPr lang="ru-RU" sz="2800" dirty="0">
                <a:solidFill>
                  <a:srgbClr val="002060"/>
                </a:solidFill>
              </a:rPr>
            </a:br>
            <a:r>
              <a:rPr lang="ru-RU" sz="2800" dirty="0" smtClean="0">
                <a:solidFill>
                  <a:srgbClr val="002060"/>
                </a:solidFill>
              </a:rPr>
              <a:t>    Нет </a:t>
            </a:r>
            <a:r>
              <a:rPr lang="ru-RU" sz="2800" dirty="0">
                <a:solidFill>
                  <a:srgbClr val="002060"/>
                </a:solidFill>
              </a:rPr>
              <a:t>его ровнее в мире</a:t>
            </a:r>
            <a:r>
              <a:rPr lang="ru-RU" sz="2800" dirty="0" smtClean="0">
                <a:solidFill>
                  <a:srgbClr val="002060"/>
                </a:solidFill>
              </a:rPr>
              <a:t>:</a:t>
            </a:r>
          </a:p>
          <a:p>
            <a:pPr algn="ctr"/>
            <a:endParaRPr lang="ru-RU" sz="2800" dirty="0">
              <a:solidFill>
                <a:srgbClr val="002060"/>
              </a:solidFill>
            </a:endParaRPr>
          </a:p>
          <a:p>
            <a:pPr algn="ctr"/>
            <a:endParaRPr lang="ru-RU" sz="2800" dirty="0">
              <a:solidFill>
                <a:srgbClr val="002060"/>
              </a:solidFill>
            </a:endParaRPr>
          </a:p>
          <a:p>
            <a:pPr algn="ctr"/>
            <a:r>
              <a:rPr lang="ru-RU" sz="2800" dirty="0">
                <a:solidFill>
                  <a:srgbClr val="002060"/>
                </a:solidFill>
              </a:rPr>
              <a:t/>
            </a:r>
            <a:br>
              <a:rPr lang="ru-RU" sz="2800" dirty="0">
                <a:solidFill>
                  <a:srgbClr val="002060"/>
                </a:solidFill>
              </a:rPr>
            </a:br>
            <a:r>
              <a:rPr lang="ru-RU" sz="2800" dirty="0" smtClean="0">
                <a:solidFill>
                  <a:srgbClr val="002060"/>
                </a:solidFill>
              </a:rPr>
              <a:t>   Стороны </a:t>
            </a:r>
            <a:r>
              <a:rPr lang="ru-RU" sz="2800" dirty="0">
                <a:solidFill>
                  <a:srgbClr val="002060"/>
                </a:solidFill>
              </a:rPr>
              <a:t>четыре в нём,</a:t>
            </a:r>
            <a:br>
              <a:rPr lang="ru-RU" sz="2800" dirty="0">
                <a:solidFill>
                  <a:srgbClr val="002060"/>
                </a:solidFill>
              </a:rPr>
            </a:br>
            <a:r>
              <a:rPr lang="ru-RU" sz="2800" dirty="0">
                <a:solidFill>
                  <a:srgbClr val="002060"/>
                </a:solidFill>
              </a:rPr>
              <a:t>Две скрепляются углом.</a:t>
            </a:r>
            <a:br>
              <a:rPr lang="ru-RU" sz="2800" dirty="0">
                <a:solidFill>
                  <a:srgbClr val="002060"/>
                </a:solidFill>
              </a:rPr>
            </a:br>
            <a:r>
              <a:rPr lang="ru-RU" sz="2800" dirty="0">
                <a:solidFill>
                  <a:srgbClr val="002060"/>
                </a:solidFill>
              </a:rPr>
              <a:t>Круг в нем может разместиться,</a:t>
            </a:r>
            <a:br>
              <a:rPr lang="ru-RU" sz="2800" dirty="0">
                <a:solidFill>
                  <a:srgbClr val="002060"/>
                </a:solidFill>
              </a:rPr>
            </a:br>
            <a:r>
              <a:rPr lang="ru-RU" sz="2800" dirty="0">
                <a:solidFill>
                  <a:srgbClr val="002060"/>
                </a:solidFill>
              </a:rPr>
              <a:t>В куб он сможет превратиться.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63688" y="154369"/>
            <a:ext cx="5184576" cy="63709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solidFill>
                  <a:srgbClr val="002060"/>
                </a:solidFill>
              </a:rPr>
              <a:t>Пришёл </a:t>
            </a:r>
            <a:r>
              <a:rPr lang="ru-RU" sz="2400" dirty="0">
                <a:solidFill>
                  <a:srgbClr val="002060"/>
                </a:solidFill>
              </a:rPr>
              <a:t>из школы старший брат, </a:t>
            </a:r>
            <a:endParaRPr lang="ru-RU" sz="2400" dirty="0" smtClean="0">
              <a:solidFill>
                <a:srgbClr val="002060"/>
              </a:solidFill>
            </a:endParaRPr>
          </a:p>
          <a:p>
            <a:pPr algn="ctr"/>
            <a:r>
              <a:rPr lang="ru-RU" sz="2400" dirty="0" smtClean="0">
                <a:solidFill>
                  <a:srgbClr val="002060"/>
                </a:solidFill>
              </a:rPr>
              <a:t>Из </a:t>
            </a:r>
            <a:r>
              <a:rPr lang="ru-RU" sz="2400" dirty="0">
                <a:solidFill>
                  <a:srgbClr val="002060"/>
                </a:solidFill>
              </a:rPr>
              <a:t>спичек выложил квадрат. </a:t>
            </a:r>
            <a:endParaRPr lang="ru-RU" sz="2400" dirty="0" smtClean="0">
              <a:solidFill>
                <a:srgbClr val="002060"/>
              </a:solidFill>
            </a:endParaRPr>
          </a:p>
          <a:p>
            <a:pPr algn="ctr"/>
            <a:endParaRPr lang="ru-RU" sz="2400" dirty="0" smtClean="0">
              <a:solidFill>
                <a:srgbClr val="002060"/>
              </a:solidFill>
            </a:endParaRPr>
          </a:p>
          <a:p>
            <a:pPr algn="ctr"/>
            <a:r>
              <a:rPr lang="ru-RU" sz="2400" dirty="0" smtClean="0">
                <a:solidFill>
                  <a:srgbClr val="002060"/>
                </a:solidFill>
              </a:rPr>
              <a:t>Дала </a:t>
            </a:r>
            <a:r>
              <a:rPr lang="ru-RU" sz="2400" dirty="0">
                <a:solidFill>
                  <a:srgbClr val="002060"/>
                </a:solidFill>
              </a:rPr>
              <a:t>мне мама шоколад, </a:t>
            </a:r>
            <a:endParaRPr lang="ru-RU" sz="2400" dirty="0" smtClean="0">
              <a:solidFill>
                <a:srgbClr val="002060"/>
              </a:solidFill>
            </a:endParaRPr>
          </a:p>
          <a:p>
            <a:pPr algn="ctr"/>
            <a:r>
              <a:rPr lang="ru-RU" sz="2400" dirty="0" smtClean="0">
                <a:solidFill>
                  <a:srgbClr val="002060"/>
                </a:solidFill>
              </a:rPr>
              <a:t>Я </a:t>
            </a:r>
            <a:r>
              <a:rPr lang="ru-RU" sz="2400" dirty="0">
                <a:solidFill>
                  <a:srgbClr val="002060"/>
                </a:solidFill>
              </a:rPr>
              <a:t>дольку отломил - квадрат. </a:t>
            </a:r>
            <a:endParaRPr lang="ru-RU" sz="2400" dirty="0" smtClean="0">
              <a:solidFill>
                <a:srgbClr val="002060"/>
              </a:solidFill>
            </a:endParaRPr>
          </a:p>
          <a:p>
            <a:pPr algn="ctr"/>
            <a:endParaRPr lang="ru-RU" sz="2400" dirty="0" smtClean="0">
              <a:solidFill>
                <a:srgbClr val="002060"/>
              </a:solidFill>
            </a:endParaRPr>
          </a:p>
          <a:p>
            <a:pPr algn="ctr"/>
            <a:r>
              <a:rPr lang="ru-RU" sz="2400" dirty="0" smtClean="0">
                <a:solidFill>
                  <a:srgbClr val="002060"/>
                </a:solidFill>
              </a:rPr>
              <a:t>И </a:t>
            </a:r>
            <a:r>
              <a:rPr lang="ru-RU" sz="2400" dirty="0">
                <a:solidFill>
                  <a:srgbClr val="002060"/>
                </a:solidFill>
              </a:rPr>
              <a:t>стол -квадрат, и стул - квадрат</a:t>
            </a:r>
            <a:r>
              <a:rPr lang="ru-RU" sz="2400" dirty="0" smtClean="0">
                <a:solidFill>
                  <a:srgbClr val="002060"/>
                </a:solidFill>
              </a:rPr>
              <a:t>,</a:t>
            </a:r>
          </a:p>
          <a:p>
            <a:pPr algn="ctr"/>
            <a:r>
              <a:rPr lang="ru-RU" sz="2400" dirty="0" smtClean="0">
                <a:solidFill>
                  <a:srgbClr val="002060"/>
                </a:solidFill>
              </a:rPr>
              <a:t> </a:t>
            </a:r>
            <a:r>
              <a:rPr lang="ru-RU" sz="2400" dirty="0">
                <a:solidFill>
                  <a:srgbClr val="002060"/>
                </a:solidFill>
              </a:rPr>
              <a:t>И на стене плакат - квадрат, </a:t>
            </a:r>
            <a:endParaRPr lang="ru-RU" sz="2400" dirty="0" smtClean="0">
              <a:solidFill>
                <a:srgbClr val="002060"/>
              </a:solidFill>
            </a:endParaRPr>
          </a:p>
          <a:p>
            <a:pPr algn="ctr"/>
            <a:endParaRPr lang="ru-RU" sz="2400" dirty="0" smtClean="0">
              <a:solidFill>
                <a:srgbClr val="002060"/>
              </a:solidFill>
            </a:endParaRPr>
          </a:p>
          <a:p>
            <a:pPr algn="ctr"/>
            <a:r>
              <a:rPr lang="ru-RU" sz="2400" dirty="0" smtClean="0">
                <a:solidFill>
                  <a:srgbClr val="002060"/>
                </a:solidFill>
              </a:rPr>
              <a:t>Доска</a:t>
            </a:r>
            <a:r>
              <a:rPr lang="ru-RU" sz="2400" dirty="0">
                <a:solidFill>
                  <a:srgbClr val="002060"/>
                </a:solidFill>
              </a:rPr>
              <a:t>, где шахматы стоят, </a:t>
            </a:r>
            <a:endParaRPr lang="ru-RU" sz="2400" dirty="0" smtClean="0">
              <a:solidFill>
                <a:srgbClr val="002060"/>
              </a:solidFill>
            </a:endParaRPr>
          </a:p>
          <a:p>
            <a:pPr algn="ctr"/>
            <a:r>
              <a:rPr lang="ru-RU" sz="2400" dirty="0" smtClean="0">
                <a:solidFill>
                  <a:srgbClr val="002060"/>
                </a:solidFill>
              </a:rPr>
              <a:t>И </a:t>
            </a:r>
            <a:r>
              <a:rPr lang="ru-RU" sz="2400" dirty="0">
                <a:solidFill>
                  <a:srgbClr val="002060"/>
                </a:solidFill>
              </a:rPr>
              <a:t>клетка каждая - квадрат, </a:t>
            </a:r>
            <a:endParaRPr lang="ru-RU" sz="2400" dirty="0" smtClean="0">
              <a:solidFill>
                <a:srgbClr val="002060"/>
              </a:solidFill>
            </a:endParaRPr>
          </a:p>
          <a:p>
            <a:pPr algn="ctr"/>
            <a:r>
              <a:rPr lang="ru-RU" sz="2400" dirty="0" smtClean="0">
                <a:solidFill>
                  <a:srgbClr val="002060"/>
                </a:solidFill>
              </a:rPr>
              <a:t>Стоят </a:t>
            </a:r>
            <a:r>
              <a:rPr lang="ru-RU" sz="2400" dirty="0">
                <a:solidFill>
                  <a:srgbClr val="002060"/>
                </a:solidFill>
              </a:rPr>
              <a:t>там кони и слоны, </a:t>
            </a:r>
            <a:endParaRPr lang="ru-RU" sz="2400" dirty="0" smtClean="0">
              <a:solidFill>
                <a:srgbClr val="002060"/>
              </a:solidFill>
            </a:endParaRPr>
          </a:p>
          <a:p>
            <a:pPr algn="ctr"/>
            <a:r>
              <a:rPr lang="ru-RU" sz="2400" dirty="0" smtClean="0">
                <a:solidFill>
                  <a:srgbClr val="002060"/>
                </a:solidFill>
              </a:rPr>
              <a:t>Фигуры </a:t>
            </a:r>
            <a:r>
              <a:rPr lang="ru-RU" sz="2400" dirty="0">
                <a:solidFill>
                  <a:srgbClr val="002060"/>
                </a:solidFill>
              </a:rPr>
              <a:t>боевые</a:t>
            </a:r>
            <a:r>
              <a:rPr lang="ru-RU" sz="2400" dirty="0" smtClean="0">
                <a:solidFill>
                  <a:srgbClr val="002060"/>
                </a:solidFill>
              </a:rPr>
              <a:t>.</a:t>
            </a:r>
          </a:p>
          <a:p>
            <a:pPr algn="ctr"/>
            <a:r>
              <a:rPr lang="ru-RU" sz="2400" dirty="0" smtClean="0">
                <a:solidFill>
                  <a:srgbClr val="002060"/>
                </a:solidFill>
              </a:rPr>
              <a:t> </a:t>
            </a:r>
          </a:p>
          <a:p>
            <a:pPr algn="ctr"/>
            <a:r>
              <a:rPr lang="ru-RU" sz="2400" dirty="0" smtClean="0">
                <a:solidFill>
                  <a:srgbClr val="002060"/>
                </a:solidFill>
              </a:rPr>
              <a:t>КВАДРАТ </a:t>
            </a:r>
            <a:r>
              <a:rPr lang="ru-RU" sz="2400" dirty="0">
                <a:solidFill>
                  <a:srgbClr val="002060"/>
                </a:solidFill>
              </a:rPr>
              <a:t>- четыре стороны, </a:t>
            </a:r>
            <a:endParaRPr lang="ru-RU" sz="2400" dirty="0" smtClean="0">
              <a:solidFill>
                <a:srgbClr val="002060"/>
              </a:solidFill>
            </a:endParaRPr>
          </a:p>
          <a:p>
            <a:pPr algn="ctr"/>
            <a:r>
              <a:rPr lang="ru-RU" sz="2400" dirty="0" smtClean="0">
                <a:solidFill>
                  <a:srgbClr val="002060"/>
                </a:solidFill>
              </a:rPr>
              <a:t>Все </a:t>
            </a:r>
            <a:r>
              <a:rPr lang="ru-RU" sz="2400" dirty="0">
                <a:solidFill>
                  <a:srgbClr val="002060"/>
                </a:solidFill>
              </a:rPr>
              <a:t>стороны его равны</a:t>
            </a:r>
            <a:r>
              <a:rPr lang="ru-RU" sz="2400" dirty="0" smtClean="0">
                <a:solidFill>
                  <a:srgbClr val="002060"/>
                </a:solidFill>
              </a:rPr>
              <a:t>,</a:t>
            </a:r>
          </a:p>
          <a:p>
            <a:pPr algn="ctr"/>
            <a:r>
              <a:rPr lang="ru-RU" sz="2400" dirty="0" smtClean="0">
                <a:solidFill>
                  <a:srgbClr val="002060"/>
                </a:solidFill>
              </a:rPr>
              <a:t> </a:t>
            </a:r>
            <a:r>
              <a:rPr lang="ru-RU" sz="2400" dirty="0">
                <a:solidFill>
                  <a:srgbClr val="002060"/>
                </a:solidFill>
              </a:rPr>
              <a:t>И все углы </a:t>
            </a:r>
            <a:r>
              <a:rPr lang="ru-RU" sz="2400" dirty="0" smtClean="0">
                <a:solidFill>
                  <a:srgbClr val="002060"/>
                </a:solidFill>
              </a:rPr>
              <a:t>прямые</a:t>
            </a:r>
            <a:endParaRPr lang="ru-RU" sz="2400" dirty="0">
              <a:solidFill>
                <a:srgbClr val="002060"/>
              </a:solidFill>
            </a:endParaRPr>
          </a:p>
        </p:txBody>
      </p:sp>
      <p:pic>
        <p:nvPicPr>
          <p:cNvPr id="7170" name="Picture 2" descr="C:\Users\Оксана\Desktop\марина январь\j6zG28yyasM.jpg"/>
          <p:cNvPicPr>
            <a:picLocks noChangeAspect="1" noChangeArrowheads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092280" y="548680"/>
            <a:ext cx="1530350" cy="1562100"/>
          </a:xfrm>
          <a:prstGeom prst="rect">
            <a:avLst/>
          </a:prstGeom>
          <a:noFill/>
        </p:spPr>
      </p:pic>
      <p:pic>
        <p:nvPicPr>
          <p:cNvPr id="7171" name="Picture 3" descr="C:\Users\Оксана\Desktop\марина январь\x_53514e32.jpg"/>
          <p:cNvPicPr>
            <a:picLocks noChangeAspect="1" noChangeArrowheads="1"/>
          </p:cNvPicPr>
          <p:nvPr/>
        </p:nvPicPr>
        <p:blipFill>
          <a:blip r:embed="rId4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51520" y="764704"/>
            <a:ext cx="1944216" cy="1944216"/>
          </a:xfrm>
          <a:prstGeom prst="rect">
            <a:avLst/>
          </a:prstGeom>
          <a:noFill/>
        </p:spPr>
      </p:pic>
      <p:pic>
        <p:nvPicPr>
          <p:cNvPr id="7172" name="Picture 4" descr="C:\Users\Оксана\Desktop\марина январь\small-square-table-01.pn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6732240" y="2492896"/>
            <a:ext cx="1885971" cy="1445121"/>
          </a:xfrm>
          <a:prstGeom prst="rect">
            <a:avLst/>
          </a:prstGeom>
          <a:noFill/>
        </p:spPr>
      </p:pic>
      <p:pic>
        <p:nvPicPr>
          <p:cNvPr id="7173" name="Picture 5" descr="C:\Users\Оксана\Desktop\марина январь\Chair.JPG"/>
          <p:cNvPicPr>
            <a:picLocks noChangeAspect="1" noChangeArrowheads="1"/>
          </p:cNvPicPr>
          <p:nvPr/>
        </p:nvPicPr>
        <p:blipFill>
          <a:blip r:embed="rId6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23528" y="2708920"/>
            <a:ext cx="1555873" cy="2210816"/>
          </a:xfrm>
          <a:prstGeom prst="rect">
            <a:avLst/>
          </a:prstGeom>
          <a:noFill/>
        </p:spPr>
      </p:pic>
      <p:pic>
        <p:nvPicPr>
          <p:cNvPr id="7174" name="Picture 6" descr="C:\Users\Оксана\Desktop\марина январь\product-1347810010ChessBoard.png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5580112" y="3501008"/>
            <a:ext cx="3563888" cy="267291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2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2000"/>
                                        <p:tgtEl>
                                          <p:spTgt spid="7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20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2000"/>
                                        <p:tgtEl>
                                          <p:spTgt spid="7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2000"/>
                                        <p:tgtEl>
                                          <p:spTgt spid="7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</a:rPr>
              <a:t>ОВАЛ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115616" y="1412776"/>
            <a:ext cx="6336704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>
                <a:solidFill>
                  <a:srgbClr val="002060"/>
                </a:solidFill>
              </a:rPr>
              <a:t>Наш </a:t>
            </a:r>
            <a:r>
              <a:rPr lang="ru-RU" sz="3200" b="1" dirty="0">
                <a:solidFill>
                  <a:srgbClr val="002060"/>
                </a:solidFill>
              </a:rPr>
              <a:t>овал</a:t>
            </a:r>
            <a:r>
              <a:rPr lang="ru-RU" sz="3200" dirty="0">
                <a:solidFill>
                  <a:srgbClr val="002060"/>
                </a:solidFill>
              </a:rPr>
              <a:t> нам сделать просто:</a:t>
            </a:r>
            <a:r>
              <a:rPr lang="ru-RU" sz="3200" dirty="0" smtClean="0">
                <a:solidFill>
                  <a:srgbClr val="002060"/>
                </a:solidFill>
              </a:rPr>
              <a:t/>
            </a:r>
            <a:br>
              <a:rPr lang="ru-RU" sz="3200" dirty="0" smtClean="0">
                <a:solidFill>
                  <a:srgbClr val="002060"/>
                </a:solidFill>
              </a:rPr>
            </a:br>
            <a:r>
              <a:rPr lang="ru-RU" sz="3200" dirty="0">
                <a:solidFill>
                  <a:srgbClr val="002060"/>
                </a:solidFill>
              </a:rPr>
              <a:t>Круг растянем – больше роста.</a:t>
            </a:r>
            <a:r>
              <a:rPr lang="ru-RU" sz="3200" dirty="0" smtClean="0">
                <a:solidFill>
                  <a:srgbClr val="002060"/>
                </a:solidFill>
              </a:rPr>
              <a:t/>
            </a:r>
            <a:br>
              <a:rPr lang="ru-RU" sz="3200" dirty="0" smtClean="0">
                <a:solidFill>
                  <a:srgbClr val="002060"/>
                </a:solidFill>
              </a:rPr>
            </a:br>
            <a:r>
              <a:rPr lang="ru-RU" sz="3200" dirty="0">
                <a:solidFill>
                  <a:srgbClr val="002060"/>
                </a:solidFill>
              </a:rPr>
              <a:t>Нет углов и нет сторон,</a:t>
            </a:r>
            <a:r>
              <a:rPr lang="ru-RU" sz="3200" dirty="0" smtClean="0">
                <a:solidFill>
                  <a:srgbClr val="002060"/>
                </a:solidFill>
              </a:rPr>
              <a:t/>
            </a:r>
            <a:br>
              <a:rPr lang="ru-RU" sz="3200" dirty="0" smtClean="0">
                <a:solidFill>
                  <a:srgbClr val="002060"/>
                </a:solidFill>
              </a:rPr>
            </a:br>
            <a:r>
              <a:rPr lang="ru-RU" sz="3200" dirty="0">
                <a:solidFill>
                  <a:srgbClr val="002060"/>
                </a:solidFill>
              </a:rPr>
              <a:t>Очень вытянутый он.</a:t>
            </a:r>
          </a:p>
        </p:txBody>
      </p:sp>
      <p:pic>
        <p:nvPicPr>
          <p:cNvPr id="8194" name="Picture 2" descr="C:\Users\Оксана\Desktop\марина январь\31570_html_43868b3.gif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373723" y="3861048"/>
            <a:ext cx="4855527" cy="2518196"/>
          </a:xfrm>
          <a:prstGeom prst="rect">
            <a:avLst/>
          </a:prstGeom>
          <a:noFill/>
        </p:spPr>
      </p:pic>
      <p:pic>
        <p:nvPicPr>
          <p:cNvPr id="8195" name="Picture 3" descr="C:\Users\Оксана\Desktop\марина январь\photo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323528" y="3789040"/>
            <a:ext cx="2852936" cy="285293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2411760" y="476672"/>
            <a:ext cx="4320480" cy="5904656"/>
          </a:xfrm>
        </p:spPr>
        <p:txBody>
          <a:bodyPr>
            <a:normAutofit/>
          </a:bodyPr>
          <a:lstStyle/>
          <a:p>
            <a:r>
              <a:rPr lang="ru-RU" sz="2800" dirty="0">
                <a:solidFill>
                  <a:srgbClr val="002060"/>
                </a:solidFill>
              </a:rPr>
              <a:t>С высоты кружок упал.</a:t>
            </a:r>
            <a:r>
              <a:rPr lang="ru-RU" sz="2800" dirty="0" smtClean="0">
                <a:solidFill>
                  <a:srgbClr val="002060"/>
                </a:solidFill>
              </a:rPr>
              <a:t/>
            </a:r>
            <a:br>
              <a:rPr lang="ru-RU" sz="2800" dirty="0" smtClean="0">
                <a:solidFill>
                  <a:srgbClr val="002060"/>
                </a:solidFill>
              </a:rPr>
            </a:br>
            <a:r>
              <a:rPr lang="ru-RU" sz="2800" dirty="0">
                <a:solidFill>
                  <a:srgbClr val="002060"/>
                </a:solidFill>
              </a:rPr>
              <a:t>Он теперь не круг – овал</a:t>
            </a:r>
            <a:r>
              <a:rPr lang="ru-RU" sz="2800" dirty="0" smtClean="0">
                <a:solidFill>
                  <a:srgbClr val="002060"/>
                </a:solidFill>
              </a:rPr>
              <a:t>!</a:t>
            </a:r>
            <a:br>
              <a:rPr lang="ru-RU" sz="2800" dirty="0" smtClean="0">
                <a:solidFill>
                  <a:srgbClr val="002060"/>
                </a:solidFill>
              </a:rPr>
            </a:br>
            <a:r>
              <a:rPr lang="ru-RU" sz="2800" dirty="0" smtClean="0">
                <a:solidFill>
                  <a:srgbClr val="002060"/>
                </a:solidFill>
              </a:rPr>
              <a:t/>
            </a:r>
            <a:br>
              <a:rPr lang="ru-RU" sz="2800" dirty="0" smtClean="0">
                <a:solidFill>
                  <a:srgbClr val="002060"/>
                </a:solidFill>
              </a:rPr>
            </a:br>
            <a:r>
              <a:rPr lang="ru-RU" sz="2800" dirty="0">
                <a:solidFill>
                  <a:srgbClr val="002060"/>
                </a:solidFill>
              </a:rPr>
              <a:t>Он овальный, как жучок,</a:t>
            </a:r>
            <a:r>
              <a:rPr lang="ru-RU" sz="2800" dirty="0" smtClean="0">
                <a:solidFill>
                  <a:srgbClr val="002060"/>
                </a:solidFill>
              </a:rPr>
              <a:t/>
            </a:r>
            <a:br>
              <a:rPr lang="ru-RU" sz="2800" dirty="0" smtClean="0">
                <a:solidFill>
                  <a:srgbClr val="002060"/>
                </a:solidFill>
              </a:rPr>
            </a:br>
            <a:r>
              <a:rPr lang="ru-RU" sz="2800" dirty="0">
                <a:solidFill>
                  <a:srgbClr val="002060"/>
                </a:solidFill>
              </a:rPr>
              <a:t>Он похож на кабачок,</a:t>
            </a:r>
            <a:r>
              <a:rPr lang="ru-RU" sz="2800" dirty="0" smtClean="0">
                <a:solidFill>
                  <a:srgbClr val="002060"/>
                </a:solidFill>
              </a:rPr>
              <a:t/>
            </a:r>
            <a:br>
              <a:rPr lang="ru-RU" sz="2800" dirty="0" smtClean="0">
                <a:solidFill>
                  <a:srgbClr val="002060"/>
                </a:solidFill>
              </a:rPr>
            </a:br>
            <a:r>
              <a:rPr lang="ru-RU" sz="2800" dirty="0" smtClean="0">
                <a:solidFill>
                  <a:srgbClr val="002060"/>
                </a:solidFill>
              </a:rPr>
              <a:t/>
            </a:r>
            <a:br>
              <a:rPr lang="ru-RU" sz="2800" dirty="0" smtClean="0">
                <a:solidFill>
                  <a:srgbClr val="002060"/>
                </a:solidFill>
              </a:rPr>
            </a:br>
            <a:r>
              <a:rPr lang="ru-RU" sz="2800" dirty="0">
                <a:solidFill>
                  <a:srgbClr val="002060"/>
                </a:solidFill>
              </a:rPr>
              <a:t>На  глаза и на картошку,</a:t>
            </a:r>
            <a:r>
              <a:rPr lang="ru-RU" sz="2800" dirty="0" smtClean="0">
                <a:solidFill>
                  <a:srgbClr val="002060"/>
                </a:solidFill>
              </a:rPr>
              <a:t/>
            </a:r>
            <a:br>
              <a:rPr lang="ru-RU" sz="2800" dirty="0" smtClean="0">
                <a:solidFill>
                  <a:srgbClr val="002060"/>
                </a:solidFill>
              </a:rPr>
            </a:br>
            <a:r>
              <a:rPr lang="ru-RU" sz="2800" dirty="0">
                <a:solidFill>
                  <a:srgbClr val="002060"/>
                </a:solidFill>
              </a:rPr>
              <a:t>А еще похож на ложку</a:t>
            </a:r>
            <a:r>
              <a:rPr lang="ru-RU" sz="2800" dirty="0" smtClean="0">
                <a:solidFill>
                  <a:srgbClr val="002060"/>
                </a:solidFill>
              </a:rPr>
              <a:t>,</a:t>
            </a:r>
            <a:br>
              <a:rPr lang="ru-RU" sz="2800" dirty="0" smtClean="0">
                <a:solidFill>
                  <a:srgbClr val="002060"/>
                </a:solidFill>
              </a:rPr>
            </a:br>
            <a:r>
              <a:rPr lang="ru-RU" sz="2800" dirty="0" smtClean="0">
                <a:solidFill>
                  <a:srgbClr val="002060"/>
                </a:solidFill>
              </a:rPr>
              <a:t/>
            </a:r>
            <a:br>
              <a:rPr lang="ru-RU" sz="2800" dirty="0" smtClean="0">
                <a:solidFill>
                  <a:srgbClr val="002060"/>
                </a:solidFill>
              </a:rPr>
            </a:br>
            <a:r>
              <a:rPr lang="ru-RU" sz="2800" dirty="0">
                <a:solidFill>
                  <a:srgbClr val="002060"/>
                </a:solidFill>
              </a:rPr>
              <a:t>На орех и на яйцо,</a:t>
            </a:r>
            <a:r>
              <a:rPr lang="ru-RU" sz="2800" dirty="0" smtClean="0">
                <a:solidFill>
                  <a:srgbClr val="002060"/>
                </a:solidFill>
              </a:rPr>
              <a:t/>
            </a:r>
            <a:br>
              <a:rPr lang="ru-RU" sz="2800" dirty="0" smtClean="0">
                <a:solidFill>
                  <a:srgbClr val="002060"/>
                </a:solidFill>
              </a:rPr>
            </a:br>
            <a:r>
              <a:rPr lang="ru-RU" sz="2800" dirty="0">
                <a:solidFill>
                  <a:srgbClr val="002060"/>
                </a:solidFill>
              </a:rPr>
              <a:t>На овальное лицо!</a:t>
            </a:r>
          </a:p>
        </p:txBody>
      </p:sp>
      <p:pic>
        <p:nvPicPr>
          <p:cNvPr id="9218" name="Picture 2" descr="C:\Users\Оксана\Desktop\марина январь\oval.jpg"/>
          <p:cNvPicPr>
            <a:picLocks noChangeAspect="1" noChangeArrowheads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588224" y="0"/>
            <a:ext cx="2016224" cy="2016224"/>
          </a:xfrm>
          <a:prstGeom prst="rect">
            <a:avLst/>
          </a:prstGeom>
          <a:noFill/>
        </p:spPr>
      </p:pic>
      <p:pic>
        <p:nvPicPr>
          <p:cNvPr id="9219" name="Picture 3" descr="C:\Users\Оксана\Desktop\марина январь\beetle001.pn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6444208" y="2132856"/>
            <a:ext cx="2228073" cy="1529580"/>
          </a:xfrm>
          <a:prstGeom prst="rect">
            <a:avLst/>
          </a:prstGeom>
          <a:noFill/>
        </p:spPr>
      </p:pic>
      <p:pic>
        <p:nvPicPr>
          <p:cNvPr id="9220" name="Picture 4" descr="C:\Users\Оксана\Desktop\марина январь\i.jpg"/>
          <p:cNvPicPr>
            <a:picLocks noChangeAspect="1" noChangeArrowheads="1"/>
          </p:cNvPicPr>
          <p:nvPr/>
        </p:nvPicPr>
        <p:blipFill>
          <a:blip r:embed="rId5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9473467">
            <a:off x="703273" y="151897"/>
            <a:ext cx="2758539" cy="1408931"/>
          </a:xfrm>
          <a:prstGeom prst="rect">
            <a:avLst/>
          </a:prstGeom>
          <a:noFill/>
        </p:spPr>
      </p:pic>
      <p:pic>
        <p:nvPicPr>
          <p:cNvPr id="9221" name="Picture 5" descr="C:\Users\Оксана\Desktop\марина январь\potato.png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0" y="1772816"/>
            <a:ext cx="1946502" cy="1729954"/>
          </a:xfrm>
          <a:prstGeom prst="rect">
            <a:avLst/>
          </a:prstGeom>
          <a:noFill/>
        </p:spPr>
      </p:pic>
      <p:pic>
        <p:nvPicPr>
          <p:cNvPr id="9222" name="Picture 6" descr="C:\Users\Оксана\Desktop\марина январь\1418358989.png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 flipH="1">
            <a:off x="6516216" y="3645024"/>
            <a:ext cx="2304257" cy="2105199"/>
          </a:xfrm>
          <a:prstGeom prst="rect">
            <a:avLst/>
          </a:prstGeom>
          <a:noFill/>
        </p:spPr>
      </p:pic>
      <p:pic>
        <p:nvPicPr>
          <p:cNvPr id="9223" name="Picture 7" descr="C:\Users\Оксана\Desktop\марина январь\99673593_9.png"/>
          <p:cNvPicPr>
            <a:picLocks noChangeAspect="1" noChangeArrowheads="1"/>
          </p:cNvPicPr>
          <p:nvPr/>
        </p:nvPicPr>
        <p:blipFill>
          <a:blip r:embed="rId8" cstate="email"/>
          <a:srcRect/>
          <a:stretch>
            <a:fillRect/>
          </a:stretch>
        </p:blipFill>
        <p:spPr bwMode="auto">
          <a:xfrm>
            <a:off x="5724128" y="5445224"/>
            <a:ext cx="3191319" cy="1412776"/>
          </a:xfrm>
          <a:prstGeom prst="rect">
            <a:avLst/>
          </a:prstGeom>
          <a:noFill/>
        </p:spPr>
      </p:pic>
      <p:pic>
        <p:nvPicPr>
          <p:cNvPr id="9224" name="Picture 8" descr="C:\Users\Оксана\Desktop\марина январь\Chicken-Egg-Clipart-2.jpg"/>
          <p:cNvPicPr>
            <a:picLocks noChangeAspect="1" noChangeArrowheads="1"/>
          </p:cNvPicPr>
          <p:nvPr/>
        </p:nvPicPr>
        <p:blipFill>
          <a:blip r:embed="rId9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19499911">
            <a:off x="390749" y="4872246"/>
            <a:ext cx="1301455" cy="1772816"/>
          </a:xfrm>
          <a:prstGeom prst="rect">
            <a:avLst/>
          </a:prstGeom>
          <a:noFill/>
        </p:spPr>
      </p:pic>
      <p:pic>
        <p:nvPicPr>
          <p:cNvPr id="9225" name="Picture 9" descr="C:\Users\Оксана\Desktop\марина январь\ryanlerch-worldlabel-manface2.png"/>
          <p:cNvPicPr>
            <a:picLocks noChangeAspect="1" noChangeArrowheads="1"/>
          </p:cNvPicPr>
          <p:nvPr/>
        </p:nvPicPr>
        <p:blipFill>
          <a:blip r:embed="rId10" cstate="email"/>
          <a:srcRect/>
          <a:stretch>
            <a:fillRect/>
          </a:stretch>
        </p:blipFill>
        <p:spPr bwMode="auto">
          <a:xfrm>
            <a:off x="971600" y="3356992"/>
            <a:ext cx="1735429" cy="190812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600" decel="1000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600" decel="1000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600" decel="1000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600" decel="1000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2000" fill="hold"/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2000" fill="hold"/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2000" fill="hold"/>
                                        <p:tgtEl>
                                          <p:spTgt spid="92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2000" fill="hold"/>
                                        <p:tgtEl>
                                          <p:spTgt spid="92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184</TotalTime>
  <Words>224</Words>
  <Application>Microsoft Office PowerPoint</Application>
  <PresentationFormat>Экран (4:3)</PresentationFormat>
  <Paragraphs>63</Paragraphs>
  <Slides>16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Тема Office</vt:lpstr>
      <vt:lpstr>Геометрические фигуры</vt:lpstr>
      <vt:lpstr>КРУГ</vt:lpstr>
      <vt:lpstr>Слайд 3</vt:lpstr>
      <vt:lpstr>ТРЕУГОЛЬНИК</vt:lpstr>
      <vt:lpstr>Слайд 5</vt:lpstr>
      <vt:lpstr>КВАДРАТ</vt:lpstr>
      <vt:lpstr>Слайд 7</vt:lpstr>
      <vt:lpstr>ОВАЛ</vt:lpstr>
      <vt:lpstr>С высоты кружок упал. Он теперь не круг – овал!  Он овальный, как жучок, Он похож на кабачок,  На  глаза и на картошку, А еще похож на ложку,  На орех и на яйцо, На овальное лицо!</vt:lpstr>
      <vt:lpstr>РОМБ</vt:lpstr>
      <vt:lpstr>Змей воздушный не простой! Змей, он в форме ромба! Он взлетает над землёй Даже выше дома.   </vt:lpstr>
      <vt:lpstr>Взял треугольник и квадрат, Из них построил домик. И этому я очень рад: Теперь живет там гномик.     Мы поставим два квадрата, А потом огромный круг. А потом еще три круга, Треугольный колпачок. Вот и вышел развеселый чудачек. </vt:lpstr>
      <vt:lpstr>Из каких геометрических фигур  состоит картинка?</vt:lpstr>
      <vt:lpstr>Из каких геометрических фигур  состоит картинка?</vt:lpstr>
      <vt:lpstr>Из каких геометрических фигур  состоит картинка?</vt:lpstr>
      <vt:lpstr>Слайд 16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RePack by SPecialiST</dc:creator>
  <cp:lastModifiedBy>Пользователь</cp:lastModifiedBy>
  <cp:revision>26</cp:revision>
  <dcterms:created xsi:type="dcterms:W3CDTF">2016-01-11T19:12:57Z</dcterms:created>
  <dcterms:modified xsi:type="dcterms:W3CDTF">2016-01-12T16:32:19Z</dcterms:modified>
</cp:coreProperties>
</file>