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9" r:id="rId2"/>
    <p:sldId id="268" r:id="rId3"/>
    <p:sldId id="261" r:id="rId4"/>
    <p:sldId id="256" r:id="rId5"/>
    <p:sldId id="262" r:id="rId6"/>
    <p:sldId id="264" r:id="rId7"/>
    <p:sldId id="273" r:id="rId8"/>
    <p:sldId id="270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FF"/>
    <a:srgbClr val="D12F69"/>
    <a:srgbClr val="B907A4"/>
    <a:srgbClr val="FF6600"/>
    <a:srgbClr val="33CCFF"/>
    <a:srgbClr val="00642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79" autoAdjust="0"/>
    <p:restoredTop sz="93250" autoAdjust="0"/>
  </p:normalViewPr>
  <p:slideViewPr>
    <p:cSldViewPr>
      <p:cViewPr varScale="1">
        <p:scale>
          <a:sx n="69" d="100"/>
          <a:sy n="69" d="100"/>
        </p:scale>
        <p:origin x="-13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F39D-1A0C-4EFF-BA6B-5A7375CB29B4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7840FD-A2D3-453A-86B9-00F0F6074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F39D-1A0C-4EFF-BA6B-5A7375CB29B4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0FD-A2D3-453A-86B9-00F0F6074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F39D-1A0C-4EFF-BA6B-5A7375CB29B4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0FD-A2D3-453A-86B9-00F0F6074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F39D-1A0C-4EFF-BA6B-5A7375CB29B4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7840FD-A2D3-453A-86B9-00F0F6074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F39D-1A0C-4EFF-BA6B-5A7375CB29B4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0FD-A2D3-453A-86B9-00F0F6074F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F39D-1A0C-4EFF-BA6B-5A7375CB29B4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0FD-A2D3-453A-86B9-00F0F6074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F39D-1A0C-4EFF-BA6B-5A7375CB29B4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37840FD-A2D3-453A-86B9-00F0F6074F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F39D-1A0C-4EFF-BA6B-5A7375CB29B4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0FD-A2D3-453A-86B9-00F0F6074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F39D-1A0C-4EFF-BA6B-5A7375CB29B4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0FD-A2D3-453A-86B9-00F0F6074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F39D-1A0C-4EFF-BA6B-5A7375CB29B4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0FD-A2D3-453A-86B9-00F0F6074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F39D-1A0C-4EFF-BA6B-5A7375CB29B4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0FD-A2D3-453A-86B9-00F0F6074F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CF3F39D-1A0C-4EFF-BA6B-5A7375CB29B4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37840FD-A2D3-453A-86B9-00F0F6074F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MiniUser\Рабочий стол\091777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99592" y="548680"/>
            <a:ext cx="732194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План-конспект 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проведения родительского собрания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        на тему: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87624" y="3861048"/>
            <a:ext cx="7272808" cy="936104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«Кризис трех лет»</a:t>
            </a:r>
            <a:b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Documents and Settings\MiniUser\Рабочий стол\goluboj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3528" y="476672"/>
            <a:ext cx="827264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Как не надо вести себя родителям:</a:t>
            </a:r>
            <a:endParaRPr lang="ru-RU" sz="3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700808"/>
            <a:ext cx="784496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 Постоянно ругать и наказывать ребенка за все неприятные для вас </a:t>
            </a:r>
          </a:p>
          <a:p>
            <a:r>
              <a:rPr lang="ru-RU" dirty="0" smtClean="0"/>
              <a:t>проявления его самостоятельности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Не говорить «да», когда необходимо твердое «нет»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Не приучать малыша к легким победам, давая повод для </a:t>
            </a:r>
          </a:p>
          <a:p>
            <a:r>
              <a:rPr lang="ru-RU" dirty="0" smtClean="0"/>
              <a:t>самовосхваления, потому что потом любое поражение для него станет</a:t>
            </a:r>
          </a:p>
          <a:p>
            <a:r>
              <a:rPr lang="ru-RU" dirty="0" smtClean="0"/>
              <a:t>трагедией</a:t>
            </a:r>
            <a:endParaRPr lang="ru-RU" dirty="0"/>
          </a:p>
        </p:txBody>
      </p:sp>
      <p:pic>
        <p:nvPicPr>
          <p:cNvPr id="6147" name="Picture 3" descr="C:\Documents and Settings\MiniUser\Рабочий стол\krizis_5_let_u_dete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568803">
            <a:off x="453207" y="3761042"/>
            <a:ext cx="3584006" cy="23941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pic>
        <p:nvPicPr>
          <p:cNvPr id="6149" name="Picture 5" descr="C:\Documents and Settings\MiniUser\Рабочий стол\21_02_ssori_ojireni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94611">
            <a:off x="5166150" y="3719011"/>
            <a:ext cx="3271947" cy="24333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pic>
        <p:nvPicPr>
          <p:cNvPr id="6150" name="Picture 6" descr="C:\Documents and Settings\MiniUser\Рабочий стол\4356437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4789832"/>
            <a:ext cx="2952328" cy="18795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MiniUser\Рабочий стол\091777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7809"/>
            <a:ext cx="9144000" cy="711580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59632" y="332656"/>
            <a:ext cx="64807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 собрания</a:t>
            </a:r>
            <a:endParaRPr lang="ru-RU" sz="6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628800"/>
            <a:ext cx="7488832" cy="1632377"/>
          </a:xfrm>
          <a:prstGeom prst="rect">
            <a:avLst/>
          </a:prstGeom>
        </p:spPr>
        <p:txBody>
          <a:bodyPr wrap="square" anchor="b">
            <a:noAutofit/>
          </a:bodyPr>
          <a:lstStyle/>
          <a:p>
            <a:pPr marL="1885950" lvl="3" indent="-51435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1556792"/>
            <a:ext cx="776776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1.Заинтересовать родителей проблемами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воспи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тания,информировать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их о психологических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особенностях развития детей трех лет.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2.Помочь родителям осознать причины капризов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упрямства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детей,раскрыть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понятие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«Кризис трех лет».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3.Познакомить с эффективными приемами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общения и взаимодействия с детьми.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MiniUser\Рабочий стол\goluboj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Вводная часть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а) Сообщение темы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б) Обсуждение ситуаций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в) Мини-анкета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Основная часть 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а) Сообщение воспитателя группы «Кризис трех лет»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б) Тренинг « Как бы вы поступили?»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Заключение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а) Выводы-пожелания  родителям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б) Раздача памяток – «Кризис трех лет»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404664"/>
            <a:ext cx="7426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Структура собрания: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MiniUser\Рабочий стол\goluboj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3512" cy="6857999"/>
          </a:xfrm>
          <a:prstGeom prst="rect">
            <a:avLst/>
          </a:prstGeom>
          <a:noFill/>
        </p:spPr>
      </p:pic>
      <p:sp>
        <p:nvSpPr>
          <p:cNvPr id="4" name="Равнобедренный треугольник 3"/>
          <p:cNvSpPr/>
          <p:nvPr/>
        </p:nvSpPr>
        <p:spPr>
          <a:xfrm>
            <a:off x="2627784" y="1052736"/>
            <a:ext cx="3600400" cy="2736304"/>
          </a:xfrm>
          <a:prstGeom prst="triangle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2492896"/>
            <a:ext cx="2808312" cy="576064"/>
          </a:xfrm>
        </p:spPr>
        <p:txBody>
          <a:bodyPr>
            <a:normAutofit fontScale="90000"/>
          </a:bodyPr>
          <a:lstStyle/>
          <a:p>
            <a:r>
              <a:rPr lang="ru-RU" sz="4900" b="1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Вводная </a:t>
            </a:r>
            <a:br>
              <a:rPr lang="ru-RU" sz="4900" b="1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900" b="1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 часть</a:t>
            </a:r>
            <a:r>
              <a:rPr lang="ru-RU" b="1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419872" y="260648"/>
            <a:ext cx="1975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Сообщение темы</a:t>
            </a:r>
            <a:endParaRPr lang="ru-RU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3789040"/>
            <a:ext cx="39604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Обсуждение</a:t>
            </a:r>
            <a:r>
              <a:rPr lang="ru-RU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ситуаций </a:t>
            </a:r>
          </a:p>
          <a:p>
            <a:r>
              <a:rPr lang="ru-RU" sz="2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Вывод:</a:t>
            </a:r>
            <a:r>
              <a:rPr lang="ru-RU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третьем году жизни у детей обычно проявляется кризис, который выражается в упрямстве, «скандальном» поведении и негативном отношении к взрослым. Самая популярная фраза в этом возрасте «Я сам!».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24128" y="3789040"/>
            <a:ext cx="309634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Мини- анкета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</a:p>
          <a:p>
            <a:r>
              <a:rPr lang="ru-RU" sz="2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Выявление трудностей, возникающих у родителей в общении и воспитании детей 3 лет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59632" y="692696"/>
            <a:ext cx="7007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1.Заинтересовать родителей проблемами  воспитания детей 3 лет</a:t>
            </a:r>
            <a:endParaRPr lang="ru-RU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MiniUser\Рабочий стол\goluboj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9468544" cy="6858000"/>
          </a:xfrm>
          <a:prstGeom prst="rect">
            <a:avLst/>
          </a:prstGeom>
          <a:noFill/>
        </p:spPr>
      </p:pic>
      <p:sp>
        <p:nvSpPr>
          <p:cNvPr id="6" name="7-конечная звезда 5"/>
          <p:cNvSpPr/>
          <p:nvPr/>
        </p:nvSpPr>
        <p:spPr>
          <a:xfrm>
            <a:off x="2627784" y="1844824"/>
            <a:ext cx="3312368" cy="2952328"/>
          </a:xfrm>
          <a:prstGeom prst="star7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403648" y="2204864"/>
            <a:ext cx="1500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Упрямство-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07904" y="476672"/>
            <a:ext cx="1603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Негативизм-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206084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Строптивость-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6136" y="3645024"/>
            <a:ext cx="1529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Своеволие-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32040" y="4725144"/>
            <a:ext cx="1495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Деспотизм-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1680" y="4725144"/>
            <a:ext cx="2068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Обесценивание-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9592" y="3573016"/>
            <a:ext cx="1783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Протест-бунт-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71800" y="3212976"/>
            <a:ext cx="29950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Симптомы кризиса </a:t>
            </a:r>
          </a:p>
          <a:p>
            <a:pPr algn="ctr"/>
            <a:r>
              <a:rPr lang="ru-RU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трех лет</a:t>
            </a:r>
            <a:endParaRPr lang="ru-RU" sz="24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99792" y="0"/>
            <a:ext cx="386836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Основная часть</a:t>
            </a:r>
            <a:endParaRPr lang="ru-RU" sz="3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31840" y="836712"/>
            <a:ext cx="34563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стремление все сделать наоборот, вопреки всем требованиям и просьбам взрослых.</a:t>
            </a:r>
          </a:p>
          <a:p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 rot="10800000" flipV="1">
            <a:off x="-252536" y="2204864"/>
            <a:ext cx="338437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ребенок настаивает на своем не потому, что ему этого сильно хочется, а потому, что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этого потребовал.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 flipV="1">
            <a:off x="467544" y="543598"/>
            <a:ext cx="194421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59624" y="2348880"/>
            <a:ext cx="33843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направлена против норм воспитания, образа жизни в целом, против тех правил, которые были в его жизни до трех лет.</a:t>
            </a:r>
          </a:p>
          <a:p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5436096" y="42210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5436096" y="3645024"/>
            <a:ext cx="370790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dirty="0" smtClean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 хочет делать сам, отказывается от помощи там, где еще мало что умеет.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652120" y="501317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проявляет деспотичную власть по отношению к окружающим.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1331640" y="5013176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обесценивание родительского авторитета и привычного уклада жизни. 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539552" y="3861048"/>
            <a:ext cx="2808312" cy="945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– ребенок находится в стадии войны со всем и всеми</a:t>
            </a:r>
            <a:endParaRPr lang="ru-RU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MiniUser\Рабочий стол\goluboj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099" name="Picture 3" descr="C:\Documents and Settings\MiniUser\Рабочий стол\1339785518_a01de7ec872a0b0c20ac24be7ec6087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844824"/>
            <a:ext cx="2232248" cy="148702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pic>
        <p:nvPicPr>
          <p:cNvPr id="4101" name="Picture 5" descr="C:\Documents and Settings\MiniUser\Рабочий стол\corn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444818">
            <a:off x="1574663" y="1980137"/>
            <a:ext cx="1267694" cy="17304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pic>
        <p:nvPicPr>
          <p:cNvPr id="4100" name="Picture 4" descr="C:\Documents and Settings\MiniUser\Рабочий стол\6603d6ef6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26005">
            <a:off x="5407850" y="1992524"/>
            <a:ext cx="1339667" cy="182097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sp>
        <p:nvSpPr>
          <p:cNvPr id="12" name="Прямоугольник 11"/>
          <p:cNvSpPr/>
          <p:nvPr/>
        </p:nvSpPr>
        <p:spPr>
          <a:xfrm>
            <a:off x="2267744" y="0"/>
            <a:ext cx="417646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cs typeface="Times New Roman" pitchFamily="18" charset="0"/>
              </a:rPr>
              <a:t>Тренинг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+mj-lt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03648" y="980728"/>
            <a:ext cx="59026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u="sng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642D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«Как бы вы поступили?»</a:t>
            </a:r>
            <a:endParaRPr lang="ru-RU" sz="4000" b="1" u="sng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642D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91680" y="3933056"/>
            <a:ext cx="499790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1.Если ребенок не желает есть?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2.Если ребенок капризничает?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3.Если ребенок упрямится?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324544" y="5229200"/>
            <a:ext cx="8918788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необходимо проявлять к ребенку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терпение,не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позволять выходить из себя, постараться отвлечь малыша,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стараться быть гибкими в воспитательных мероприятиях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Documents and Settings\MiniUser\Рабочий стол\091777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67744" y="260648"/>
            <a:ext cx="39910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196752"/>
            <a:ext cx="813690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Родители не должны пугаться остроты протекания кризиса. Это яркое проявление ребенка в самоутверждении. И, наоборот, внешняя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безкризисность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», создающая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иллю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зию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благополучия, может быть обманной, свидетельствовать  о том, что в развитии ребенка не произошло соответствую-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возрастных изменений.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Родителей ждет трудный период, но он определяет новую ступень в развитии ребенка.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И поэтому от взрослых требуется терпение, выдержка</a:t>
            </a: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правильная тактика в общении с ребенком.</a:t>
            </a:r>
          </a:p>
          <a:p>
            <a:pPr lvl="0">
              <a:buFont typeface="Wingdings" pitchFamily="2" charset="2"/>
              <a:buChar char="v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endParaRPr lang="ru-RU" dirty="0" smtClean="0"/>
          </a:p>
          <a:p>
            <a:pPr lvl="0"/>
            <a:endParaRPr lang="ru-RU" dirty="0" smtClean="0"/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115616" y="14127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9552" y="5589240"/>
            <a:ext cx="7704856" cy="830997"/>
          </a:xfrm>
          <a:prstGeom prst="rect">
            <a:avLst/>
          </a:prstGeom>
          <a:solidFill>
            <a:srgbClr val="99CCFF"/>
          </a:solidFill>
          <a:ln w="28575">
            <a:solidFill>
              <a:srgbClr val="D12F69"/>
            </a:solidFill>
          </a:ln>
        </p:spPr>
        <p:txBody>
          <a:bodyPr wrap="square" rtlCol="0">
            <a:spAutoFit/>
          </a:bodyPr>
          <a:lstStyle/>
          <a:p>
            <a:pPr lvl="3" algn="just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б)Раздача памяток :«Как нужно вести себя родителям в период кризиса детей 3 лет»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Documents and Settings\MiniUser\Рабочий стол\091777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483768" y="332656"/>
            <a:ext cx="3868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Литература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7584" y="1628800"/>
            <a:ext cx="7488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v"/>
            </a:pPr>
            <a:r>
              <a:rPr lang="ru-RU" dirty="0" smtClean="0"/>
              <a:t>Здоровье ребенка и  здравый смысл его родственников. Е.О. </a:t>
            </a:r>
            <a:r>
              <a:rPr lang="ru-RU" dirty="0" err="1" smtClean="0"/>
              <a:t>Комаровский</a:t>
            </a:r>
            <a:r>
              <a:rPr lang="ru-RU" dirty="0" smtClean="0"/>
              <a:t>. Изд.: </a:t>
            </a:r>
            <a:r>
              <a:rPr lang="ru-RU" dirty="0" err="1" smtClean="0"/>
              <a:t>Эксмо</a:t>
            </a:r>
            <a:r>
              <a:rPr lang="ru-RU" dirty="0" smtClean="0"/>
              <a:t>, 2009.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 Как говорить, чтобы дети слушали, и как слушать, чтобы дети говорили.  </a:t>
            </a:r>
            <a:r>
              <a:rPr lang="ru-RU" dirty="0" err="1" smtClean="0"/>
              <a:t>Элен</a:t>
            </a:r>
            <a:r>
              <a:rPr lang="ru-RU" dirty="0" smtClean="0"/>
              <a:t> </a:t>
            </a:r>
            <a:r>
              <a:rPr lang="ru-RU" dirty="0" err="1" smtClean="0"/>
              <a:t>Мазлиш</a:t>
            </a:r>
            <a:r>
              <a:rPr lang="ru-RU" dirty="0" smtClean="0"/>
              <a:t>, Адель Фабер. Изд.: </a:t>
            </a:r>
            <a:r>
              <a:rPr lang="ru-RU" dirty="0" err="1" smtClean="0"/>
              <a:t>Эксмо</a:t>
            </a:r>
            <a:r>
              <a:rPr lang="ru-RU" dirty="0" smtClean="0"/>
              <a:t>, 2011.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 Методика раннего развития  Марии </a:t>
            </a:r>
            <a:r>
              <a:rPr lang="ru-RU" dirty="0" err="1" smtClean="0"/>
              <a:t>Монтессори</a:t>
            </a:r>
            <a:r>
              <a:rPr lang="ru-RU" dirty="0" smtClean="0"/>
              <a:t>. От 6 месяцев до 6 лет. В. Дмитриева. </a:t>
            </a:r>
            <a:r>
              <a:rPr lang="ru-RU" dirty="0" err="1" smtClean="0"/>
              <a:t>Изд.:Эксмо</a:t>
            </a:r>
            <a:r>
              <a:rPr lang="ru-RU" dirty="0" smtClean="0"/>
              <a:t>, 2011.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Общаться с ребёнком. Как? Ю. </a:t>
            </a:r>
            <a:r>
              <a:rPr lang="ru-RU" dirty="0" err="1" smtClean="0"/>
              <a:t>Гиппенрейтер</a:t>
            </a:r>
            <a:r>
              <a:rPr lang="ru-RU" dirty="0" smtClean="0"/>
              <a:t>. Изд.: АСТ, 2008.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Психологический словарь (Авторы-составители: В.Н. </a:t>
            </a:r>
            <a:r>
              <a:rPr lang="ru-RU" dirty="0" err="1" smtClean="0"/>
              <a:t>Копорулина</a:t>
            </a:r>
            <a:r>
              <a:rPr lang="ru-RU" dirty="0" smtClean="0"/>
              <a:t>, М.Н. Смирнова, Н.О. Гордеева, Л.М. Балабанова; Под общей ред. Ю.Л. </a:t>
            </a:r>
            <a:r>
              <a:rPr lang="ru-RU" dirty="0" err="1" smtClean="0"/>
              <a:t>Неймера</a:t>
            </a:r>
            <a:r>
              <a:rPr lang="ru-RU" dirty="0" smtClean="0"/>
              <a:t>. Ростов-на-Дону: Феникс, 2003.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После трех уже поздно. </a:t>
            </a:r>
            <a:r>
              <a:rPr lang="ru-RU" dirty="0" err="1" smtClean="0"/>
              <a:t>Масару</a:t>
            </a:r>
            <a:r>
              <a:rPr lang="ru-RU" dirty="0" smtClean="0"/>
              <a:t> </a:t>
            </a:r>
            <a:r>
              <a:rPr lang="ru-RU" dirty="0" err="1" smtClean="0"/>
              <a:t>Ибука</a:t>
            </a:r>
            <a:r>
              <a:rPr lang="ru-RU" dirty="0" smtClean="0"/>
              <a:t>. Изд.: </a:t>
            </a:r>
            <a:r>
              <a:rPr lang="ru-RU" dirty="0" err="1" smtClean="0"/>
              <a:t>Альпина</a:t>
            </a:r>
            <a:r>
              <a:rPr lang="ru-RU" dirty="0" smtClean="0"/>
              <a:t> нон-фикшн, 2012.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 Хорошо вести нельзя капризничать. </a:t>
            </a:r>
            <a:r>
              <a:rPr lang="ru-RU" dirty="0" err="1" smtClean="0"/>
              <a:t>Элесон</a:t>
            </a:r>
            <a:r>
              <a:rPr lang="ru-RU" dirty="0" smtClean="0"/>
              <a:t> </a:t>
            </a:r>
            <a:r>
              <a:rPr lang="ru-RU" dirty="0" err="1" smtClean="0"/>
              <a:t>Шефер</a:t>
            </a:r>
            <a:r>
              <a:rPr lang="ru-RU" dirty="0" smtClean="0"/>
              <a:t>. Изд.: </a:t>
            </a:r>
            <a:r>
              <a:rPr lang="ru-RU" dirty="0" err="1" smtClean="0"/>
              <a:t>Эксмо</a:t>
            </a:r>
            <a:r>
              <a:rPr lang="ru-RU" dirty="0" smtClean="0"/>
              <a:t>, 2012.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Documents and Settings\MiniUser\Рабочий стол\goluboj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61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3528" y="404664"/>
            <a:ext cx="813690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Как надо вести себя родителям:</a:t>
            </a:r>
            <a:endParaRPr lang="ru-RU" sz="3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412776"/>
            <a:ext cx="833773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 Расширяйте права и обязанности малыша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В любой ситуации проявляйте терпение к ребенку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Не позволяйте выходить из себя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Помните, что ребенок не просто не соглашается с вами, он испытывает</a:t>
            </a:r>
          </a:p>
          <a:p>
            <a:r>
              <a:rPr lang="ru-RU" dirty="0" smtClean="0"/>
              <a:t>ваш характер и находит в нем слабые места, чтобы воздействовать на них </a:t>
            </a:r>
          </a:p>
          <a:p>
            <a:r>
              <a:rPr lang="ru-RU" dirty="0" smtClean="0"/>
              <a:t>при отстаивании своей независимости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Дайте ребенку самостоятельность (в пределах разумного)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124" name="Picture 4" descr="C:\Documents and Settings\MiniUser\Рабочий стол\krizis-3-let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500861">
            <a:off x="464300" y="3869071"/>
            <a:ext cx="3175000" cy="23241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pic>
        <p:nvPicPr>
          <p:cNvPr id="5126" name="Picture 6" descr="C:\Documents and Settings\MiniUser\Рабочий стол\recve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16561">
            <a:off x="5257308" y="3938121"/>
            <a:ext cx="3013544" cy="22541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pic>
        <p:nvPicPr>
          <p:cNvPr id="5125" name="Picture 5" descr="C:\Documents and Settings\MiniUser\Рабочий стол\deti-3-x-le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3429000"/>
            <a:ext cx="2230896" cy="31409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398</TotalTime>
  <Words>712</Words>
  <Application>Microsoft Office PowerPoint</Application>
  <PresentationFormat>Экран (4:3)</PresentationFormat>
  <Paragraphs>96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«Кризис трех лет» </vt:lpstr>
      <vt:lpstr>Слайд 2</vt:lpstr>
      <vt:lpstr>Слайд 3</vt:lpstr>
      <vt:lpstr>Вводная    часть 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петровMiniUser</dc:creator>
  <cp:lastModifiedBy>петровMiniUser</cp:lastModifiedBy>
  <cp:revision>47</cp:revision>
  <dcterms:created xsi:type="dcterms:W3CDTF">2014-10-10T04:41:00Z</dcterms:created>
  <dcterms:modified xsi:type="dcterms:W3CDTF">2014-10-15T07:55:52Z</dcterms:modified>
</cp:coreProperties>
</file>