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7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для шаблонов\лу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"/>
            <a:ext cx="9126538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Admin\Рабочий стол\угадай\Синий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6429375"/>
            <a:ext cx="12144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748B1-F98C-478F-963F-A982A0F122DC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02954-0DAA-4758-8F59-DC0C1095D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BF585-C9BE-417F-866A-CAD13BA54CC5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4A6-1C02-4073-B9E5-2D1F22E97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73BD-B3AA-4831-9470-384FAEE5C909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1E76-26DD-48D1-82D3-6AB4EBF9D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7D82-12BD-4553-B0AD-2ACD75130ECA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ACB2-27C7-4369-9EA0-A84B4777D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68D87-F8DD-449A-B78F-D08B88592495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6ECD1-47AC-452D-9486-2B0E2AE93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1C88F-6DBB-4E25-9ED3-4C78A323CD98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97B50-B963-4BE3-8E8B-5C3A58BCA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2165B-94CE-4EF0-8E3F-94356320D55F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06248-3D20-4384-B762-07980E697F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36D8-C143-4FA1-8F6F-361CA4134CE4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5713-514C-42C4-94AE-B89EEEA77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16D30-8623-4943-9791-C8B952AF1201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BF29-483F-4833-A82F-8040D0889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FD0E3-B427-484E-BB86-77128F66CE6D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71D17-4CAB-4C94-8F0E-4A0AEE34C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для шаблонов\Копия луг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0F0BF7-19CB-4B75-9A58-EEB5ABD70876}" type="datetimeFigureOut">
              <a:rPr lang="ru-RU"/>
              <a:pPr>
                <a:defRPr/>
              </a:pPr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61737D-5493-4E6E-AF8D-2D1E85A70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9600" b="1" i="1" dirty="0" smtClean="0">
                <a:solidFill>
                  <a:srgbClr val="FF0000"/>
                </a:solidFill>
              </a:rPr>
              <a:t>Картотека</a:t>
            </a:r>
            <a:endParaRPr lang="ru-RU" sz="9600" b="1" i="1" dirty="0" smtClean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dirty="0" smtClean="0">
                <a:solidFill>
                  <a:srgbClr val="FF0000"/>
                </a:solidFill>
              </a:rPr>
              <a:t>«Умные игры»</a:t>
            </a:r>
            <a:endParaRPr lang="ru-RU" sz="7200" b="1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6021288"/>
            <a:ext cx="3746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Составитель: </a:t>
            </a:r>
            <a:r>
              <a:rPr lang="ru-RU" sz="1400" b="1" i="1" dirty="0" err="1" smtClean="0"/>
              <a:t>Кобельцева</a:t>
            </a:r>
            <a:r>
              <a:rPr lang="ru-RU" sz="1400" b="1" i="1" dirty="0" smtClean="0"/>
              <a:t> Е.А.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ОТВЕЧАЙ БЫСТРО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200" b="1" i="1" dirty="0" smtClean="0">
                <a:solidFill>
                  <a:schemeClr val="tx2"/>
                </a:solidFill>
              </a:rPr>
              <a:t>Дидактическая задача. Закреплять умение детей классифицировать предметы (по цвету, форме, качеству); приучать их быстро думать и отвечать.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Игровые правила. Подбирать только те слова, которые можно назвать одним обобщающим словом; бросать мяч обратно только после того, как сказал нужное слово.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Игровые действия. Бросание и ловля мяча.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Ход игры. Воспитатель, держа в руках мяч, становится вместе с детьми в круг и объясняет правила игры: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-Сейчас я назову какой – либо цвет и брошу кому – </a:t>
            </a:r>
            <a:r>
              <a:rPr lang="ru-RU" sz="1200" b="1" i="1" dirty="0" err="1" smtClean="0">
                <a:solidFill>
                  <a:schemeClr val="tx2"/>
                </a:solidFill>
              </a:rPr>
              <a:t>нибудь</a:t>
            </a:r>
            <a:r>
              <a:rPr lang="ru-RU" sz="1200" b="1" i="1" dirty="0" smtClean="0">
                <a:solidFill>
                  <a:schemeClr val="tx2"/>
                </a:solidFill>
              </a:rPr>
              <a:t> мяч. Тот, кто поймает мяч, должен назвать предмет этого цвета, потом он сам называет любой цвет и перебрасывает мяч следующему. Тот тоже ловит мяч, называет предмет, свой цвет и т. д.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«Зелёный» - говорит воспитатель (делает маленькую паузу, давая детям возможность вспомнить предметы зеленого цвета) и бросает мяч Вале. «Лист»,- отвечает Валя и, сказав «голубой», бросает мяч Вите. «Небо»,- отвечает Витя и говорит «жёлтый», бросая мяч следующему. Один и тот же цвет можно повторять несколько раз, так как предметов одинакового цвета много.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Основным признаком для классификации предметов может быть не цвет, а качество предмета. Начинающий говорит, например: «Деревянный»,- и бросает мяч. «Стол»,- отвечает ребёнок, поймавший мяч, и предлагает своё слово: «Каменный». «Дом»,- отвечает следующий играющий и говорит «Стальной».- «Ложка». И т. д.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В следующий раз за основной признак берётся форма. Воспитатель говорит слово «круглый» и бросает мяч любому играющему. «Солнце»,- отвечает тот и называет другую форму, например «квадратный», бросая мяч следующему игроку. Тот называет предмет квадратной формы (окно, книга, платок) и предлагает какую – либо форму. Одну и ту же форму можно повторять несколько раз, поскольку многие предметы имеют одинаковую формы.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При повторении игру можно усложнить, предложив назвать не один, а два или несколько предметов.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" </a:t>
            </a:r>
            <a:r>
              <a:rPr lang="ru-RU" b="1" i="1" dirty="0" smtClean="0">
                <a:solidFill>
                  <a:srgbClr val="FF0000"/>
                </a:solidFill>
              </a:rPr>
              <a:t>Веселые автомобили</a:t>
            </a:r>
            <a:r>
              <a:rPr lang="ru-RU" i="1" dirty="0" smtClean="0">
                <a:solidFill>
                  <a:srgbClr val="FF0000"/>
                </a:solidFill>
              </a:rPr>
              <a:t>".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smtClean="0">
                <a:solidFill>
                  <a:schemeClr val="tx2"/>
                </a:solidFill>
              </a:rPr>
              <a:t>( Подвижная игра со словами).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Цель: активизация в речи глаголов движения.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Выезжая, по сигналу, каждый "автомобильчик" должен сказать глагол движения ( </a:t>
            </a:r>
            <a:r>
              <a:rPr lang="ru-RU" sz="1800" b="1" i="1" dirty="0" err="1" smtClean="0">
                <a:solidFill>
                  <a:schemeClr val="tx2"/>
                </a:solidFill>
              </a:rPr>
              <a:t>н-р</a:t>
            </a:r>
            <a:r>
              <a:rPr lang="ru-RU" sz="1800" b="1" i="1" dirty="0" smtClean="0">
                <a:solidFill>
                  <a:schemeClr val="tx2"/>
                </a:solidFill>
              </a:rPr>
              <a:t> выехал, уехал, поехал, отъехал, покатился, помчался и т.д.).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Приехав в гараж, сказать: приехал, подъехал, заехал, прибыл, примчался и т.д.).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           Чтение стихотворения С.Я.Маршака "Мяч".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" Покатился                                    под ворота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  В огород,                                       Добежал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 Докатился                                     До поворота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 До ворот,                                        Там попал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  Подкатился                                   под колесо ...."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"Говори наоборот"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b="1" i="1" dirty="0" smtClean="0">
                <a:solidFill>
                  <a:srgbClr val="002060"/>
                </a:solidFill>
              </a:rPr>
              <a:t>Цель: развитие мышления, активизация словарного запаса.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Ход игры.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Ведущий кидает мяч ребенку, называет слово, а ребенок бросает мяч обратно и называет слово с противоположным значением: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веселый - грустный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быстрый - медленный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красивый - безобразный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пустой - полный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худой - толстый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умный - глупый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трудолюбивый - ленивый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тяжелый - легкий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трусливый - храбрый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твердый - мягкий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светлый - темный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длинный - короткий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высокий - низкий</a:t>
            </a:r>
          </a:p>
          <a:p>
            <a:r>
              <a:rPr lang="ru-RU" sz="1400" b="1" i="1" dirty="0" smtClean="0">
                <a:solidFill>
                  <a:srgbClr val="002060"/>
                </a:solidFill>
              </a:rPr>
              <a:t>острый- тупой</a:t>
            </a:r>
            <a:endParaRPr lang="ru-RU" sz="14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"Я начну, а ты закончи"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chemeClr val="tx2"/>
                </a:solidFill>
              </a:rPr>
              <a:t>Цель: учить детей составлять предложения с использованием приставочных глаголов с противоположным значением; развивать умение быстро находить точное слово.</a:t>
            </a:r>
          </a:p>
          <a:p>
            <a:r>
              <a:rPr lang="ru-RU" sz="2000" b="1" i="1" dirty="0" smtClean="0">
                <a:solidFill>
                  <a:schemeClr val="tx2"/>
                </a:solidFill>
              </a:rPr>
              <a:t>Воспитатель начинает предложение, используя приставочный глагол. Дети заканчивают предложение, употребляя однокоренной глагол с приставкой противоположного значения.</a:t>
            </a:r>
          </a:p>
          <a:p>
            <a:r>
              <a:rPr lang="ru-RU" sz="2000" b="1" i="1" dirty="0" smtClean="0">
                <a:solidFill>
                  <a:schemeClr val="tx2"/>
                </a:solidFill>
              </a:rPr>
              <a:t> - Мальчик сначала подошел к дому, а потом...  (отошел). Утром ребята пришли в детский сад, а вечером...  (ушли). Мальчик вошел в комнату, вскоре он...  (вышел). Ребята побежали по правой стороне, а потом...  (перебежали) на левую. Дети играли в прятки. Они забежали за дом, спрятались, но вскоре они ...  (выбежали).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2"/>
                </a:solidFill>
              </a:rPr>
              <a:t/>
            </a:r>
            <a:br>
              <a:rPr lang="ru-RU" b="1" i="1" dirty="0" smtClean="0">
                <a:solidFill>
                  <a:schemeClr val="tx2"/>
                </a:solidFill>
              </a:rPr>
            </a:br>
            <a:endParaRPr lang="ru-RU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229600" cy="1143000"/>
          </a:xfrm>
        </p:spPr>
        <p:txBody>
          <a:bodyPr/>
          <a:lstStyle/>
          <a:p>
            <a:r>
              <a:rPr lang="ru-RU" b="1" dirty="0" smtClean="0"/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"Надо сказать по-другому"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200" b="1" i="1" dirty="0" smtClean="0">
                <a:solidFill>
                  <a:schemeClr val="tx2"/>
                </a:solidFill>
              </a:rPr>
              <a:t>Дидактическая задача: </a:t>
            </a:r>
            <a:r>
              <a:rPr lang="ru-RU" sz="1200" b="1" i="1" dirty="0" smtClean="0">
                <a:solidFill>
                  <a:schemeClr val="tx2"/>
                </a:solidFill>
              </a:rPr>
              <a:t>учить детей подбирать к словосочетанию слова, близкие по смыслу.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Послушайте стихотворение: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"Плакала Снегурочка, зиму провожая,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Шла за ней печальная, всем в лесу чужая.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Там, где шла и плакала, трогая березы,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Выросли подснежники - </a:t>
            </a:r>
            <a:r>
              <a:rPr lang="ru-RU" sz="1200" b="1" i="1" dirty="0" err="1" smtClean="0">
                <a:solidFill>
                  <a:schemeClr val="tx2"/>
                </a:solidFill>
              </a:rPr>
              <a:t>Снегурочкины</a:t>
            </a:r>
            <a:r>
              <a:rPr lang="ru-RU" sz="1200" b="1" i="1" dirty="0" smtClean="0">
                <a:solidFill>
                  <a:schemeClr val="tx2"/>
                </a:solidFill>
              </a:rPr>
              <a:t> слезы."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                                                               Т. Белозерова "Подснежники".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 Вот какие ласковые слова нашел поэт, чтобы рассказать о подснежниках и весне. А какая была Снегурочка, провожая зиму? (Печальная)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 К слову печальная подберите слова, похожие по смыслу (грустная, невеселая) 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 Если Снегурочка печальная, то какое у нее настроение? (Плохое)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 Послушайте, какие я назову предложения: "Дождь идет. Снегурочка идет".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- Какое слово повторялось? (Идет.) Попробуйте заменить слово идет. Дождь идет ....(льет). Снегурочка идет ...(шагает). Весна идет - как можно сказать по-другому? (Наступает.) Машина идет ...(едет).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      Аналогично даются задания со следующими словосочетаниями:</a:t>
            </a:r>
          </a:p>
          <a:p>
            <a:r>
              <a:rPr lang="ru-RU" sz="1200" b="1" i="1" dirty="0" smtClean="0">
                <a:solidFill>
                  <a:schemeClr val="tx2"/>
                </a:solidFill>
              </a:rPr>
              <a:t>чистый воздух (свежий ), чистая вода (прозрачная), чистая посуда (вымытая); самолет сел (приземлился), солнце село (зашло); река бежит (течет, струится), мальчик бежит (мчится, несется ).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ПОХОЖ – НЕ ПОХОЖ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1400" b="1" i="1" dirty="0" smtClean="0">
                <a:solidFill>
                  <a:schemeClr val="tx2"/>
                </a:solidFill>
              </a:rPr>
              <a:t>Дидактическая </a:t>
            </a:r>
            <a:r>
              <a:rPr lang="ru-RU" sz="1400" b="1" i="1" dirty="0" smtClean="0">
                <a:solidFill>
                  <a:schemeClr val="tx2"/>
                </a:solidFill>
              </a:rPr>
              <a:t>задача. Учить детей сравнивать предметы, находить в них признаки различия, сходства, узнавать предметы по описанию.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Игровые правила. Для сравнения предметов по представлению брать только два предмета; отмечать как признаки сходства, так и различия.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Игровые действия. Отгадывание, передача камешка тому из играющих, кто должен назвать два предмета, отгадав их по описанию товарища.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Ход игры. Воспитатель, посадив детей в кружок или за столы, предлагает им поиграть в новую игру, которая называется «Похож – не похож».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Обращаясь к детям, он говорит: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-Помните, мы с вами учились описывать два предмета, рассказывать, чем они похожи и чем отличаются? Сегодня мы поиграем так: каждый задумает два предмета, вспомнит, чем они отличаются друг от друга и чем похожи, и расскажет нам, а мы отгадаем. Вспоминайте. (Пауза.) У меня в руках камешек, кому я его положу, тот и будет загадывать.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Получивший камешек загадывает загадку, например такую: «Два цветка, один с белыми лепестками и жёлтой серединкой, другой розовый, с красивыми душистыми лепестками, с колючками. Один полевой, другой растёт на клумбе». Загадывающий после небольшой паузы передаёт камешек любому из играющих. Тот должен быстро ответить и загадать свою загадку. Если отгадчик ошибся, он платит фант, который выкупается в конце игры.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  </a:t>
            </a:r>
            <a:r>
              <a:rPr lang="ru-RU" b="1" i="1" dirty="0" smtClean="0">
                <a:solidFill>
                  <a:srgbClr val="FF0000"/>
                </a:solidFill>
              </a:rPr>
              <a:t>"Найди другое слово"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Дидактическая задача: </a:t>
            </a:r>
            <a:r>
              <a:rPr lang="ru-RU" sz="2000" b="1" dirty="0" smtClean="0">
                <a:solidFill>
                  <a:schemeClr val="tx2"/>
                </a:solidFill>
              </a:rPr>
              <a:t>развивать у детей умение подбирать наиболее точное обозначение к заданной ситуации; учить подбирать синонимы и антонимы к прилагательным.</a:t>
            </a:r>
          </a:p>
          <a:p>
            <a:r>
              <a:rPr lang="ru-RU" sz="2000" b="1" dirty="0" smtClean="0">
                <a:solidFill>
                  <a:schemeClr val="tx2"/>
                </a:solidFill>
              </a:rPr>
              <a:t>- Папа стал делать детям качели. Миша принес ему веревку. Папа сказал: "Нет, эта веревка не годится, она оборвется". Папа взял другую веревку: "А вот эта ни за что не оборвется". Какую веревку взял папа? Как можно про нее сказать?</a:t>
            </a:r>
          </a:p>
          <a:p>
            <a:r>
              <a:rPr lang="ru-RU" sz="2000" b="1" dirty="0" smtClean="0">
                <a:solidFill>
                  <a:schemeClr val="tx2"/>
                </a:solidFill>
              </a:rPr>
              <a:t> - Послушайте два предложения: "Вова рос крепким мальчиком. Он почувствовал под ногами крепкий лед".</a:t>
            </a:r>
          </a:p>
          <a:p>
            <a:r>
              <a:rPr lang="ru-RU" sz="2000" b="1" dirty="0" smtClean="0">
                <a:solidFill>
                  <a:schemeClr val="tx2"/>
                </a:solidFill>
              </a:rPr>
              <a:t>- Что значит слово</a:t>
            </a:r>
            <a:r>
              <a:rPr lang="ru-RU" sz="2000" b="1" i="1" dirty="0" smtClean="0">
                <a:solidFill>
                  <a:schemeClr val="tx2"/>
                </a:solidFill>
              </a:rPr>
              <a:t> крепкий</a:t>
            </a:r>
            <a:r>
              <a:rPr lang="ru-RU" sz="2000" b="1" dirty="0" smtClean="0">
                <a:solidFill>
                  <a:schemeClr val="tx2"/>
                </a:solidFill>
              </a:rPr>
              <a:t>? Как можно сказать эти предложения по-другому? Сами придумайте предложение со словом </a:t>
            </a:r>
            <a:r>
              <a:rPr lang="ru-RU" sz="2000" b="1" i="1" dirty="0" smtClean="0">
                <a:solidFill>
                  <a:schemeClr val="tx2"/>
                </a:solidFill>
              </a:rPr>
              <a:t>крепкий</a:t>
            </a:r>
            <a:r>
              <a:rPr lang="ru-RU" sz="20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tx2"/>
                </a:solidFill>
              </a:rPr>
              <a:t>Аналогично рассматриваются пр</a:t>
            </a:r>
            <a:r>
              <a:rPr lang="ru-RU" sz="2000" dirty="0" smtClean="0">
                <a:solidFill>
                  <a:schemeClr val="tx2"/>
                </a:solidFill>
              </a:rPr>
              <a:t>едложения: " Мальчик </a:t>
            </a:r>
            <a:r>
              <a:rPr lang="ru-RU" sz="2000" b="1" dirty="0" smtClean="0">
                <a:solidFill>
                  <a:schemeClr val="tx2"/>
                </a:solidFill>
              </a:rPr>
              <a:t>дрожит </a:t>
            </a:r>
            <a:r>
              <a:rPr lang="ru-RU" sz="2000" dirty="0" smtClean="0">
                <a:solidFill>
                  <a:schemeClr val="tx2"/>
                </a:solidFill>
              </a:rPr>
              <a:t>от холода. Зайчишка </a:t>
            </a:r>
            <a:r>
              <a:rPr lang="ru-RU" sz="2000" b="1" dirty="0" smtClean="0">
                <a:solidFill>
                  <a:schemeClr val="tx2"/>
                </a:solidFill>
              </a:rPr>
              <a:t>дрожит </a:t>
            </a:r>
            <a:r>
              <a:rPr lang="ru-RU" sz="2000" dirty="0" smtClean="0">
                <a:solidFill>
                  <a:schemeClr val="tx2"/>
                </a:solidFill>
              </a:rPr>
              <a:t>от </a:t>
            </a:r>
            <a:r>
              <a:rPr lang="ru-RU" sz="2000" dirty="0" smtClean="0">
                <a:solidFill>
                  <a:schemeClr val="tx2"/>
                </a:solidFill>
              </a:rPr>
              <a:t>страха".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"Скажи похоже"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 smtClean="0">
                <a:solidFill>
                  <a:schemeClr val="tx2"/>
                </a:solidFill>
              </a:rPr>
              <a:t>Дидактическая задача: </a:t>
            </a:r>
            <a:r>
              <a:rPr lang="ru-RU" sz="1600" b="1" i="1" dirty="0" smtClean="0">
                <a:solidFill>
                  <a:schemeClr val="tx2"/>
                </a:solidFill>
              </a:rPr>
              <a:t>учить детей подбирать синонимы с дополнительными смысловыми оттенками к глаголам и прилагательным.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Ход игры.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1. Воспитатель передает платок ребенку, называя глагол, ребенок отдает платок обратно, называя синоним к глаголу.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 -  Думать - ....(размышлять), открыть - ..... (отворить), отыскать - ... (найти), зябнуть - ... (мерзнуть), поразить - ... (удивить), шалить - ... (баловаться), забавлять - .... (развлекать), прощать - ...(извинять), звать - ... (приглашать), реветь - ... (плакать), мчаться - ... (нестись), вертеться - ... (крутиться), опасаться - ... (бояться), бросать - .... (кидать).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2. Затем дети могут упражняться в подборе синонимов с дополнительными смысловыми оттенками к прилагательным.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 - Этот дом большой, а этот....  (огромный). Эта одежда старая, а это платье совсем .... (изношенное). Это платье чуть-чуть влажное, а это совсем  ..... (мокрое). Мальчик молчаливый, а девочка ..... (неразговорчивая). Вчера день был теплый, а сегодня ..... (жаркий).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ПРИДУМАЙ ПРЕДЛОЖЕНИЕ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 smtClean="0">
                <a:solidFill>
                  <a:schemeClr val="tx2"/>
                </a:solidFill>
              </a:rPr>
              <a:t>Дидактическая задача. Развивать у детей речевую активность, быстроту мышления.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Игровые правила. Передавать камешек другому играющему можно только после того, как придумал предложение с названным ведущим словом.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Игровые действия. Передача камешка.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Ход игры. Дети и воспитатель садятся в круг. Воспитатель объясняет правила игры: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-Сегодня мы будем придумывать предложения. Я скажу какое – либо слово, а вы быстро придумаете с этим словом предложение. Например, я скажу слово «близко» и передам Мише камешек. Он возьмёт камешек и быстро ответит: «Я живу близко от детского сада». Затем он назовёт слово и передаст камешек рядом сидящему.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Слово в предложении должно употребляться в ой форме, в которой его предлагает загадывающий. Так по очереди (по кругу) камешек переходит от одного играющего к другому. Если дети затрудняются при ответе, воспитатель помогает им.</a:t>
            </a:r>
          </a:p>
          <a:p>
            <a:r>
              <a:rPr lang="ru-RU" sz="1600" b="1" i="1" dirty="0" smtClean="0">
                <a:solidFill>
                  <a:schemeClr val="tx2"/>
                </a:solidFill>
              </a:rPr>
              <a:t>Эта игра проводится после того, как дети познакомились со словом и предложением.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ОХОТНИК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b="1" i="1" dirty="0" smtClean="0">
                <a:solidFill>
                  <a:schemeClr val="tx2"/>
                </a:solidFill>
              </a:rPr>
              <a:t>Дидактическая задача. Упражнять детей в умении классифицировать и называть животных, рыб, птиц и т. д.         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Игровые правила. Перешагнуть в следующую клетку можно только после того, как назовёшь зверя. Победителем, хорошим охотником будет тот, кто дойдёт до леса, назвав столько зверей, сколько по дороге в лес клеточек.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Игровые действия. Перешагивать через черту, называть, не повторяясь, диких зверей. Кто не может вспомнить, возвращается.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Ход игры. Где –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нибудь</a:t>
            </a:r>
            <a:r>
              <a:rPr lang="ru-RU" sz="1400" b="1" i="1" dirty="0" smtClean="0">
                <a:solidFill>
                  <a:schemeClr val="tx2"/>
                </a:solidFill>
              </a:rPr>
              <a:t> на свободном месте в одном конце двора или площадки стоит группа играющих. Это дом. На расстоянии нескольких шагов от дома – чем дальше, тем лучше – положена какая –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нибудь</a:t>
            </a:r>
            <a:r>
              <a:rPr lang="ru-RU" sz="1400" b="1" i="1" dirty="0" smtClean="0">
                <a:solidFill>
                  <a:schemeClr val="tx2"/>
                </a:solidFill>
              </a:rPr>
              <a:t> метка и проведена черта. Это лес, где водятся разные звери. В этот лес и отправляется охотник – один из играющих. Стоя на месте, он произносит такие слова: «Я иду в лес на охоту, буду охотиться за…» Здесь он делает шаг в перёд и говорит: «зайцем»; делает второй шаг: «медведем»; делает третий шаг: «волком»; четвёртый шаг: «лисицей»; пятый: «…барсуком…». При каждом шаге охотник называет какого –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нибудь</a:t>
            </a:r>
            <a:r>
              <a:rPr lang="ru-RU" sz="1400" b="1" i="1" dirty="0" smtClean="0">
                <a:solidFill>
                  <a:schemeClr val="tx2"/>
                </a:solidFill>
              </a:rPr>
              <a:t> зверя. Нельзя два раза называть одного и того же зверя. Нельзя называть и птиц, но если играть в охоту на птиц, то нужно называть только птиц.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Победителем считается тот, кто дошёл до леса, при каждом шаге называя нового зверя. Тот, кто не смог этого сделать, возвращается домой, а на охоту отправляется следующий. Неудачливому охотнику можно разрешить ещё раз пойти на охоту. Возможно на этот раз охота будет удачной.  </a:t>
            </a:r>
          </a:p>
          <a:p>
            <a:r>
              <a:rPr lang="ru-RU" b="1" i="1" dirty="0" smtClean="0">
                <a:solidFill>
                  <a:schemeClr val="tx2"/>
                </a:solidFill>
              </a:rPr>
              <a:t/>
            </a:r>
            <a:br>
              <a:rPr lang="ru-RU" b="1" i="1" dirty="0" smtClean="0">
                <a:solidFill>
                  <a:schemeClr val="tx2"/>
                </a:solidFill>
              </a:rPr>
            </a:br>
            <a:endParaRPr lang="ru-RU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FF0000"/>
                </a:solidFill>
              </a:rPr>
              <a:t>"</a:t>
            </a:r>
            <a:r>
              <a:rPr lang="ru-RU" b="1" i="1" dirty="0" smtClean="0">
                <a:solidFill>
                  <a:srgbClr val="FF0000"/>
                </a:solidFill>
              </a:rPr>
              <a:t>Все наоборот"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chemeClr val="tx2"/>
                </a:solidFill>
              </a:rPr>
              <a:t>Дидактическая задача: </a:t>
            </a:r>
            <a:r>
              <a:rPr lang="ru-RU" sz="2000" b="1" i="1" dirty="0" smtClean="0">
                <a:solidFill>
                  <a:schemeClr val="tx2"/>
                </a:solidFill>
              </a:rPr>
              <a:t>учить детей образовывать глаголы-антонимы, с помощью приставок.</a:t>
            </a:r>
          </a:p>
          <a:p>
            <a:r>
              <a:rPr lang="ru-RU" sz="2000" b="1" i="1" dirty="0" smtClean="0">
                <a:solidFill>
                  <a:schemeClr val="tx2"/>
                </a:solidFill>
              </a:rPr>
              <a:t>Материал. Две обезьянки (игрушки).</a:t>
            </a:r>
          </a:p>
          <a:p>
            <a:r>
              <a:rPr lang="ru-RU" sz="2000" b="1" i="1" dirty="0" smtClean="0">
                <a:solidFill>
                  <a:schemeClr val="tx2"/>
                </a:solidFill>
              </a:rPr>
              <a:t>Ход игры.</a:t>
            </a:r>
          </a:p>
          <a:p>
            <a:r>
              <a:rPr lang="ru-RU" sz="2000" b="1" i="1" dirty="0" smtClean="0">
                <a:solidFill>
                  <a:schemeClr val="tx2"/>
                </a:solidFill>
              </a:rPr>
              <a:t>Сегодня мы поиграем в упрямых и послушных детей. Послушайте мой рассказ. У мамы обезьянки были две дочери. Старшую звали Послушница, младшую - Упрямица. Упрямица любила все делать наоборот. Послушница соберет игрушки, Упрямица разбросает их. Если сестра закроет дверь, Упрямица..... (интонацией незавершенности воспитатель стимулирует детей к ответу: откроет). Если принесет... (унесет), пришьет... (оторвет),  вычистит... (испачкает), замолчит...  (заговорит), повесит... (снимет) и т.д.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ПОДБЕРИ СЛОВО</a:t>
            </a:r>
            <a:br>
              <a:rPr lang="ru-RU" b="1" i="1" dirty="0" smtClean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smtClean="0">
                <a:solidFill>
                  <a:schemeClr val="tx2"/>
                </a:solidFill>
              </a:rPr>
              <a:t>Дидактическая задача. Развивать у детей сообразительность, умение подбирать нужные по смыслу слова.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Игровые правила. Называть только одно действие человека данной профессии. Если ребёнок не может вспомнить, он ударяет мячом о пол, ловит его и затем бросает назад ведущему.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Игровые действия. Бросание и ловля мяча. 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Ход игры. Воспитатель, обращаясь к детям, предлагает им вопросы, например: «Вспомните, что можно шить?». Ответы детей: «Платье, пальто, сарафан, рубашку, сапоги, шубу и т. д. ». «Штопать?» - «Носки, чулки, варежки, шарф».- «Надвигать?» - «Шапку, платок, шляпу, панаму, бескозырку, фуражку, будёновку». – «Надеть?» - «Пальто, платье, чулки, шубу, плащ, юбку, сарафан, колготки».</a:t>
            </a:r>
          </a:p>
          <a:p>
            <a:r>
              <a:rPr lang="ru-RU" sz="1800" b="1" i="1" dirty="0" smtClean="0">
                <a:solidFill>
                  <a:schemeClr val="tx2"/>
                </a:solidFill>
              </a:rPr>
              <a:t>Воспитатель заранее намеченные им слова. Дети дают ответы, подбирая слова, подходящие по смыслу.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у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Луг</Template>
  <TotalTime>45</TotalTime>
  <Words>450</Words>
  <Application>Microsoft Office PowerPoint</Application>
  <PresentationFormat>Экран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Луг</vt:lpstr>
      <vt:lpstr>Картотека</vt:lpstr>
      <vt:lpstr> "Надо сказать по-другому"</vt:lpstr>
      <vt:lpstr>ПОХОЖ – НЕ ПОХОЖ </vt:lpstr>
      <vt:lpstr>  "Найди другое слово"</vt:lpstr>
      <vt:lpstr>"Скажи похоже"</vt:lpstr>
      <vt:lpstr>ПРИДУМАЙ ПРЕДЛОЖЕНИЕ </vt:lpstr>
      <vt:lpstr>ОХОТНИК</vt:lpstr>
      <vt:lpstr> "Все наоборот"</vt:lpstr>
      <vt:lpstr>ПОДБЕРИ СЛОВО </vt:lpstr>
      <vt:lpstr>ОТВЕЧАЙ БЫСТРО</vt:lpstr>
      <vt:lpstr>" Веселые автомобили".</vt:lpstr>
      <vt:lpstr>"Говори наоборот"</vt:lpstr>
      <vt:lpstr>"Я начну, а ты закончи"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5</cp:revision>
  <dcterms:created xsi:type="dcterms:W3CDTF">2013-09-13T14:12:52Z</dcterms:created>
  <dcterms:modified xsi:type="dcterms:W3CDTF">2013-09-13T14:58:07Z</dcterms:modified>
</cp:coreProperties>
</file>