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1" r:id="rId6"/>
    <p:sldId id="259"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2" d="100"/>
          <a:sy n="42" d="100"/>
        </p:scale>
        <p:origin x="-1734"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4C2088-983B-4D55-80BD-CD6B53214D74}" type="datetimeFigureOut">
              <a:rPr lang="ru-RU" smtClean="0"/>
              <a:t>21.03.2015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4C2088-983B-4D55-80BD-CD6B53214D74}" type="datetimeFigureOut">
              <a:rPr lang="ru-RU" smtClean="0"/>
              <a:t>21.03.2015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4C2088-983B-4D55-80BD-CD6B53214D74}" type="datetimeFigureOut">
              <a:rPr lang="ru-RU" smtClean="0"/>
              <a:t>21.03.2015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4C2088-983B-4D55-80BD-CD6B53214D74}" type="datetimeFigureOut">
              <a:rPr lang="ru-RU" smtClean="0"/>
              <a:t>21.03.2015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4C2088-983B-4D55-80BD-CD6B53214D74}" type="datetimeFigureOut">
              <a:rPr lang="ru-RU" smtClean="0"/>
              <a:t>21.03.2015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4C2088-983B-4D55-80BD-CD6B53214D74}" type="datetimeFigureOut">
              <a:rPr lang="ru-RU" smtClean="0"/>
              <a:t>21.03.2015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4C2088-983B-4D55-80BD-CD6B53214D74}" type="datetimeFigureOut">
              <a:rPr lang="ru-RU" smtClean="0"/>
              <a:t>21.03.2015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4C2088-983B-4D55-80BD-CD6B53214D74}" type="datetimeFigureOut">
              <a:rPr lang="ru-RU" smtClean="0"/>
              <a:t>21.03.2015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4C2088-983B-4D55-80BD-CD6B53214D74}" type="datetimeFigureOut">
              <a:rPr lang="ru-RU" smtClean="0"/>
              <a:t>21.03.2015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4C2088-983B-4D55-80BD-CD6B53214D74}" type="datetimeFigureOut">
              <a:rPr lang="ru-RU" smtClean="0"/>
              <a:t>21.03.2015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4C2088-983B-4D55-80BD-CD6B53214D74}" type="datetimeFigureOut">
              <a:rPr lang="ru-RU" smtClean="0"/>
              <a:t>21.03.2015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B59448-D4D5-4596-96D3-4495966305B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2088-983B-4D55-80BD-CD6B53214D74}" type="datetimeFigureOut">
              <a:rPr lang="ru-RU" smtClean="0"/>
              <a:t>21.03.2015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59448-D4D5-4596-96D3-4495966305B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789040" y="-675456"/>
            <a:ext cx="8229600" cy="274638"/>
          </a:xfrm>
        </p:spPr>
        <p:txBody>
          <a:bodyPr>
            <a:normAutofit fontScale="90000"/>
          </a:bodyPr>
          <a:lstStyle/>
          <a:p>
            <a:endParaRPr lang="ru-RU" dirty="0"/>
          </a:p>
        </p:txBody>
      </p:sp>
      <p:sp>
        <p:nvSpPr>
          <p:cNvPr id="3" name="Содержимое 2"/>
          <p:cNvSpPr>
            <a:spLocks noGrp="1"/>
          </p:cNvSpPr>
          <p:nvPr>
            <p:ph idx="1"/>
          </p:nvPr>
        </p:nvSpPr>
        <p:spPr>
          <a:xfrm>
            <a:off x="457200" y="908720"/>
            <a:ext cx="8229600" cy="5217443"/>
          </a:xfrm>
        </p:spPr>
        <p:txBody>
          <a:bodyPr/>
          <a:lstStyle/>
          <a:p>
            <a:pPr>
              <a:buNone/>
            </a:pPr>
            <a:r>
              <a:rPr lang="ru-RU" i="1" dirty="0" smtClean="0">
                <a:solidFill>
                  <a:schemeClr val="tx2">
                    <a:lumMod val="60000"/>
                    <a:lumOff val="40000"/>
                  </a:schemeClr>
                </a:solidFill>
                <a:latin typeface="a_Helver(15%) Bashkir" pitchFamily="34" charset="0"/>
              </a:rPr>
              <a:t>       </a:t>
            </a:r>
            <a:r>
              <a:rPr lang="ru-RU" sz="4000" b="1" i="1" dirty="0" err="1" smtClean="0">
                <a:solidFill>
                  <a:schemeClr val="tx2">
                    <a:lumMod val="60000"/>
                    <a:lumOff val="40000"/>
                  </a:schemeClr>
                </a:solidFill>
                <a:latin typeface="a_Helver(15%) Bashkir" pitchFamily="34" charset="0"/>
              </a:rPr>
              <a:t>Бөгөн </a:t>
            </a:r>
            <a:r>
              <a:rPr lang="ru-RU" sz="4000" b="1" i="1" dirty="0" err="1">
                <a:solidFill>
                  <a:schemeClr val="tx2">
                    <a:lumMod val="60000"/>
                    <a:lumOff val="40000"/>
                  </a:schemeClr>
                </a:solidFill>
                <a:latin typeface="a_Helver(15%) Bashkir" pitchFamily="34" charset="0"/>
              </a:rPr>
              <a:t>беҙҙә башҡорт </a:t>
            </a:r>
            <a:r>
              <a:rPr lang="ru-RU" sz="4000" b="1" i="1" dirty="0">
                <a:solidFill>
                  <a:schemeClr val="tx2">
                    <a:lumMod val="60000"/>
                    <a:lumOff val="40000"/>
                  </a:schemeClr>
                </a:solidFill>
                <a:latin typeface="a_Helver(15%) Bashkir" pitchFamily="34" charset="0"/>
              </a:rPr>
              <a:t>теле</a:t>
            </a:r>
            <a:endParaRPr lang="ru-RU" sz="4000" b="1" dirty="0">
              <a:solidFill>
                <a:schemeClr val="tx2">
                  <a:lumMod val="60000"/>
                  <a:lumOff val="40000"/>
                </a:schemeClr>
              </a:solidFill>
              <a:latin typeface="a_Helver(15%) Bashkir" pitchFamily="34" charset="0"/>
            </a:endParaRPr>
          </a:p>
          <a:p>
            <a:pPr>
              <a:buNone/>
            </a:pPr>
            <a:r>
              <a:rPr lang="ru-RU" sz="4000" b="1" i="1" dirty="0" smtClean="0">
                <a:solidFill>
                  <a:schemeClr val="tx2">
                    <a:lumMod val="60000"/>
                    <a:lumOff val="40000"/>
                  </a:schemeClr>
                </a:solidFill>
                <a:latin typeface="a_Helver(15%) Bashkir" pitchFamily="34" charset="0"/>
              </a:rPr>
              <a:t>      </a:t>
            </a:r>
            <a:r>
              <a:rPr lang="ru-RU" sz="4000" b="1" i="1" dirty="0" err="1" smtClean="0">
                <a:solidFill>
                  <a:schemeClr val="tx2">
                    <a:lumMod val="60000"/>
                    <a:lumOff val="40000"/>
                  </a:schemeClr>
                </a:solidFill>
                <a:latin typeface="a_Helver(15%) Bashkir" pitchFamily="34" charset="0"/>
              </a:rPr>
              <a:t>Яратам</a:t>
            </a:r>
            <a:r>
              <a:rPr lang="ru-RU" sz="4000" b="1" i="1" dirty="0" smtClean="0">
                <a:solidFill>
                  <a:schemeClr val="tx2">
                    <a:lumMod val="60000"/>
                    <a:lumOff val="40000"/>
                  </a:schemeClr>
                </a:solidFill>
                <a:latin typeface="a_Helver(15%) Bashkir" pitchFamily="34" charset="0"/>
              </a:rPr>
              <a:t> </a:t>
            </a:r>
            <a:r>
              <a:rPr lang="ru-RU" sz="4000" b="1" i="1" dirty="0" err="1">
                <a:solidFill>
                  <a:schemeClr val="tx2">
                    <a:lumMod val="60000"/>
                    <a:lumOff val="40000"/>
                  </a:schemeClr>
                </a:solidFill>
                <a:latin typeface="a_Helver(15%) Bashkir" pitchFamily="34" charset="0"/>
              </a:rPr>
              <a:t>һине, телем</a:t>
            </a:r>
            <a:r>
              <a:rPr lang="ru-RU" sz="4000" b="1" i="1" dirty="0">
                <a:solidFill>
                  <a:schemeClr val="tx2">
                    <a:lumMod val="60000"/>
                    <a:lumOff val="40000"/>
                  </a:schemeClr>
                </a:solidFill>
                <a:latin typeface="a_Helver(15%) Bashkir" pitchFamily="34" charset="0"/>
              </a:rPr>
              <a:t>!</a:t>
            </a:r>
            <a:endParaRPr lang="ru-RU" sz="4000" b="1" dirty="0">
              <a:solidFill>
                <a:schemeClr val="tx2">
                  <a:lumMod val="60000"/>
                  <a:lumOff val="40000"/>
                </a:schemeClr>
              </a:solidFill>
              <a:latin typeface="a_Helver(15%) Bashkir" pitchFamily="34" charset="0"/>
            </a:endParaRPr>
          </a:p>
          <a:p>
            <a:pPr>
              <a:buNone/>
            </a:pPr>
            <a:r>
              <a:rPr lang="ru-RU" sz="4000" b="1" i="1" dirty="0" smtClean="0">
                <a:solidFill>
                  <a:schemeClr val="tx2">
                    <a:lumMod val="60000"/>
                    <a:lumOff val="40000"/>
                  </a:schemeClr>
                </a:solidFill>
                <a:latin typeface="a_Helver(15%) Bashkir" pitchFamily="34" charset="0"/>
              </a:rPr>
              <a:t>      </a:t>
            </a:r>
            <a:r>
              <a:rPr lang="ru-RU" sz="4000" b="1" i="1" dirty="0" err="1" smtClean="0">
                <a:solidFill>
                  <a:schemeClr val="tx2">
                    <a:lumMod val="60000"/>
                    <a:lumOff val="40000"/>
                  </a:schemeClr>
                </a:solidFill>
                <a:latin typeface="a_Helver(15%) Bashkir" pitchFamily="34" charset="0"/>
              </a:rPr>
              <a:t>Рәхмәт </a:t>
            </a:r>
            <a:r>
              <a:rPr lang="ru-RU" sz="4000" b="1" i="1" dirty="0" err="1">
                <a:solidFill>
                  <a:schemeClr val="tx2">
                    <a:lumMod val="60000"/>
                    <a:lumOff val="40000"/>
                  </a:schemeClr>
                </a:solidFill>
                <a:latin typeface="a_Helver(15%) Bashkir" pitchFamily="34" charset="0"/>
              </a:rPr>
              <a:t>һиңә, һинең аша</a:t>
            </a:r>
            <a:endParaRPr lang="ru-RU" sz="4000" b="1" dirty="0">
              <a:solidFill>
                <a:schemeClr val="tx2">
                  <a:lumMod val="60000"/>
                  <a:lumOff val="40000"/>
                </a:schemeClr>
              </a:solidFill>
              <a:latin typeface="a_Helver(15%) Bashkir" pitchFamily="34" charset="0"/>
            </a:endParaRPr>
          </a:p>
          <a:p>
            <a:pPr>
              <a:buNone/>
            </a:pPr>
            <a:r>
              <a:rPr lang="ru-RU" sz="4000" b="1" i="1" dirty="0" smtClean="0">
                <a:solidFill>
                  <a:schemeClr val="tx2">
                    <a:lumMod val="60000"/>
                    <a:lumOff val="40000"/>
                  </a:schemeClr>
                </a:solidFill>
                <a:latin typeface="a_Helver(15%) Bashkir" pitchFamily="34" charset="0"/>
              </a:rPr>
              <a:t>      </a:t>
            </a:r>
            <a:r>
              <a:rPr lang="ru-RU" sz="4000" b="1" i="1" dirty="0" err="1" smtClean="0">
                <a:solidFill>
                  <a:schemeClr val="tx2">
                    <a:lumMod val="60000"/>
                    <a:lumOff val="40000"/>
                  </a:schemeClr>
                </a:solidFill>
                <a:latin typeface="a_Helver(15%) Bashkir" pitchFamily="34" charset="0"/>
              </a:rPr>
              <a:t>Алам</a:t>
            </a:r>
            <a:r>
              <a:rPr lang="ru-RU" sz="4000" b="1" i="1" dirty="0" smtClean="0">
                <a:solidFill>
                  <a:schemeClr val="tx2">
                    <a:lumMod val="60000"/>
                    <a:lumOff val="40000"/>
                  </a:schemeClr>
                </a:solidFill>
                <a:latin typeface="a_Helver(15%) Bashkir" pitchFamily="34" charset="0"/>
              </a:rPr>
              <a:t> </a:t>
            </a:r>
            <a:r>
              <a:rPr lang="ru-RU" sz="4000" b="1" i="1" dirty="0">
                <a:solidFill>
                  <a:schemeClr val="tx2">
                    <a:lumMod val="60000"/>
                    <a:lumOff val="40000"/>
                  </a:schemeClr>
                </a:solidFill>
                <a:latin typeface="a_Helver(15%) Bashkir" pitchFamily="34" charset="0"/>
              </a:rPr>
              <a:t>мин </a:t>
            </a:r>
            <a:r>
              <a:rPr lang="ru-RU" sz="4000" b="1" i="1" dirty="0" err="1">
                <a:solidFill>
                  <a:schemeClr val="tx2">
                    <a:lumMod val="60000"/>
                    <a:lumOff val="40000"/>
                  </a:schemeClr>
                </a:solidFill>
                <a:latin typeface="a_Helver(15%) Bashkir" pitchFamily="34" charset="0"/>
              </a:rPr>
              <a:t>яҡшы белем</a:t>
            </a:r>
            <a:r>
              <a:rPr lang="ru-RU" sz="4000" b="1" i="1" dirty="0">
                <a:solidFill>
                  <a:schemeClr val="tx2">
                    <a:lumMod val="60000"/>
                    <a:lumOff val="40000"/>
                  </a:schemeClr>
                </a:solidFill>
                <a:latin typeface="a_Helver(15%) Bashkir" pitchFamily="34" charset="0"/>
              </a:rPr>
              <a:t>!</a:t>
            </a:r>
            <a:endParaRPr lang="ru-RU" sz="4000" b="1" dirty="0">
              <a:solidFill>
                <a:schemeClr val="tx2">
                  <a:lumMod val="60000"/>
                  <a:lumOff val="40000"/>
                </a:schemeClr>
              </a:solidFill>
              <a:latin typeface="a_Helver(15%) Bashkir" pitchFamily="34" charset="0"/>
            </a:endParaRPr>
          </a:p>
          <a:p>
            <a:endParaRPr lang="ru-RU" dirty="0"/>
          </a:p>
        </p:txBody>
      </p:sp>
      <p:sp>
        <p:nvSpPr>
          <p:cNvPr id="1025" name="Rectangle 1"/>
          <p:cNvSpPr>
            <a:spLocks noChangeArrowheads="1"/>
          </p:cNvSpPr>
          <p:nvPr/>
        </p:nvSpPr>
        <p:spPr bwMode="auto">
          <a:xfrm>
            <a:off x="447963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ba-RU" b="1" dirty="0" smtClean="0">
                <a:solidFill>
                  <a:schemeClr val="tx2">
                    <a:lumMod val="60000"/>
                    <a:lumOff val="40000"/>
                  </a:schemeClr>
                </a:solidFill>
                <a:latin typeface="a_Helver(15%) Bashkir" pitchFamily="34" charset="0"/>
              </a:rPr>
              <a:t>Фразеологизмдар</a:t>
            </a:r>
            <a:endParaRPr lang="ru-RU" b="1" dirty="0">
              <a:solidFill>
                <a:schemeClr val="tx2">
                  <a:lumMod val="60000"/>
                  <a:lumOff val="40000"/>
                </a:schemeClr>
              </a:solidFill>
              <a:latin typeface="a_Helver(15%) Bashkir" pitchFamily="34" charset="0"/>
            </a:endParaRPr>
          </a:p>
        </p:txBody>
      </p:sp>
      <p:sp>
        <p:nvSpPr>
          <p:cNvPr id="3" name="Содержимое 2"/>
          <p:cNvSpPr>
            <a:spLocks noGrp="1"/>
          </p:cNvSpPr>
          <p:nvPr>
            <p:ph idx="1"/>
          </p:nvPr>
        </p:nvSpPr>
        <p:spPr>
          <a:xfrm>
            <a:off x="457200" y="1268760"/>
            <a:ext cx="8229600" cy="4857403"/>
          </a:xfrm>
        </p:spPr>
        <p:txBody>
          <a:bodyPr>
            <a:normAutofit/>
          </a:bodyPr>
          <a:lstStyle/>
          <a:p>
            <a:pPr>
              <a:buNone/>
            </a:pPr>
            <a:endParaRPr lang="ru-RU" dirty="0"/>
          </a:p>
          <a:p>
            <a:r>
              <a:rPr lang="ba-RU" dirty="0">
                <a:solidFill>
                  <a:schemeClr val="tx2">
                    <a:lumMod val="60000"/>
                    <a:lumOff val="40000"/>
                  </a:schemeClr>
                </a:solidFill>
                <a:latin typeface="a_Helver(15%) Bashkir" pitchFamily="34" charset="0"/>
              </a:rPr>
              <a:t>Ауыҙына һыу ҡапҡан-өндәшмәү</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Табанын ялтыратҡан-ҡасҡан</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Кәкре ҡайынға </a:t>
            </a:r>
            <a:r>
              <a:rPr lang="ba-RU" dirty="0" smtClean="0">
                <a:solidFill>
                  <a:schemeClr val="tx2">
                    <a:lumMod val="60000"/>
                    <a:lumOff val="40000"/>
                  </a:schemeClr>
                </a:solidFill>
                <a:latin typeface="a_Helver(15%) Bashkir" pitchFamily="34" charset="0"/>
              </a:rPr>
              <a:t>терәтеү-алдау</a:t>
            </a:r>
          </a:p>
          <a:p>
            <a:r>
              <a:rPr lang="ba-RU" dirty="0" smtClean="0">
                <a:solidFill>
                  <a:schemeClr val="tx2">
                    <a:lumMod val="60000"/>
                    <a:lumOff val="40000"/>
                  </a:schemeClr>
                </a:solidFill>
                <a:latin typeface="a_Helver(15%) Bashkir" pitchFamily="34" charset="0"/>
              </a:rPr>
              <a:t>Ҡайыш аҫты бушау - асығыу</a:t>
            </a:r>
            <a:endParaRPr lang="ru-RU" dirty="0">
              <a:solidFill>
                <a:schemeClr val="tx2">
                  <a:lumMod val="60000"/>
                  <a:lumOff val="40000"/>
                </a:schemeClr>
              </a:solidFill>
              <a:latin typeface="a_Helver(15%) Bashkir" pitchFamily="34" charset="0"/>
            </a:endParaRP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92696"/>
            <a:ext cx="8229600" cy="5433467"/>
          </a:xfrm>
        </p:spPr>
        <p:txBody>
          <a:bodyPr>
            <a:normAutofit lnSpcReduction="10000"/>
          </a:bodyPr>
          <a:lstStyle/>
          <a:p>
            <a:r>
              <a:rPr lang="ba-RU" dirty="0">
                <a:solidFill>
                  <a:schemeClr val="tx2">
                    <a:lumMod val="60000"/>
                    <a:lumOff val="40000"/>
                  </a:schemeClr>
                </a:solidFill>
                <a:latin typeface="a_Helver(15%) Bashkir" pitchFamily="34" charset="0"/>
              </a:rPr>
              <a:t>Үтеп сыҡҡыһыҙ урман –ағастар  ҡуйы булып үҫкән урман</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Донъя ҡуйыу- вафат булыу, үлеү.</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Ҡәбер тынлығы </a:t>
            </a:r>
            <a:r>
              <a:rPr lang="ba-RU" dirty="0" smtClean="0">
                <a:solidFill>
                  <a:schemeClr val="tx2">
                    <a:lumMod val="60000"/>
                    <a:lumOff val="40000"/>
                  </a:schemeClr>
                </a:solidFill>
                <a:latin typeface="a_Helver(15%) Bashkir" pitchFamily="34" charset="0"/>
              </a:rPr>
              <a:t>– тыныс.</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Ауыр кисереү </a:t>
            </a:r>
            <a:r>
              <a:rPr lang="ba-RU" dirty="0" smtClean="0">
                <a:solidFill>
                  <a:schemeClr val="tx2">
                    <a:lumMod val="60000"/>
                    <a:lumOff val="40000"/>
                  </a:schemeClr>
                </a:solidFill>
                <a:latin typeface="a_Helver(15%) Bashkir" pitchFamily="34" charset="0"/>
              </a:rPr>
              <a:t>– ҡайғырыу.</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Теш ҡыҫып түҙеү - үҙеңде түҙергә мәжбүр </a:t>
            </a:r>
            <a:r>
              <a:rPr lang="ba-RU" dirty="0" smtClean="0">
                <a:solidFill>
                  <a:schemeClr val="tx2">
                    <a:lumMod val="60000"/>
                    <a:lumOff val="40000"/>
                  </a:schemeClr>
                </a:solidFill>
                <a:latin typeface="a_Helver(15%) Bashkir" pitchFamily="34" charset="0"/>
              </a:rPr>
              <a:t>итеү.</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Бармаҡ менән генә һанарлыҡ-бик </a:t>
            </a:r>
            <a:r>
              <a:rPr lang="ba-RU" dirty="0" smtClean="0">
                <a:solidFill>
                  <a:schemeClr val="tx2">
                    <a:lumMod val="60000"/>
                    <a:lumOff val="40000"/>
                  </a:schemeClr>
                </a:solidFill>
                <a:latin typeface="a_Helver(15%) Bashkir" pitchFamily="34" charset="0"/>
              </a:rPr>
              <a:t>аҙ.</a:t>
            </a:r>
            <a:endParaRPr lang="ru-RU" dirty="0">
              <a:solidFill>
                <a:schemeClr val="tx2">
                  <a:lumMod val="60000"/>
                  <a:lumOff val="40000"/>
                </a:schemeClr>
              </a:solidFill>
              <a:latin typeface="a_Helver(15%) Bashkir" pitchFamily="34" charset="0"/>
            </a:endParaRPr>
          </a:p>
          <a:p>
            <a:r>
              <a:rPr lang="ba-RU" dirty="0">
                <a:solidFill>
                  <a:schemeClr val="tx2">
                    <a:lumMod val="60000"/>
                    <a:lumOff val="40000"/>
                  </a:schemeClr>
                </a:solidFill>
                <a:latin typeface="a_Helver(15%) Bashkir" pitchFamily="34" charset="0"/>
              </a:rPr>
              <a:t>Бер тотам ҡалмай- һис айырылмай, эйәреп йөрөгән кешегә әйтелә</a:t>
            </a:r>
            <a:endParaRPr lang="ru-RU" dirty="0">
              <a:solidFill>
                <a:schemeClr val="tx2">
                  <a:lumMod val="60000"/>
                  <a:lumOff val="40000"/>
                </a:schemeClr>
              </a:solidFill>
              <a:latin typeface="a_Helver(15%) Bashkir" pitchFamily="34"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216024"/>
          </a:xfrm>
        </p:spPr>
        <p:txBody>
          <a:bodyPr>
            <a:normAutofit fontScale="90000"/>
          </a:bodyPr>
          <a:lstStyle/>
          <a:p>
            <a:endParaRPr lang="ru-RU" dirty="0"/>
          </a:p>
        </p:txBody>
      </p:sp>
      <p:sp>
        <p:nvSpPr>
          <p:cNvPr id="3" name="Подзаголовок 2"/>
          <p:cNvSpPr>
            <a:spLocks noGrp="1"/>
          </p:cNvSpPr>
          <p:nvPr>
            <p:ph type="subTitle" idx="1"/>
          </p:nvPr>
        </p:nvSpPr>
        <p:spPr>
          <a:xfrm>
            <a:off x="1371600" y="1484784"/>
            <a:ext cx="6400800" cy="4154016"/>
          </a:xfrm>
        </p:spPr>
        <p:txBody>
          <a:bodyPr>
            <a:normAutofit/>
          </a:bodyPr>
          <a:lstStyle/>
          <a:p>
            <a:r>
              <a:rPr lang="be-BY" b="1" dirty="0">
                <a:solidFill>
                  <a:schemeClr val="tx2">
                    <a:lumMod val="60000"/>
                    <a:lumOff val="40000"/>
                  </a:schemeClr>
                </a:solidFill>
                <a:latin typeface="a_Helver(15%) Bashkir" pitchFamily="34" charset="0"/>
              </a:rPr>
              <a:t>Кәк-күк-кәк-күк – саҡыра кәкүк, </a:t>
            </a:r>
            <a:endParaRPr lang="ru-RU" dirty="0">
              <a:solidFill>
                <a:schemeClr val="tx2">
                  <a:lumMod val="60000"/>
                  <a:lumOff val="40000"/>
                </a:schemeClr>
              </a:solidFill>
              <a:latin typeface="a_Helver(15%) Bashkir" pitchFamily="34" charset="0"/>
            </a:endParaRPr>
          </a:p>
          <a:p>
            <a:r>
              <a:rPr lang="be-BY" b="1" dirty="0" smtClean="0">
                <a:solidFill>
                  <a:schemeClr val="tx2">
                    <a:lumMod val="60000"/>
                    <a:lumOff val="40000"/>
                  </a:schemeClr>
                </a:solidFill>
                <a:latin typeface="a_Helver(15%) Bashkir" pitchFamily="34" charset="0"/>
              </a:rPr>
              <a:t>  Кәк-күк-кәк-күк </a:t>
            </a:r>
            <a:r>
              <a:rPr lang="be-BY" b="1" dirty="0">
                <a:solidFill>
                  <a:schemeClr val="tx2">
                    <a:lumMod val="60000"/>
                    <a:lumOff val="40000"/>
                  </a:schemeClr>
                </a:solidFill>
                <a:latin typeface="a_Helver(15%) Bashkir" pitchFamily="34" charset="0"/>
              </a:rPr>
              <a:t>– ниндәй аяҙ күк.</a:t>
            </a:r>
            <a:endParaRPr lang="ru-RU" dirty="0">
              <a:solidFill>
                <a:schemeClr val="tx2">
                  <a:lumMod val="60000"/>
                  <a:lumOff val="40000"/>
                </a:schemeClr>
              </a:solidFill>
              <a:latin typeface="a_Helver(15%) Bashkir" pitchFamily="34" charset="0"/>
            </a:endParaRPr>
          </a:p>
          <a:p>
            <a:r>
              <a:rPr lang="be-BY" b="1" dirty="0" smtClean="0">
                <a:solidFill>
                  <a:schemeClr val="tx2">
                    <a:lumMod val="60000"/>
                    <a:lumOff val="40000"/>
                  </a:schemeClr>
                </a:solidFill>
                <a:latin typeface="a_Helver(15%) Bashkir" pitchFamily="34" charset="0"/>
              </a:rPr>
              <a:t> Рүк-рүк-рүк-рүк </a:t>
            </a:r>
            <a:r>
              <a:rPr lang="be-BY" b="1" dirty="0">
                <a:solidFill>
                  <a:schemeClr val="tx2">
                    <a:lumMod val="60000"/>
                    <a:lumOff val="40000"/>
                  </a:schemeClr>
                </a:solidFill>
                <a:latin typeface="a_Helver(15%) Bashkir" pitchFamily="34" charset="0"/>
              </a:rPr>
              <a:t>– туҡтама берүк,</a:t>
            </a:r>
            <a:endParaRPr lang="ru-RU" dirty="0">
              <a:solidFill>
                <a:schemeClr val="tx2">
                  <a:lumMod val="60000"/>
                  <a:lumOff val="40000"/>
                </a:schemeClr>
              </a:solidFill>
              <a:latin typeface="a_Helver(15%) Bashkir" pitchFamily="34" charset="0"/>
            </a:endParaRPr>
          </a:p>
          <a:p>
            <a:r>
              <a:rPr lang="be-BY" b="1" dirty="0" smtClean="0">
                <a:solidFill>
                  <a:schemeClr val="tx2">
                    <a:lumMod val="60000"/>
                    <a:lumOff val="40000"/>
                  </a:schemeClr>
                </a:solidFill>
                <a:latin typeface="a_Helver(15%) Bashkir" pitchFamily="34" charset="0"/>
              </a:rPr>
              <a:t>  Үек-үек </a:t>
            </a:r>
            <a:r>
              <a:rPr lang="be-BY" b="1" dirty="0">
                <a:solidFill>
                  <a:schemeClr val="tx2">
                    <a:lumMod val="60000"/>
                    <a:lumOff val="40000"/>
                  </a:schemeClr>
                </a:solidFill>
                <a:latin typeface="a_Helver(15%) Bashkir" pitchFamily="34" charset="0"/>
              </a:rPr>
              <a:t>– донъябыҙ ожмах кеүек!</a:t>
            </a:r>
            <a:r>
              <a:rPr lang="ru-RU" b="1" dirty="0"/>
              <a:t> </a:t>
            </a:r>
            <a:endParaRPr lang="ru-RU" dirty="0"/>
          </a:p>
        </p:txBody>
      </p:sp>
      <p:pic>
        <p:nvPicPr>
          <p:cNvPr id="6148" name="Picture 4" descr="птицы &quot; Страница 9 &quot; Дикие Животные"/>
          <p:cNvPicPr>
            <a:picLocks noChangeAspect="1" noChangeArrowheads="1"/>
          </p:cNvPicPr>
          <p:nvPr/>
        </p:nvPicPr>
        <p:blipFill>
          <a:blip r:embed="rId2" cstate="print"/>
          <a:srcRect/>
          <a:stretch>
            <a:fillRect/>
          </a:stretch>
        </p:blipFill>
        <p:spPr bwMode="auto">
          <a:xfrm>
            <a:off x="251520" y="3933056"/>
            <a:ext cx="1927267" cy="25696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Картинка2" descr="C:\Documents and Settings\User\Мои документы\Фото0165.jpg"/>
          <p:cNvPicPr>
            <a:picLocks noGrp="1" noRot="1" noChangeAspect="1" noChangeArrowheads="1"/>
          </p:cNvPicPr>
          <p:nvPr>
            <p:ph idx="1"/>
          </p:nvPr>
        </p:nvPicPr>
        <p:blipFill>
          <a:blip r:embed="rId2" cstate="print"/>
          <a:srcRect/>
          <a:stretch>
            <a:fillRect/>
          </a:stretch>
        </p:blipFill>
        <p:spPr bwMode="auto">
          <a:xfrm>
            <a:off x="3077834" y="2780928"/>
            <a:ext cx="2454920" cy="3273227"/>
          </a:xfrm>
          <a:prstGeom prst="rect">
            <a:avLst/>
          </a:prstGeom>
          <a:noFill/>
          <a:ln w="9525">
            <a:noFill/>
            <a:miter lim="800000"/>
            <a:headEnd/>
            <a:tailEnd/>
          </a:ln>
          <a:effectLst/>
        </p:spPr>
      </p:pic>
      <p:pic>
        <p:nvPicPr>
          <p:cNvPr id="5" name="Картинка1"/>
          <p:cNvPicPr>
            <a:picLocks noRot="1" noChangeArrowheads="1"/>
          </p:cNvPicPr>
          <p:nvPr/>
        </p:nvPicPr>
        <p:blipFill>
          <a:blip r:embed="rId3" cstate="print"/>
          <a:srcRect/>
          <a:stretch>
            <a:fillRect/>
          </a:stretch>
        </p:blipFill>
        <p:spPr>
          <a:xfrm>
            <a:off x="6242050" y="4233863"/>
            <a:ext cx="1722438" cy="1793875"/>
          </a:xfrm>
          <a:prstGeom prst="rect">
            <a:avLst/>
          </a:prstGeom>
          <a:noFill/>
          <a:ln/>
        </p:spPr>
      </p:pic>
      <p:pic>
        <p:nvPicPr>
          <p:cNvPr id="6" name="Картинка5"/>
          <p:cNvPicPr>
            <a:picLocks noRot="1" noChangeArrowheads="1"/>
          </p:cNvPicPr>
          <p:nvPr/>
        </p:nvPicPr>
        <p:blipFill>
          <a:blip r:embed="rId4" cstate="print"/>
          <a:srcRect/>
          <a:stretch>
            <a:fillRect/>
          </a:stretch>
        </p:blipFill>
        <p:spPr>
          <a:xfrm rot="1039792">
            <a:off x="6290244" y="1069107"/>
            <a:ext cx="1870242" cy="2033371"/>
          </a:xfrm>
          <a:prstGeom prst="rect">
            <a:avLst/>
          </a:prstGeom>
          <a:noFill/>
          <a:ln/>
        </p:spPr>
      </p:pic>
      <p:pic>
        <p:nvPicPr>
          <p:cNvPr id="7" name="Картинка7"/>
          <p:cNvPicPr>
            <a:picLocks noRot="1" noChangeArrowheads="1"/>
          </p:cNvPicPr>
          <p:nvPr/>
        </p:nvPicPr>
        <p:blipFill>
          <a:blip r:embed="rId5" cstate="print"/>
          <a:srcRect/>
          <a:stretch>
            <a:fillRect/>
          </a:stretch>
        </p:blipFill>
        <p:spPr>
          <a:xfrm rot="20819902">
            <a:off x="698016" y="955888"/>
            <a:ext cx="1958466" cy="2272000"/>
          </a:xfrm>
          <a:prstGeom prst="rect">
            <a:avLst/>
          </a:prstGeom>
          <a:noFill/>
          <a:ln/>
        </p:spPr>
      </p:pic>
      <p:pic>
        <p:nvPicPr>
          <p:cNvPr id="8" name="Картинка3"/>
          <p:cNvPicPr>
            <a:picLocks noRot="1" noChangeArrowheads="1"/>
          </p:cNvPicPr>
          <p:nvPr/>
        </p:nvPicPr>
        <p:blipFill>
          <a:blip r:embed="rId6" cstate="print"/>
          <a:srcRect/>
          <a:stretch>
            <a:fillRect/>
          </a:stretch>
        </p:blipFill>
        <p:spPr>
          <a:xfrm>
            <a:off x="731838" y="4244975"/>
            <a:ext cx="1708150" cy="1711325"/>
          </a:xfrm>
          <a:prstGeom prst="rect">
            <a:avLst/>
          </a:prstGeo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be-BY" dirty="0" smtClean="0"/>
              <a:t>      </a:t>
            </a:r>
            <a:r>
              <a:rPr lang="be-BY" sz="4000" b="1" i="1" dirty="0" smtClean="0">
                <a:solidFill>
                  <a:schemeClr val="tx2">
                    <a:lumMod val="60000"/>
                    <a:lumOff val="40000"/>
                  </a:schemeClr>
                </a:solidFill>
                <a:latin typeface="a_Helver(15%) Bashkir" pitchFamily="34" charset="0"/>
              </a:rPr>
              <a:t>“ Ул </a:t>
            </a:r>
            <a:r>
              <a:rPr lang="be-BY" sz="4000" b="1" i="1" dirty="0">
                <a:solidFill>
                  <a:schemeClr val="tx2">
                    <a:lumMod val="60000"/>
                    <a:lumOff val="40000"/>
                  </a:schemeClr>
                </a:solidFill>
                <a:latin typeface="a_Helver(15%) Bashkir" pitchFamily="34" charset="0"/>
              </a:rPr>
              <a:t>ҡанатлы кешеләр хаҡында, көслө, ҡыйыу һәм матур кешеләр тураһында яҙырға яратыр ине</a:t>
            </a:r>
            <a:r>
              <a:rPr lang="be-BY" sz="4000" dirty="0">
                <a:solidFill>
                  <a:schemeClr val="tx2">
                    <a:lumMod val="60000"/>
                    <a:lumOff val="40000"/>
                  </a:schemeClr>
                </a:solidFill>
                <a:latin typeface="a_Helver(15%) Bashkir" pitchFamily="34" charset="0"/>
              </a:rPr>
              <a:t>”.</a:t>
            </a:r>
            <a:endParaRPr lang="ru-RU" sz="4000" dirty="0">
              <a:solidFill>
                <a:schemeClr val="tx2">
                  <a:lumMod val="60000"/>
                  <a:lumOff val="40000"/>
                </a:schemeClr>
              </a:solidFill>
              <a:latin typeface="a_Helver(15%) Bashkir" pitchFamily="34" charset="0"/>
            </a:endParaRPr>
          </a:p>
          <a:p>
            <a:pPr>
              <a:buNone/>
            </a:pPr>
            <a:r>
              <a:rPr lang="be-BY" dirty="0"/>
              <a:t> </a:t>
            </a:r>
            <a:r>
              <a:rPr lang="be-BY" dirty="0" smtClean="0"/>
              <a:t>                                                                </a:t>
            </a:r>
            <a:r>
              <a:rPr lang="be-BY" dirty="0" smtClean="0">
                <a:solidFill>
                  <a:schemeClr val="tx2">
                    <a:lumMod val="60000"/>
                    <a:lumOff val="40000"/>
                  </a:schemeClr>
                </a:solidFill>
              </a:rPr>
              <a:t>Р.Бикбаев</a:t>
            </a:r>
            <a:r>
              <a:rPr lang="be-BY" dirty="0" smtClean="0"/>
              <a:t>                                                                                                                               </a:t>
            </a:r>
            <a:endParaRPr lang="ru-RU" dirty="0">
              <a:solidFill>
                <a:schemeClr val="tx2">
                  <a:lumMod val="60000"/>
                  <a:lumOff val="40000"/>
                </a:schemeClr>
              </a:solidFill>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ba-RU" sz="2000" dirty="0" smtClean="0">
                <a:solidFill>
                  <a:schemeClr val="tx2">
                    <a:lumMod val="60000"/>
                    <a:lumOff val="40000"/>
                  </a:schemeClr>
                </a:solidFill>
                <a:latin typeface="a_Helver(15%) Bashkir" pitchFamily="34" charset="0"/>
              </a:rPr>
              <a:t>Яҙыусының юбилейында</a:t>
            </a:r>
            <a:endParaRPr lang="ru-RU" sz="2000" dirty="0">
              <a:solidFill>
                <a:schemeClr val="tx2">
                  <a:lumMod val="60000"/>
                  <a:lumOff val="40000"/>
                </a:schemeClr>
              </a:solidFill>
              <a:latin typeface="a_Helver(15%) Bashkir" pitchFamily="34" charset="0"/>
            </a:endParaRPr>
          </a:p>
        </p:txBody>
      </p:sp>
      <p:sp>
        <p:nvSpPr>
          <p:cNvPr id="3" name="Содержимое 2"/>
          <p:cNvSpPr>
            <a:spLocks noGrp="1"/>
          </p:cNvSpPr>
          <p:nvPr>
            <p:ph idx="1"/>
          </p:nvPr>
        </p:nvSpPr>
        <p:spPr/>
        <p:txBody>
          <a:bodyPr/>
          <a:lstStyle/>
          <a:p>
            <a:endParaRPr lang="ru-RU"/>
          </a:p>
        </p:txBody>
      </p:sp>
      <p:pic>
        <p:nvPicPr>
          <p:cNvPr id="18434" name="Picture 2" descr="E:\ФОТО\Рабочий стол\школьные 2013-14\DSCF0506.JPG"/>
          <p:cNvPicPr>
            <a:picLocks noChangeAspect="1" noChangeArrowheads="1"/>
          </p:cNvPicPr>
          <p:nvPr/>
        </p:nvPicPr>
        <p:blipFill>
          <a:blip r:embed="rId2" cstate="print"/>
          <a:srcRect/>
          <a:stretch>
            <a:fillRect/>
          </a:stretch>
        </p:blipFill>
        <p:spPr bwMode="auto">
          <a:xfrm>
            <a:off x="611560" y="1412776"/>
            <a:ext cx="8064896" cy="51520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9" name="Picture 1" descr="E:\ФОТО\Рабочий стол\школьные 2013-14\DSCF0522.JPG"/>
          <p:cNvPicPr>
            <a:picLocks noChangeAspect="1" noChangeArrowheads="1"/>
          </p:cNvPicPr>
          <p:nvPr/>
        </p:nvPicPr>
        <p:blipFill>
          <a:blip r:embed="rId2" cstate="print"/>
          <a:srcRect/>
          <a:stretch>
            <a:fillRect/>
          </a:stretch>
        </p:blipFill>
        <p:spPr bwMode="auto">
          <a:xfrm>
            <a:off x="1115616" y="1124744"/>
            <a:ext cx="7128045" cy="4016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08720"/>
            <a:ext cx="8229600" cy="5217443"/>
          </a:xfrm>
        </p:spPr>
        <p:txBody>
          <a:bodyPr>
            <a:normAutofit lnSpcReduction="10000"/>
          </a:bodyPr>
          <a:lstStyle/>
          <a:p>
            <a:r>
              <a:rPr lang="be-BY" b="1" dirty="0">
                <a:solidFill>
                  <a:schemeClr val="tx2">
                    <a:lumMod val="60000"/>
                    <a:lumOff val="40000"/>
                  </a:schemeClr>
                </a:solidFill>
                <a:latin typeface="a_Helver(15%) Bashkir" pitchFamily="34" charset="0"/>
              </a:rPr>
              <a:t>кәмһетеү – унижать</a:t>
            </a:r>
            <a:endParaRPr lang="ru-RU" b="1" dirty="0">
              <a:solidFill>
                <a:schemeClr val="tx2">
                  <a:lumMod val="60000"/>
                  <a:lumOff val="40000"/>
                </a:schemeClr>
              </a:solidFill>
              <a:latin typeface="a_Helver(15%) Bashkir" pitchFamily="34" charset="0"/>
            </a:endParaRPr>
          </a:p>
          <a:p>
            <a:r>
              <a:rPr lang="be-BY" b="1" dirty="0">
                <a:solidFill>
                  <a:schemeClr val="tx2">
                    <a:lumMod val="60000"/>
                    <a:lumOff val="40000"/>
                  </a:schemeClr>
                </a:solidFill>
                <a:latin typeface="a_Helver(15%) Bashkir" pitchFamily="34" charset="0"/>
              </a:rPr>
              <a:t>уйһыулыҡ – түбән урын; лощина</a:t>
            </a:r>
            <a:endParaRPr lang="ru-RU" b="1" dirty="0">
              <a:solidFill>
                <a:schemeClr val="tx2">
                  <a:lumMod val="60000"/>
                  <a:lumOff val="40000"/>
                </a:schemeClr>
              </a:solidFill>
              <a:latin typeface="a_Helver(15%) Bashkir" pitchFamily="34" charset="0"/>
            </a:endParaRPr>
          </a:p>
          <a:p>
            <a:r>
              <a:rPr lang="be-BY" b="1" dirty="0">
                <a:solidFill>
                  <a:schemeClr val="tx2">
                    <a:lumMod val="60000"/>
                    <a:lumOff val="40000"/>
                  </a:schemeClr>
                </a:solidFill>
                <a:latin typeface="a_Helver(15%) Bashkir" pitchFamily="34" charset="0"/>
              </a:rPr>
              <a:t>тоҫҡау – төҙәү; </a:t>
            </a:r>
            <a:r>
              <a:rPr lang="ba-RU" b="1" dirty="0">
                <a:solidFill>
                  <a:schemeClr val="tx2">
                    <a:lumMod val="60000"/>
                    <a:lumOff val="40000"/>
                  </a:schemeClr>
                </a:solidFill>
                <a:latin typeface="a_Helver(15%) Bashkir" pitchFamily="34" charset="0"/>
              </a:rPr>
              <a:t>прицеливаться</a:t>
            </a:r>
            <a:endParaRPr lang="ru-RU" b="1" dirty="0">
              <a:solidFill>
                <a:schemeClr val="tx2">
                  <a:lumMod val="60000"/>
                  <a:lumOff val="40000"/>
                </a:schemeClr>
              </a:solidFill>
              <a:latin typeface="a_Helver(15%) Bashkir" pitchFamily="34" charset="0"/>
            </a:endParaRPr>
          </a:p>
          <a:p>
            <a:r>
              <a:rPr lang="ba-RU" b="1" dirty="0">
                <a:solidFill>
                  <a:schemeClr val="tx2">
                    <a:lumMod val="60000"/>
                    <a:lumOff val="40000"/>
                  </a:schemeClr>
                </a:solidFill>
                <a:latin typeface="a_Helver(15%) Bashkir" pitchFamily="34" charset="0"/>
              </a:rPr>
              <a:t>яуғир – һуғышсы</a:t>
            </a:r>
            <a:r>
              <a:rPr lang="be-BY" b="1" dirty="0">
                <a:solidFill>
                  <a:schemeClr val="tx2">
                    <a:lumMod val="60000"/>
                    <a:lumOff val="40000"/>
                  </a:schemeClr>
                </a:solidFill>
                <a:latin typeface="a_Helver(15%) Bashkir" pitchFamily="34" charset="0"/>
              </a:rPr>
              <a:t>;</a:t>
            </a:r>
            <a:r>
              <a:rPr lang="ba-RU" b="1" dirty="0">
                <a:solidFill>
                  <a:schemeClr val="tx2">
                    <a:lumMod val="60000"/>
                    <a:lumOff val="40000"/>
                  </a:schemeClr>
                </a:solidFill>
                <a:latin typeface="a_Helver(15%) Bashkir" pitchFamily="34" charset="0"/>
              </a:rPr>
              <a:t> воин</a:t>
            </a:r>
            <a:endParaRPr lang="ru-RU" b="1" dirty="0">
              <a:solidFill>
                <a:schemeClr val="tx2">
                  <a:lumMod val="60000"/>
                  <a:lumOff val="40000"/>
                </a:schemeClr>
              </a:solidFill>
              <a:latin typeface="a_Helver(15%) Bashkir" pitchFamily="34" charset="0"/>
            </a:endParaRPr>
          </a:p>
          <a:p>
            <a:r>
              <a:rPr lang="ba-RU" b="1" dirty="0">
                <a:solidFill>
                  <a:schemeClr val="tx2">
                    <a:lumMod val="60000"/>
                    <a:lumOff val="40000"/>
                  </a:schemeClr>
                </a:solidFill>
                <a:latin typeface="a_Helver(15%) Bashkir" pitchFamily="34" charset="0"/>
              </a:rPr>
              <a:t>тиҫтер – одногодок</a:t>
            </a:r>
            <a:endParaRPr lang="ru-RU" b="1" dirty="0">
              <a:solidFill>
                <a:schemeClr val="tx2">
                  <a:lumMod val="60000"/>
                  <a:lumOff val="40000"/>
                </a:schemeClr>
              </a:solidFill>
              <a:latin typeface="a_Helver(15%) Bashkir" pitchFamily="34" charset="0"/>
            </a:endParaRPr>
          </a:p>
          <a:p>
            <a:r>
              <a:rPr lang="ba-RU" b="1" dirty="0">
                <a:solidFill>
                  <a:schemeClr val="tx2">
                    <a:lumMod val="60000"/>
                    <a:lumOff val="40000"/>
                  </a:schemeClr>
                </a:solidFill>
                <a:latin typeface="a_Helver(15%) Bashkir" pitchFamily="34" charset="0"/>
              </a:rPr>
              <a:t>көнләшеү – завидовать</a:t>
            </a:r>
            <a:endParaRPr lang="ru-RU" b="1" dirty="0">
              <a:solidFill>
                <a:schemeClr val="tx2">
                  <a:lumMod val="60000"/>
                  <a:lumOff val="40000"/>
                </a:schemeClr>
              </a:solidFill>
              <a:latin typeface="a_Helver(15%) Bashkir" pitchFamily="34" charset="0"/>
            </a:endParaRPr>
          </a:p>
          <a:p>
            <a:r>
              <a:rPr lang="ba-RU" b="1" dirty="0">
                <a:solidFill>
                  <a:schemeClr val="tx2">
                    <a:lumMod val="60000"/>
                    <a:lumOff val="40000"/>
                  </a:schemeClr>
                </a:solidFill>
                <a:latin typeface="a_Helver(15%) Bashkir" pitchFamily="34" charset="0"/>
              </a:rPr>
              <a:t>ҡуҡырайыу - возгордиться</a:t>
            </a:r>
            <a:endParaRPr lang="ru-RU" b="1" dirty="0">
              <a:solidFill>
                <a:schemeClr val="tx2">
                  <a:lumMod val="60000"/>
                  <a:lumOff val="40000"/>
                </a:schemeClr>
              </a:solidFill>
              <a:latin typeface="a_Helver(15%) Bashkir" pitchFamily="34" charset="0"/>
            </a:endParaRPr>
          </a:p>
          <a:p>
            <a:r>
              <a:rPr lang="ba-RU" b="1" dirty="0">
                <a:solidFill>
                  <a:schemeClr val="tx2">
                    <a:lumMod val="60000"/>
                    <a:lumOff val="40000"/>
                  </a:schemeClr>
                </a:solidFill>
                <a:latin typeface="a_Helver(15%) Bashkir" pitchFamily="34" charset="0"/>
              </a:rPr>
              <a:t>әмәл – сара</a:t>
            </a:r>
            <a:r>
              <a:rPr lang="be-BY" b="1" dirty="0">
                <a:solidFill>
                  <a:schemeClr val="tx2">
                    <a:lumMod val="60000"/>
                    <a:lumOff val="40000"/>
                  </a:schemeClr>
                </a:solidFill>
                <a:latin typeface="a_Helver(15%) Bashkir" pitchFamily="34" charset="0"/>
              </a:rPr>
              <a:t>; мера, способ</a:t>
            </a:r>
            <a:endParaRPr lang="ru-RU" b="1" dirty="0">
              <a:solidFill>
                <a:schemeClr val="tx2">
                  <a:lumMod val="60000"/>
                  <a:lumOff val="40000"/>
                </a:schemeClr>
              </a:solidFill>
              <a:latin typeface="a_Helver(15%) Bashkir" pitchFamily="34" charset="0"/>
            </a:endParaRPr>
          </a:p>
          <a:p>
            <a:r>
              <a:rPr lang="be-BY" b="1" dirty="0">
                <a:solidFill>
                  <a:schemeClr val="tx2">
                    <a:lumMod val="60000"/>
                    <a:lumOff val="40000"/>
                  </a:schemeClr>
                </a:solidFill>
                <a:latin typeface="a_Helver(15%) Bashkir" pitchFamily="34" charset="0"/>
              </a:rPr>
              <a:t>ғәрсел – совестливый.</a:t>
            </a:r>
            <a:endParaRPr lang="ru-RU" b="1" dirty="0">
              <a:solidFill>
                <a:schemeClr val="tx2">
                  <a:lumMod val="60000"/>
                  <a:lumOff val="40000"/>
                </a:schemeClr>
              </a:solidFill>
              <a:latin typeface="a_Helver(15%) Bashkir" pitchFamily="34"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be-BY" b="1" i="1" dirty="0" smtClean="0">
                <a:solidFill>
                  <a:schemeClr val="tx2">
                    <a:lumMod val="60000"/>
                    <a:lumOff val="40000"/>
                  </a:schemeClr>
                </a:solidFill>
                <a:latin typeface="a_Helver(15%) Bashkir" pitchFamily="34" charset="0"/>
              </a:rPr>
              <a:t>     “Ҡайғырмағыҙ</a:t>
            </a:r>
            <a:r>
              <a:rPr lang="be-BY" b="1" i="1" dirty="0">
                <a:solidFill>
                  <a:schemeClr val="tx2">
                    <a:lumMod val="60000"/>
                    <a:lumOff val="40000"/>
                  </a:schemeClr>
                </a:solidFill>
                <a:latin typeface="a_Helver(15%) Bashkir" pitchFamily="34" charset="0"/>
              </a:rPr>
              <a:t>, дошман менән һуғышҡа утыҙ бишенсе өйҙән дә кеше барасаҡ!  Утыҙ бишенсе өй ҙә дошманға ҡаршы һуғышасаҡ! Мин хәрби комиссариаттан рөхсәт алып ҡайттым. Ҡыҫҡа ваҡытлы медсестралар курсына барам. Аҙаҡ – яуға</a:t>
            </a:r>
            <a:r>
              <a:rPr lang="be-BY" b="1" i="1" dirty="0" smtClean="0">
                <a:solidFill>
                  <a:schemeClr val="tx2">
                    <a:lumMod val="60000"/>
                    <a:lumOff val="40000"/>
                  </a:schemeClr>
                </a:solidFill>
                <a:latin typeface="a_Helver(15%) Bashkir" pitchFamily="34" charset="0"/>
              </a:rPr>
              <a:t>…”</a:t>
            </a:r>
            <a:endParaRPr lang="ru-RU" b="1" i="1" dirty="0">
              <a:solidFill>
                <a:schemeClr val="tx2">
                  <a:lumMod val="60000"/>
                  <a:lumOff val="40000"/>
                </a:schemeClr>
              </a:solidFill>
              <a:latin typeface="a_Helver(15%) Bashkir" pitchFamily="34"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914400" y="1052736"/>
            <a:ext cx="7834064" cy="5102027"/>
          </a:xfrm>
        </p:spPr>
        <p:txBody>
          <a:bodyPr>
            <a:normAutofit fontScale="92500" lnSpcReduction="20000"/>
          </a:bodyPr>
          <a:lstStyle/>
          <a:p>
            <a:pPr algn="just">
              <a:buNone/>
            </a:pPr>
            <a:r>
              <a:rPr lang="be-BY" b="1" i="1" dirty="0" smtClean="0">
                <a:solidFill>
                  <a:schemeClr val="tx2">
                    <a:lumMod val="60000"/>
                    <a:lumOff val="40000"/>
                  </a:schemeClr>
                </a:solidFill>
                <a:latin typeface="a_Helver(15%) Bashkir" pitchFamily="34" charset="0"/>
              </a:rPr>
              <a:t>     “Фәғилә  </a:t>
            </a:r>
            <a:r>
              <a:rPr lang="be-BY" b="1" i="1" dirty="0">
                <a:solidFill>
                  <a:schemeClr val="tx2">
                    <a:lumMod val="60000"/>
                    <a:lumOff val="40000"/>
                  </a:schemeClr>
                </a:solidFill>
                <a:latin typeface="a_Helver(15%) Bashkir" pitchFamily="34" charset="0"/>
              </a:rPr>
              <a:t>менән беҙ бергә хеҙмәт иттек… Ҡыйыу санитарка булды ул. Иң ҡаты яуҙарҙа ла ҡурҡып ҡалмай торғайны. Бик күп совет яуғирҙарын һуғыш яланынан алып сыҡты башҡорт ҡыҙы. Улар, яңынан сафҡа баҫып, аҙаҡ әллә күпме ҡаһарманлыҡтар күрһәтте. Шулай булғас, Фәғилә лә – ысын мәғәнәһендә ҡаһарман! Тик бер фашист пуляһы уның ғүмерен өҙҙө… Уның ҡарауы, командирҙы ҡотҡарҙы. Бына иҫтәлеккә уның тоҡсайында йөрөгән берҙән – бер китапты һалам. Уның ғүмерен киҫкән фашист пуляһы ошо китапты ла тишеп үткән…”</a:t>
            </a:r>
            <a:endParaRPr lang="ru-RU" b="1" i="1" dirty="0">
              <a:solidFill>
                <a:schemeClr val="tx2">
                  <a:lumMod val="60000"/>
                  <a:lumOff val="40000"/>
                </a:schemeClr>
              </a:solidFill>
              <a:latin typeface="a_Helver(15%) Bashkir" pitchFamily="34" charset="0"/>
            </a:endParaRP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304</Words>
  <Application>Microsoft Office PowerPoint</Application>
  <PresentationFormat>Экран (4:3)</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Яҙыусының юбилейында</vt:lpstr>
      <vt:lpstr>Слайд 6</vt:lpstr>
      <vt:lpstr>Слайд 7</vt:lpstr>
      <vt:lpstr>Слайд 8</vt:lpstr>
      <vt:lpstr>Слайд 9</vt:lpstr>
      <vt:lpstr>Фразеологизмдар</vt:lpstr>
      <vt:lpstr>Слайд 11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супер компик</dc:creator>
  <cp:lastModifiedBy>супер компик</cp:lastModifiedBy>
  <cp:revision>7</cp:revision>
  <dcterms:created xsi:type="dcterms:W3CDTF">2015-03-21T16:07:26Z</dcterms:created>
  <dcterms:modified xsi:type="dcterms:W3CDTF">2015-03-21T17:13:49Z</dcterms:modified>
</cp:coreProperties>
</file>