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notesMasterIdLst>
    <p:notesMasterId r:id="rId16"/>
  </p:notesMasterIdLst>
  <p:sldIdLst>
    <p:sldId id="256" r:id="rId2"/>
    <p:sldId id="275" r:id="rId3"/>
    <p:sldId id="260" r:id="rId4"/>
    <p:sldId id="276" r:id="rId5"/>
    <p:sldId id="261" r:id="rId6"/>
    <p:sldId id="277" r:id="rId7"/>
    <p:sldId id="267" r:id="rId8"/>
    <p:sldId id="270" r:id="rId9"/>
    <p:sldId id="272" r:id="rId10"/>
    <p:sldId id="278" r:id="rId11"/>
    <p:sldId id="279" r:id="rId12"/>
    <p:sldId id="280" r:id="rId13"/>
    <p:sldId id="281" r:id="rId14"/>
    <p:sldId id="264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08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65FD8A2-AB86-42B9-BD11-6AA0B9F38AE6}" type="datetimeFigureOut">
              <a:rPr lang="ru-RU"/>
              <a:pPr>
                <a:defRPr/>
              </a:pPr>
              <a:t>04.01.2016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7953A2E-1FCD-481F-AD55-6E7B0E3987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50CF763-3191-4A54-B319-26C84E2BF7B9}" type="datetimeFigureOut">
              <a:rPr lang="ru-RU" smtClean="0"/>
              <a:pPr>
                <a:defRPr/>
              </a:pPr>
              <a:t>04.01.2016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D3064FB-45B5-46CD-B167-109AD36E6F2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18AF684-5778-483C-A206-5A9515291B2C}" type="datetimeFigureOut">
              <a:rPr lang="ru-RU" smtClean="0"/>
              <a:pPr>
                <a:defRPr/>
              </a:pPr>
              <a:t>04.01.2016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D9E938E-8206-43F2-9572-5FC002DCAA1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90462D55-D2E1-43CE-82E5-39BC409E26C4}" type="datetimeFigureOut">
              <a:rPr lang="ru-RU" smtClean="0"/>
              <a:pPr>
                <a:defRPr/>
              </a:pPr>
              <a:t>04.01.2016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9CE9714-16CD-4404-ABEB-9E2F356272A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64947B-49E1-4958-87E1-FB2FF5E82E62}" type="datetimeFigureOut">
              <a:rPr lang="ru-RU" smtClean="0"/>
              <a:pPr>
                <a:defRPr/>
              </a:pPr>
              <a:t>04.01.2016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B6F6FC8-9926-4082-8C4D-B756B431222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7104807-A0A4-406E-B594-FAD6D0BAF66A}" type="datetimeFigureOut">
              <a:rPr lang="ru-RU" smtClean="0"/>
              <a:pPr>
                <a:defRPr/>
              </a:pPr>
              <a:t>04.01.2016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8685B6DA-EBDF-41F2-BE49-59CE54B5511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3BB021-318B-4B8F-B64A-4A171B947155}" type="datetimeFigureOut">
              <a:rPr lang="ru-RU" smtClean="0"/>
              <a:pPr>
                <a:defRPr/>
              </a:pPr>
              <a:t>04.01.2016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B0F314B-64D8-4AAE-B188-22BC9A9FF85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8B57B42-7D29-46FB-B306-57E0BE45BE79}" type="datetimeFigureOut">
              <a:rPr lang="ru-RU" smtClean="0"/>
              <a:pPr>
                <a:defRPr/>
              </a:pPr>
              <a:t>04.01.2016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7A47A6F-0962-4886-880E-B9C985A09FC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123C8C5-AC47-44EA-A441-EE6159C803D8}" type="datetimeFigureOut">
              <a:rPr lang="ru-RU" smtClean="0"/>
              <a:pPr>
                <a:defRPr/>
              </a:pPr>
              <a:t>04.01.2016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2D89BBA-660D-476A-99BB-1CDF5AC1371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44B1C12-50DC-4C2F-894C-775A731B8CBB}" type="datetimeFigureOut">
              <a:rPr lang="ru-RU" smtClean="0"/>
              <a:pPr>
                <a:defRPr/>
              </a:pPr>
              <a:t>04.01.2016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73DA51-4BA0-43B8-80EB-4034E28A9CD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2C7D00E-CCBB-47B2-95E9-C3311FEC29CB}" type="datetimeFigureOut">
              <a:rPr lang="ru-RU" smtClean="0"/>
              <a:pPr>
                <a:defRPr/>
              </a:pPr>
              <a:t>04.01.2016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9D27504-78EF-4157-A795-579BC8F080A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0BAA115-DEA1-49D6-B6C5-F47181FBF59B}" type="datetimeFigureOut">
              <a:rPr lang="ru-RU" smtClean="0"/>
              <a:pPr>
                <a:defRPr/>
              </a:pPr>
              <a:t>04.01.2016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D6E4349-350C-4CF8-A0E3-45515BAEF51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0D45327-23D3-4FF9-A842-77F913690E44}" type="datetimeFigureOut">
              <a:rPr lang="ru-RU" smtClean="0"/>
              <a:pPr>
                <a:defRPr/>
              </a:pPr>
              <a:t>04.01.2016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416D017-A3B8-42C8-847A-5AC81A6F61F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1097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Урок русского языка в 6 классе</a:t>
            </a:r>
            <a:endParaRPr lang="ru-RU" dirty="0"/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3000372"/>
            <a:ext cx="6072230" cy="1857388"/>
          </a:xfrm>
        </p:spPr>
        <p:txBody>
          <a:bodyPr/>
          <a:lstStyle/>
          <a:p>
            <a:pPr marR="0"/>
            <a:r>
              <a:rPr lang="ru-RU" dirty="0" smtClean="0"/>
              <a:t>Тема: </a:t>
            </a:r>
            <a:r>
              <a:rPr lang="ru-RU" sz="3200" b="1" i="1" dirty="0" smtClean="0"/>
              <a:t>Имя числительное как часть </a:t>
            </a:r>
            <a:r>
              <a:rPr lang="ru-RU" sz="3200" b="1" i="1" dirty="0" smtClean="0"/>
              <a:t>речи</a:t>
            </a:r>
            <a:endParaRPr lang="ru-RU" sz="3200" b="1" i="1" dirty="0" smtClean="0"/>
          </a:p>
        </p:txBody>
      </p:sp>
      <p:pic>
        <p:nvPicPr>
          <p:cNvPr id="4" name="Picture 2" descr="D:\Мои документы\Мои рисунки\Катенькины серьёзные дела\МОУ СОШ №9\русский язык\6 класс\fddfdc076a_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572008"/>
            <a:ext cx="2305050" cy="1785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Неправильное употребление имен числительных производит неприятное впечатление  и свидетельствует о неграмотности говорящего. Необходимо </a:t>
            </a:r>
            <a:r>
              <a:rPr lang="ru-RU" u="sng" dirty="0" smtClean="0"/>
              <a:t>во что бы то ни стало </a:t>
            </a:r>
            <a:r>
              <a:rPr lang="ru-RU" dirty="0" smtClean="0"/>
              <a:t> научиться правильно склонять имена числительные и правильно сочетать их с именами существительными.</a:t>
            </a:r>
          </a:p>
          <a:p>
            <a:r>
              <a:rPr lang="ru-RU" dirty="0" smtClean="0"/>
              <a:t>                 </a:t>
            </a:r>
            <a:r>
              <a:rPr lang="ru-RU" dirty="0" err="1" smtClean="0"/>
              <a:t>Е.Язовицкий</a:t>
            </a:r>
            <a:r>
              <a:rPr lang="ru-RU" dirty="0" smtClean="0"/>
              <a:t> «Говорите правильно»</a:t>
            </a:r>
            <a:endParaRPr lang="ru-RU" u="sng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Какие из предметов, названных существительными </a:t>
            </a:r>
            <a:r>
              <a:rPr lang="ru-RU" sz="2400" b="1" i="1" dirty="0" smtClean="0"/>
              <a:t>Молоко, варенье, опилки, вода, бензин, мука, орех, щипцы, чашка, туфли, белизна, ходьба, грусть, торт, погода, градус, очки, тетрадь, сливки, колбаса</a:t>
            </a:r>
            <a:r>
              <a:rPr lang="ru-RU" sz="2400" b="1" dirty="0" smtClean="0"/>
              <a:t> </a:t>
            </a:r>
            <a:r>
              <a:rPr lang="ru-RU" sz="2400" dirty="0" smtClean="0"/>
              <a:t>можно</a:t>
            </a:r>
            <a:r>
              <a:rPr lang="ru-RU" sz="2400" b="1" dirty="0" smtClean="0"/>
              <a:t> считать, </a:t>
            </a:r>
            <a:r>
              <a:rPr lang="ru-RU" sz="2400" dirty="0" smtClean="0"/>
              <a:t> а какие </a:t>
            </a:r>
            <a:r>
              <a:rPr lang="ru-RU" sz="2400" b="1" dirty="0" smtClean="0"/>
              <a:t> измерять</a:t>
            </a:r>
            <a:r>
              <a:rPr lang="ru-RU" sz="2400" dirty="0" smtClean="0"/>
              <a:t> (разными единицами меры)? Какие из них не поддаются ни счету, ни измерению? Как это отражается на способности данных существительных сочетаться с количественными или собирательными числительными?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Выделите существительные, которые называют предметы, подлежащие счету, и запишите их в сочетании с числительными:</a:t>
            </a:r>
          </a:p>
          <a:p>
            <a:r>
              <a:rPr lang="ru-RU" dirty="0" smtClean="0"/>
              <a:t>А) количественными</a:t>
            </a:r>
          </a:p>
          <a:p>
            <a:endParaRPr lang="ru-RU" dirty="0" smtClean="0"/>
          </a:p>
          <a:p>
            <a:r>
              <a:rPr lang="ru-RU" dirty="0" smtClean="0"/>
              <a:t>Б) собирательными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Подведение итогов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Corbel" pitchFamily="34" charset="0"/>
              </a:rPr>
              <a:t>Что такое числительное?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Corbel" pitchFamily="34" charset="0"/>
              </a:rPr>
              <a:t>Какие разряды числительных вы знаете?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Corbel" pitchFamily="34" charset="0"/>
              </a:rPr>
              <a:t> Как изменяются имена числительные?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Corbel" pitchFamily="34" charset="0"/>
              </a:rPr>
              <a:t>На что надо обращать внимание при склонении числительных, чтобы вас считали культурным человеком?</a:t>
            </a:r>
          </a:p>
          <a:p>
            <a:pPr>
              <a:buFontTx/>
              <a:buChar char="-"/>
            </a:pPr>
            <a:r>
              <a:rPr lang="ru-RU" sz="2800" b="1" dirty="0" smtClean="0">
                <a:ln/>
                <a:solidFill>
                  <a:schemeClr val="accent3"/>
                </a:solidFill>
              </a:rPr>
              <a:t>Что нового я узнал(а) на уроке?</a:t>
            </a:r>
          </a:p>
          <a:p>
            <a:pPr>
              <a:buFontTx/>
              <a:buChar char="-"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2" descr="D:\Мои документы\Мои рисунки\Катенькины серьёзные дела\МОУ СОШ №9\русский язык\6 класс\TsifryIChsla20020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4981130"/>
            <a:ext cx="1732966" cy="1575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Домашнее задание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6625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Найдите как можно больше фразеологизмов с числительными</a:t>
            </a:r>
          </a:p>
          <a:p>
            <a:pPr>
              <a:buFont typeface="Wingdings 3" pitchFamily="18" charset="2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23900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Прочитайте стихотворение О.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Высотской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«Веселая грамматика». О каких, известных вам, частях речи в нем говорится?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239000" cy="5241314"/>
          </a:xfrm>
        </p:spPr>
        <p:txBody>
          <a:bodyPr>
            <a:no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Существительное – школа,</a:t>
            </a:r>
            <a:b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Просыпается – глагол.</a:t>
            </a:r>
            <a:b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прилагательным весёлый</a:t>
            </a:r>
            <a:b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Новый школьный день пришёл.</a:t>
            </a:r>
            <a:b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Встали мы – местоименье,</a:t>
            </a:r>
            <a:b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Бьёт числительное семь.</a:t>
            </a:r>
            <a:b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ученье, без сомненья,</a:t>
            </a:r>
            <a:b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Приниматься надо всем.</a:t>
            </a:r>
            <a:b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 наречием отлично</a:t>
            </a:r>
            <a:b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уроках дорожим.</a:t>
            </a:r>
            <a:b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Соблюдаем мы привычно</a:t>
            </a:r>
            <a:b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Дисциплину и режим.</a:t>
            </a:r>
            <a:b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и ни – у нас частицы,</a:t>
            </a:r>
            <a:b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Нам их надо повторять.</a:t>
            </a:r>
            <a:b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при этом не лениться</a:t>
            </a:r>
            <a:b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ни часу не терять!</a:t>
            </a:r>
            <a:b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После школы, как известно,</a:t>
            </a:r>
            <a:b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 катаемся в санях.</a:t>
            </a:r>
            <a:b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Здесь особенно уместны</a:t>
            </a:r>
            <a:b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Междометья: ох и ах!</a:t>
            </a:r>
            <a:b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потом у тёплой печи</a:t>
            </a:r>
            <a:b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Повторяем части речи</a:t>
            </a:r>
            <a:endParaRPr lang="ru-RU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>
                <a:solidFill>
                  <a:srgbClr val="C00000"/>
                </a:solidFill>
              </a:rPr>
              <a:t>Вставьте в пословицы пропущенные слова.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ru-RU" dirty="0" smtClean="0">
              <a:solidFill>
                <a:srgbClr val="C00000"/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>
                <a:solidFill>
                  <a:srgbClr val="C00000"/>
                </a:solidFill>
              </a:rPr>
              <a:t>… раз отмерь - … отрежь.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ru-RU" dirty="0" smtClean="0">
              <a:solidFill>
                <a:srgbClr val="C00000"/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>
                <a:solidFill>
                  <a:srgbClr val="C00000"/>
                </a:solidFill>
              </a:rPr>
              <a:t>Не имей … рублей, а имей … друзей.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ru-RU" dirty="0" smtClean="0">
              <a:solidFill>
                <a:srgbClr val="C00000"/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>
                <a:solidFill>
                  <a:srgbClr val="C00000"/>
                </a:solidFill>
              </a:rPr>
              <a:t>… ум хорошо, а … ума лучше.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ru-RU" dirty="0" smtClean="0">
              <a:solidFill>
                <a:srgbClr val="C00000"/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>
                <a:solidFill>
                  <a:srgbClr val="C00000"/>
                </a:solidFill>
              </a:rPr>
              <a:t>Подумайте, на какой вопрос они отвечают и что обозначают.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dirty="0" smtClean="0"/>
              <a:t>Произведите морфемный разбор слова </a:t>
            </a:r>
            <a:r>
              <a:rPr lang="ru-RU" i="1" dirty="0" smtClean="0"/>
              <a:t>числительное. </a:t>
            </a:r>
            <a:r>
              <a:rPr lang="ru-RU" dirty="0" smtClean="0"/>
              <a:t>Какая морфема определяет значение термина?</a:t>
            </a:r>
          </a:p>
          <a:p>
            <a:pPr>
              <a:lnSpc>
                <a:spcPct val="90000"/>
              </a:lnSpc>
            </a:pPr>
            <a:endParaRPr lang="ru-RU" dirty="0" smtClean="0"/>
          </a:p>
          <a:p>
            <a:pPr>
              <a:lnSpc>
                <a:spcPct val="90000"/>
              </a:lnSpc>
            </a:pPr>
            <a:r>
              <a:rPr lang="ru-RU" dirty="0" smtClean="0"/>
              <a:t>Подберите и запишите слова с тем же корнем, что и в слове числительное. Над каждым из них укажите части речи.</a:t>
            </a:r>
          </a:p>
          <a:p>
            <a:r>
              <a:rPr lang="ru-RU" dirty="0" smtClean="0"/>
              <a:t>Сделайте вывод о том, что изучает эта часть речи.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3" pitchFamily="18" charset="2"/>
              <a:buNone/>
            </a:pPr>
            <a:r>
              <a:rPr lang="ru-RU" i="1" smtClean="0">
                <a:solidFill>
                  <a:srgbClr val="00B050"/>
                </a:solidFill>
              </a:rPr>
              <a:t>Познакомимся </a:t>
            </a:r>
          </a:p>
          <a:p>
            <a:pPr>
              <a:buFont typeface="Wingdings 3" pitchFamily="18" charset="2"/>
              <a:buNone/>
            </a:pPr>
            <a:r>
              <a:rPr lang="ru-RU" i="1" smtClean="0"/>
              <a:t>с именем числительным как частью речи.</a:t>
            </a:r>
          </a:p>
          <a:p>
            <a:pPr>
              <a:buFont typeface="Wingdings 3" pitchFamily="18" charset="2"/>
              <a:buNone/>
            </a:pPr>
            <a:endParaRPr lang="ru-RU" i="1" smtClean="0">
              <a:solidFill>
                <a:srgbClr val="00B050"/>
              </a:solidFill>
            </a:endParaRPr>
          </a:p>
          <a:p>
            <a:pPr>
              <a:buFont typeface="Wingdings 3" pitchFamily="18" charset="2"/>
              <a:buNone/>
            </a:pPr>
            <a:r>
              <a:rPr lang="ru-RU" i="1" smtClean="0">
                <a:solidFill>
                  <a:srgbClr val="00B050"/>
                </a:solidFill>
              </a:rPr>
              <a:t>Научимся находить </a:t>
            </a:r>
          </a:p>
          <a:p>
            <a:pPr>
              <a:buFont typeface="Wingdings 3" pitchFamily="18" charset="2"/>
              <a:buNone/>
            </a:pPr>
            <a:r>
              <a:rPr lang="ru-RU" i="1" smtClean="0"/>
              <a:t>числительное в тексте.</a:t>
            </a:r>
          </a:p>
          <a:p>
            <a:pPr>
              <a:buFont typeface="Wingdings 3" pitchFamily="18" charset="2"/>
              <a:buNone/>
            </a:pPr>
            <a:endParaRPr lang="ru-RU" i="1" smtClean="0">
              <a:solidFill>
                <a:srgbClr val="00B050"/>
              </a:solidFill>
            </a:endParaRPr>
          </a:p>
          <a:p>
            <a:pPr>
              <a:buFont typeface="Wingdings 3" pitchFamily="18" charset="2"/>
              <a:buNone/>
            </a:pPr>
            <a:r>
              <a:rPr lang="ru-RU" i="1" smtClean="0">
                <a:solidFill>
                  <a:srgbClr val="00B050"/>
                </a:solidFill>
              </a:rPr>
              <a:t>Узнаем</a:t>
            </a:r>
            <a:r>
              <a:rPr lang="ru-RU" i="1" smtClean="0"/>
              <a:t>  </a:t>
            </a:r>
          </a:p>
          <a:p>
            <a:pPr>
              <a:buFont typeface="Wingdings 3" pitchFamily="18" charset="2"/>
              <a:buNone/>
            </a:pPr>
            <a:r>
              <a:rPr lang="ru-RU" i="1" smtClean="0"/>
              <a:t>о количественных и порядковых числительных.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</p:spPr>
        <p:txBody>
          <a:bodyPr/>
          <a:lstStyle/>
          <a:p>
            <a:r>
              <a:rPr lang="ru-RU" dirty="0" smtClean="0"/>
              <a:t>Обратимся к </a:t>
            </a:r>
            <a:r>
              <a:rPr lang="ru-RU" u="sng" dirty="0" smtClean="0"/>
              <a:t>поисковому чтению</a:t>
            </a:r>
            <a:r>
              <a:rPr lang="ru-RU" dirty="0" smtClean="0"/>
              <a:t> параграфа 59, чтобы найти ответы на следующие вопросы:</a:t>
            </a:r>
          </a:p>
          <a:p>
            <a:r>
              <a:rPr lang="ru-RU" sz="2000" dirty="0" smtClean="0"/>
              <a:t>1) Каково общее грамматическое значение имени числительного?</a:t>
            </a:r>
          </a:p>
          <a:p>
            <a:r>
              <a:rPr lang="ru-RU" sz="2000" dirty="0" smtClean="0"/>
              <a:t>2) На какие два основных разряда делятся числительные? Какие вопросы помогают определить разряд, к которому относится числительное? Покажите это на примерах</a:t>
            </a:r>
          </a:p>
          <a:p>
            <a:r>
              <a:rPr lang="ru-RU" sz="2000" dirty="0" smtClean="0"/>
              <a:t>3) Какие морфологические признаки характерны для  </a:t>
            </a:r>
          </a:p>
          <a:p>
            <a:r>
              <a:rPr lang="ru-RU" sz="2000" dirty="0" smtClean="0"/>
              <a:t>а)количественных числительных  и </a:t>
            </a:r>
          </a:p>
          <a:p>
            <a:pPr>
              <a:buFont typeface="Wingdings" pitchFamily="2" charset="2"/>
              <a:buNone/>
            </a:pPr>
            <a:r>
              <a:rPr lang="ru-RU" sz="2000" dirty="0" smtClean="0"/>
              <a:t>   б) порядковых числительных? Покажите это на примерах, используя количественные (кроме один, два) и порядковые числительные в сочетании с существительными</a:t>
            </a:r>
          </a:p>
          <a:p>
            <a:pPr>
              <a:buFont typeface="Wingdings" pitchFamily="2" charset="2"/>
              <a:buNone/>
            </a:pPr>
            <a:r>
              <a:rPr lang="ru-RU" sz="2000" dirty="0" smtClean="0"/>
              <a:t>4) Каковы синтаксические признаки количественных и порядковых числительных?</a:t>
            </a:r>
          </a:p>
          <a:p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059113" y="2781300"/>
            <a:ext cx="2520950" cy="1079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Значение</a:t>
            </a:r>
          </a:p>
        </p:txBody>
      </p:sp>
      <p:sp>
        <p:nvSpPr>
          <p:cNvPr id="3" name="Овал 2"/>
          <p:cNvSpPr/>
          <p:nvPr/>
        </p:nvSpPr>
        <p:spPr>
          <a:xfrm>
            <a:off x="3059113" y="620713"/>
            <a:ext cx="3025775" cy="11525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Количество предметов (Сколько?)</a:t>
            </a:r>
          </a:p>
        </p:txBody>
      </p:sp>
      <p:sp>
        <p:nvSpPr>
          <p:cNvPr id="4" name="Овал 3"/>
          <p:cNvSpPr/>
          <p:nvPr/>
        </p:nvSpPr>
        <p:spPr>
          <a:xfrm>
            <a:off x="6516688" y="692150"/>
            <a:ext cx="2447925" cy="12239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Отвлечённое число (Сколько?)</a:t>
            </a:r>
          </a:p>
        </p:txBody>
      </p:sp>
      <p:sp>
        <p:nvSpPr>
          <p:cNvPr id="5" name="Овал 4"/>
          <p:cNvSpPr/>
          <p:nvPr/>
        </p:nvSpPr>
        <p:spPr>
          <a:xfrm>
            <a:off x="107950" y="476250"/>
            <a:ext cx="2735263" cy="14398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Порядок предметов при счёте(Какой? )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2181225" y="2003426"/>
            <a:ext cx="1163637" cy="9890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3" idx="4"/>
          </p:cNvCxnSpPr>
          <p:nvPr/>
        </p:nvCxnSpPr>
        <p:spPr>
          <a:xfrm rot="5400000">
            <a:off x="4104481" y="2240757"/>
            <a:ext cx="93503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5508625" y="1700213"/>
            <a:ext cx="1727200" cy="1441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2195513" y="5084763"/>
            <a:ext cx="3960812" cy="1562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Имя числительное</a:t>
            </a:r>
          </a:p>
        </p:txBody>
      </p:sp>
      <p:cxnSp>
        <p:nvCxnSpPr>
          <p:cNvPr id="23" name="Прямая соединительная линия 22"/>
          <p:cNvCxnSpPr>
            <a:stCxn id="2" idx="4"/>
          </p:cNvCxnSpPr>
          <p:nvPr/>
        </p:nvCxnSpPr>
        <p:spPr>
          <a:xfrm rot="16200000" flipH="1">
            <a:off x="3286919" y="4893469"/>
            <a:ext cx="2138363" cy="73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684213" y="4005263"/>
            <a:ext cx="187166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?...</a:t>
            </a:r>
          </a:p>
        </p:txBody>
      </p:sp>
      <p:sp>
        <p:nvSpPr>
          <p:cNvPr id="28" name="Овал 27"/>
          <p:cNvSpPr/>
          <p:nvPr/>
        </p:nvSpPr>
        <p:spPr>
          <a:xfrm>
            <a:off x="6948488" y="3933825"/>
            <a:ext cx="1908175" cy="1008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?...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1908175" y="4868863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28" idx="3"/>
          </p:cNvCxnSpPr>
          <p:nvPr/>
        </p:nvCxnSpPr>
        <p:spPr>
          <a:xfrm rot="5400000">
            <a:off x="6149975" y="4511675"/>
            <a:ext cx="795338" cy="1360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357298"/>
            <a:ext cx="7239000" cy="509843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Раз, два, три, четыре, пять. </a:t>
            </a:r>
          </a:p>
          <a:p>
            <a:pPr algn="ctr"/>
            <a:r>
              <a:rPr lang="ru-RU" dirty="0" smtClean="0"/>
              <a:t>Вышел зайчик погулять……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Назовите числительные в этом тексте? К какому разряду они относятся? Какое слово замещает числительное, но им не является?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46588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Синтаксическая роль числительных в предложении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 fontAlgn="auto">
              <a:spcAft>
                <a:spcPts val="0"/>
              </a:spcAft>
              <a:buFont typeface="Wingdings 3"/>
              <a:buNone/>
              <a:defRPr/>
            </a:pPr>
            <a:endParaRPr lang="ru-RU" dirty="0" smtClean="0">
              <a:solidFill>
                <a:srgbClr val="0070C0"/>
              </a:solidFill>
            </a:endParaRPr>
          </a:p>
          <a:p>
            <a:pPr marL="624078" indent="-514350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>
                <a:solidFill>
                  <a:srgbClr val="0070C0"/>
                </a:solidFill>
              </a:rPr>
              <a:t>Три и два – пять.</a:t>
            </a:r>
          </a:p>
          <a:p>
            <a:pPr marL="624078" indent="-514350" fontAlgn="auto">
              <a:spcAft>
                <a:spcPts val="0"/>
              </a:spcAft>
              <a:buFont typeface="Wingdings 3"/>
              <a:buNone/>
              <a:defRPr/>
            </a:pPr>
            <a:endParaRPr lang="ru-RU" dirty="0" smtClean="0">
              <a:solidFill>
                <a:srgbClr val="0070C0"/>
              </a:solidFill>
            </a:endParaRPr>
          </a:p>
          <a:p>
            <a:pPr marL="624078" indent="-514350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>
                <a:solidFill>
                  <a:srgbClr val="0070C0"/>
                </a:solidFill>
              </a:rPr>
              <a:t>В окне на девятом этаже погас свет.</a:t>
            </a:r>
          </a:p>
          <a:p>
            <a:pPr marL="624078" indent="-514350" fontAlgn="auto">
              <a:spcAft>
                <a:spcPts val="0"/>
              </a:spcAft>
              <a:buFont typeface="Wingdings 3"/>
              <a:buNone/>
              <a:defRPr/>
            </a:pPr>
            <a:endParaRPr lang="ru-RU" dirty="0" smtClean="0">
              <a:solidFill>
                <a:srgbClr val="0070C0"/>
              </a:solidFill>
            </a:endParaRPr>
          </a:p>
          <a:p>
            <a:pPr marL="624078" indent="-514350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>
                <a:solidFill>
                  <a:srgbClr val="0070C0"/>
                </a:solidFill>
              </a:rPr>
              <a:t>Отдых двух братьев был удачным.</a:t>
            </a:r>
          </a:p>
          <a:p>
            <a:pPr marL="624078" indent="-514350" fontAlgn="auto">
              <a:spcAft>
                <a:spcPts val="0"/>
              </a:spcAft>
              <a:buFont typeface="Wingdings 3"/>
              <a:buNone/>
              <a:defRPr/>
            </a:pPr>
            <a:endParaRPr lang="ru-RU" dirty="0" smtClean="0">
              <a:solidFill>
                <a:srgbClr val="0070C0"/>
              </a:solidFill>
            </a:endParaRPr>
          </a:p>
          <a:p>
            <a:pPr marL="624078" indent="-514350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>
                <a:solidFill>
                  <a:srgbClr val="0070C0"/>
                </a:solidFill>
              </a:rPr>
              <a:t>Поезд отправляется в два часа.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284</TotalTime>
  <Words>527</Words>
  <Application>Microsoft Office PowerPoint</Application>
  <PresentationFormat>Экран (4:3)</PresentationFormat>
  <Paragraphs>70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Урок русского языка в 6 классе</vt:lpstr>
      <vt:lpstr>Прочитайте стихотворение О. Высотской «Веселая грамматика». О каких, известных вам, частях речи в нем говорится? </vt:lpstr>
      <vt:lpstr>Слайд 3</vt:lpstr>
      <vt:lpstr>Слайд 4</vt:lpstr>
      <vt:lpstr>Цели урока:</vt:lpstr>
      <vt:lpstr>Слайд 6</vt:lpstr>
      <vt:lpstr>Слайд 7</vt:lpstr>
      <vt:lpstr>Слайд 8</vt:lpstr>
      <vt:lpstr>Синтаксическая роль числительных в предложении</vt:lpstr>
      <vt:lpstr>Слайд 10</vt:lpstr>
      <vt:lpstr>Слайд 11</vt:lpstr>
      <vt:lpstr>Слайд 12</vt:lpstr>
      <vt:lpstr>Подведение итогов</vt:lpstr>
      <vt:lpstr>Домашнее задание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в 6 классе</dc:title>
  <dc:creator>post2c</dc:creator>
  <cp:lastModifiedBy>Валентина Ивановна</cp:lastModifiedBy>
  <cp:revision>48</cp:revision>
  <dcterms:created xsi:type="dcterms:W3CDTF">2011-03-28T02:28:51Z</dcterms:created>
  <dcterms:modified xsi:type="dcterms:W3CDTF">2016-01-04T13:02:58Z</dcterms:modified>
</cp:coreProperties>
</file>