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8" r:id="rId3"/>
    <p:sldId id="259" r:id="rId4"/>
    <p:sldId id="261" r:id="rId5"/>
    <p:sldId id="266" r:id="rId6"/>
    <p:sldId id="267" r:id="rId7"/>
    <p:sldId id="268" r:id="rId8"/>
    <p:sldId id="269" r:id="rId9"/>
    <p:sldId id="262" r:id="rId10"/>
    <p:sldId id="263" r:id="rId11"/>
    <p:sldId id="264" r:id="rId12"/>
    <p:sldId id="270" r:id="rId13"/>
    <p:sldId id="271" r:id="rId14"/>
    <p:sldId id="272" r:id="rId15"/>
    <p:sldId id="273" r:id="rId16"/>
    <p:sldId id="275" r:id="rId17"/>
    <p:sldId id="277" r:id="rId18"/>
    <p:sldId id="278" r:id="rId19"/>
    <p:sldId id="279" r:id="rId20"/>
    <p:sldId id="283" r:id="rId21"/>
    <p:sldId id="289" r:id="rId22"/>
    <p:sldId id="280" r:id="rId23"/>
    <p:sldId id="285" r:id="rId24"/>
    <p:sldId id="290" r:id="rId25"/>
    <p:sldId id="287" r:id="rId26"/>
    <p:sldId id="282" r:id="rId27"/>
    <p:sldId id="274" r:id="rId28"/>
    <p:sldId id="265" r:id="rId29"/>
    <p:sldId id="286" r:id="rId30"/>
    <p:sldId id="260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2350-0F57-4940-8120-ADBB328B1E23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2B8A-CA2C-4283-A804-A18BF35A8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2350-0F57-4940-8120-ADBB328B1E23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2B8A-CA2C-4283-A804-A18BF35A8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2350-0F57-4940-8120-ADBB328B1E23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2B8A-CA2C-4283-A804-A18BF35A8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2350-0F57-4940-8120-ADBB328B1E23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2B8A-CA2C-4283-A804-A18BF35A8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2350-0F57-4940-8120-ADBB328B1E23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2B8A-CA2C-4283-A804-A18BF35A8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2350-0F57-4940-8120-ADBB328B1E23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2B8A-CA2C-4283-A804-A18BF35A8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2350-0F57-4940-8120-ADBB328B1E23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2B8A-CA2C-4283-A804-A18BF35A8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2350-0F57-4940-8120-ADBB328B1E23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2B8A-CA2C-4283-A804-A18BF35A8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2350-0F57-4940-8120-ADBB328B1E23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2B8A-CA2C-4283-A804-A18BF35A8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2350-0F57-4940-8120-ADBB328B1E23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2B8A-CA2C-4283-A804-A18BF35A8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A2350-0F57-4940-8120-ADBB328B1E23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2B8A-CA2C-4283-A804-A18BF35A8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A2350-0F57-4940-8120-ADBB328B1E23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82B8A-CA2C-4283-A804-A18BF35A8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kids.kremlin.ru/index.php?p=1-4&amp;v=fm0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92" y="548680"/>
            <a:ext cx="890820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Правовой марафон</a:t>
            </a:r>
            <a:endParaRPr lang="ru-RU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Рисунок 2" descr="i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204864"/>
            <a:ext cx="2616769" cy="3536175"/>
          </a:xfrm>
          <a:prstGeom prst="rect">
            <a:avLst/>
          </a:prstGeom>
        </p:spPr>
      </p:pic>
      <p:pic>
        <p:nvPicPr>
          <p:cNvPr id="4" name="Рисунок 3" descr="i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005064"/>
            <a:ext cx="2589583" cy="2486000"/>
          </a:xfrm>
          <a:prstGeom prst="rect">
            <a:avLst/>
          </a:prstGeom>
        </p:spPr>
      </p:pic>
      <p:pic>
        <p:nvPicPr>
          <p:cNvPr id="5" name="Рисунок 4" descr="Конституци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644964">
            <a:off x="3555919" y="2057981"/>
            <a:ext cx="2591170" cy="32469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b="1" dirty="0" smtClean="0"/>
              <a:t>9 глав</a:t>
            </a:r>
            <a:endParaRPr lang="ru-RU" sz="9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b="1" dirty="0" smtClean="0">
                <a:hlinkClick r:id="rId2" action="ppaction://hlinksldjump"/>
              </a:rPr>
              <a:t>5. Наше государство – </a:t>
            </a:r>
          </a:p>
          <a:p>
            <a:pPr>
              <a:buNone/>
            </a:pPr>
            <a:r>
              <a:rPr lang="ru-RU" b="1" dirty="0" smtClean="0">
                <a:hlinkClick r:id="rId2" action="ppaction://hlinksldjump"/>
              </a:rPr>
              <a:t>А) парламентская республика</a:t>
            </a:r>
          </a:p>
          <a:p>
            <a:pPr>
              <a:buNone/>
            </a:pPr>
            <a:r>
              <a:rPr lang="ru-RU" b="1" dirty="0" smtClean="0">
                <a:hlinkClick r:id="rId2" action="ppaction://hlinksldjump"/>
              </a:rPr>
              <a:t>Б) президентская республика</a:t>
            </a:r>
          </a:p>
          <a:p>
            <a:pPr>
              <a:buNone/>
            </a:pPr>
            <a:r>
              <a:rPr lang="ru-RU" b="1" dirty="0" smtClean="0">
                <a:hlinkClick r:id="rId2" action="ppaction://hlinksldjump"/>
              </a:rPr>
              <a:t>В) конституционная монархия?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Президентская республика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hlinkClick r:id="rId2" action="ppaction://hlinksldjump"/>
              </a:rPr>
              <a:t>6. Что является символом России?</a:t>
            </a: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/>
              <a:t>ГЕРБ</a:t>
            </a:r>
          </a:p>
          <a:p>
            <a:pPr algn="ctr">
              <a:buNone/>
            </a:pPr>
            <a:r>
              <a:rPr lang="ru-RU" sz="4800" b="1" dirty="0" smtClean="0"/>
              <a:t>ФЛАГ</a:t>
            </a:r>
          </a:p>
          <a:p>
            <a:pPr algn="ctr">
              <a:buNone/>
            </a:pPr>
            <a:r>
              <a:rPr lang="ru-RU" sz="4800" b="1" dirty="0" smtClean="0"/>
              <a:t>ГИМН</a:t>
            </a:r>
          </a:p>
          <a:p>
            <a:pPr algn="ctr">
              <a:buNone/>
            </a:pPr>
            <a:r>
              <a:rPr lang="ru-RU" sz="4800" b="1" dirty="0" smtClean="0"/>
              <a:t>ПРЕЗИДЕНТ</a:t>
            </a:r>
          </a:p>
          <a:p>
            <a:pPr algn="ctr">
              <a:buNone/>
            </a:pPr>
            <a:r>
              <a:rPr lang="ru-RU" sz="4800" b="1" dirty="0" smtClean="0"/>
              <a:t>КОНСТИТУЦИЯ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7. Что означают цвета флага России?</a:t>
            </a:r>
            <a:endParaRPr lang="ru-RU" b="1" dirty="0"/>
          </a:p>
        </p:txBody>
      </p:sp>
      <p:pic>
        <p:nvPicPr>
          <p:cNvPr id="4" name="Рисунок 3" descr="i (2)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1484784"/>
            <a:ext cx="7867102" cy="48860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6250" y="1124744"/>
            <a:ext cx="7652174" cy="475252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699792" y="1628800"/>
            <a:ext cx="41385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Мир, чистота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84176" y="2967335"/>
            <a:ext cx="637565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4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Небо, верность, правда</a:t>
            </a:r>
            <a:endParaRPr lang="ru-RU" sz="4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67744" y="4365104"/>
            <a:ext cx="44766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Огонь, отвага</a:t>
            </a:r>
            <a:endParaRPr lang="ru-RU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hlinkClick r:id="rId2" action="ppaction://hlinksldjump"/>
              </a:rPr>
              <a:t>8. Сколько депутатов избирается в Государственную Думу?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/>
              <a:t>Законодательный орган РФ состоит из </a:t>
            </a:r>
            <a:r>
              <a:rPr lang="ru-RU" sz="9600" b="1" dirty="0" smtClean="0"/>
              <a:t>450 </a:t>
            </a:r>
            <a:r>
              <a:rPr lang="ru-RU" sz="4400" b="1" dirty="0" smtClean="0"/>
              <a:t>депутатов</a:t>
            </a:r>
            <a:endParaRPr lang="ru-RU" sz="4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hlinkClick r:id="rId2" action="ppaction://hlinksldjump"/>
              </a:rPr>
              <a:t>9. Кто автор гимна России?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35696" y="1124744"/>
            <a:ext cx="541084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Разминка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Рисунок 4" descr="i (1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2780928"/>
            <a:ext cx="1648983" cy="29099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12776"/>
            <a:ext cx="7848872" cy="5949280"/>
          </a:xfrm>
        </p:spPr>
        <p:txBody>
          <a:bodyPr>
            <a:normAutofit fontScale="40000" lnSpcReduction="20000"/>
          </a:bodyPr>
          <a:lstStyle/>
          <a:p>
            <a:pPr algn="r">
              <a:buNone/>
            </a:pPr>
            <a:r>
              <a:rPr lang="ru-RU" sz="5000" b="1" dirty="0"/>
              <a:t>Музыка А. Александрова</a:t>
            </a:r>
            <a:br>
              <a:rPr lang="ru-RU" sz="5000" b="1" dirty="0"/>
            </a:br>
            <a:r>
              <a:rPr lang="ru-RU" sz="5000" b="1" dirty="0"/>
              <a:t>Слова С. </a:t>
            </a:r>
            <a:r>
              <a:rPr lang="ru-RU" sz="5000" b="1" dirty="0" smtClean="0"/>
              <a:t>Михалкова</a:t>
            </a:r>
          </a:p>
          <a:p>
            <a:r>
              <a:rPr lang="ru-RU" sz="3800" dirty="0"/>
              <a:t>Россия — священная наша держава, </a:t>
            </a:r>
            <a:br>
              <a:rPr lang="ru-RU" sz="3800" dirty="0"/>
            </a:br>
            <a:r>
              <a:rPr lang="ru-RU" sz="3800" dirty="0"/>
              <a:t>Россия — любимая наша страна. </a:t>
            </a:r>
            <a:br>
              <a:rPr lang="ru-RU" sz="3800" dirty="0"/>
            </a:br>
            <a:r>
              <a:rPr lang="ru-RU" sz="3800" dirty="0"/>
              <a:t>Могучая воля, великая слава — </a:t>
            </a:r>
            <a:br>
              <a:rPr lang="ru-RU" sz="3800" dirty="0"/>
            </a:br>
            <a:r>
              <a:rPr lang="ru-RU" sz="3800" dirty="0"/>
              <a:t>Твоё достоянье на все времена!</a:t>
            </a:r>
          </a:p>
          <a:p>
            <a:r>
              <a:rPr lang="ru-RU" sz="3800" dirty="0"/>
              <a:t>Славься, Отечество наше свободное, </a:t>
            </a:r>
            <a:br>
              <a:rPr lang="ru-RU" sz="3800" dirty="0"/>
            </a:br>
            <a:r>
              <a:rPr lang="ru-RU" sz="3800" dirty="0"/>
              <a:t>Братских народов союз вековой, </a:t>
            </a:r>
            <a:br>
              <a:rPr lang="ru-RU" sz="3800" dirty="0"/>
            </a:br>
            <a:r>
              <a:rPr lang="ru-RU" sz="3800" dirty="0"/>
              <a:t>Предками данная мудрость народная! </a:t>
            </a:r>
            <a:br>
              <a:rPr lang="ru-RU" sz="3800" dirty="0"/>
            </a:br>
            <a:r>
              <a:rPr lang="ru-RU" sz="3800" dirty="0"/>
              <a:t>Славься, страна! Мы гордимся тобой!</a:t>
            </a:r>
          </a:p>
          <a:p>
            <a:r>
              <a:rPr lang="ru-RU" sz="3800" dirty="0"/>
              <a:t>От южных морей до полярного края </a:t>
            </a:r>
            <a:br>
              <a:rPr lang="ru-RU" sz="3800" dirty="0"/>
            </a:br>
            <a:r>
              <a:rPr lang="ru-RU" sz="3800" dirty="0"/>
              <a:t>Раскинулись наши леса и поля. </a:t>
            </a:r>
            <a:br>
              <a:rPr lang="ru-RU" sz="3800" dirty="0"/>
            </a:br>
            <a:r>
              <a:rPr lang="ru-RU" sz="3800" dirty="0"/>
              <a:t>Одна ты на свете! Одна ты такая — </a:t>
            </a:r>
            <a:br>
              <a:rPr lang="ru-RU" sz="3800" dirty="0"/>
            </a:br>
            <a:r>
              <a:rPr lang="ru-RU" sz="3800" dirty="0"/>
              <a:t>Хранимая Богом родная земля!</a:t>
            </a:r>
          </a:p>
          <a:p>
            <a:r>
              <a:rPr lang="ru-RU" sz="3800" dirty="0"/>
              <a:t>Славься, Отечество наше свободное, </a:t>
            </a:r>
            <a:br>
              <a:rPr lang="ru-RU" sz="3800" dirty="0"/>
            </a:br>
            <a:r>
              <a:rPr lang="ru-RU" sz="3800" dirty="0"/>
              <a:t>Братских народов союз вековой, </a:t>
            </a:r>
            <a:br>
              <a:rPr lang="ru-RU" sz="3800" dirty="0"/>
            </a:br>
            <a:r>
              <a:rPr lang="ru-RU" sz="3800" dirty="0"/>
              <a:t>Предками данная мудрость народная! </a:t>
            </a:r>
            <a:br>
              <a:rPr lang="ru-RU" sz="3800" dirty="0"/>
            </a:br>
            <a:r>
              <a:rPr lang="ru-RU" sz="3800" dirty="0"/>
              <a:t>Славься, страна! Мы гордимся тобой!</a:t>
            </a:r>
          </a:p>
          <a:p>
            <a:r>
              <a:rPr lang="ru-RU" sz="3800" dirty="0"/>
              <a:t>Широкий простор для мечты и для жизни </a:t>
            </a:r>
            <a:br>
              <a:rPr lang="ru-RU" sz="3800" dirty="0"/>
            </a:br>
            <a:r>
              <a:rPr lang="ru-RU" sz="3800" dirty="0"/>
              <a:t>Грядущие нам открывают года. </a:t>
            </a:r>
            <a:br>
              <a:rPr lang="ru-RU" sz="3800" dirty="0"/>
            </a:br>
            <a:r>
              <a:rPr lang="ru-RU" sz="3800" dirty="0"/>
              <a:t>Нам силу даёт наша верность Отчизне. </a:t>
            </a:r>
            <a:br>
              <a:rPr lang="ru-RU" sz="3800" dirty="0"/>
            </a:br>
            <a:r>
              <a:rPr lang="ru-RU" sz="3800" dirty="0"/>
              <a:t>Так было, так есть и так будет всегда!</a:t>
            </a:r>
          </a:p>
          <a:p>
            <a:r>
              <a:rPr lang="ru-RU" sz="3800" dirty="0"/>
              <a:t>Славься, Отечество наше свободное, </a:t>
            </a:r>
            <a:br>
              <a:rPr lang="ru-RU" sz="3800" dirty="0"/>
            </a:br>
            <a:r>
              <a:rPr lang="ru-RU" sz="3800" dirty="0"/>
              <a:t>Братских народов союз вековой, </a:t>
            </a:r>
            <a:br>
              <a:rPr lang="ru-RU" sz="3800" dirty="0"/>
            </a:br>
            <a:r>
              <a:rPr lang="ru-RU" sz="3800" dirty="0"/>
              <a:t>Предками данная мудрость народная! </a:t>
            </a:r>
            <a:br>
              <a:rPr lang="ru-RU" sz="3800" dirty="0"/>
            </a:br>
            <a:r>
              <a:rPr lang="ru-RU" sz="3800" dirty="0"/>
              <a:t>Славься, страна! Мы гордимся тобой!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332656"/>
            <a:ext cx="720079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ГИМН РОССИИ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99592" y="1484784"/>
            <a:ext cx="74483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«В гостях у Президента»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Рисунок 6" descr="start_t.gif"/>
          <p:cNvPicPr>
            <a:picLocks noChangeAspect="1"/>
          </p:cNvPicPr>
          <p:nvPr/>
        </p:nvPicPr>
        <p:blipFill>
          <a:blip r:embed="rId2" cstate="print"/>
          <a:srcRect b="15666"/>
          <a:stretch>
            <a:fillRect/>
          </a:stretch>
        </p:blipFill>
        <p:spPr>
          <a:xfrm>
            <a:off x="683568" y="2564904"/>
            <a:ext cx="7848507" cy="37187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33203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В специальной статье Конституции РФ сказано, чем должен заниматься глава нашего государства (Президент). </a:t>
            </a:r>
            <a:r>
              <a:rPr lang="ru-RU" sz="2800" b="1" smtClean="0"/>
              <a:t>Оказывается, </a:t>
            </a:r>
            <a:r>
              <a:rPr lang="ru-RU" sz="2800" b="1" dirty="0" smtClean="0"/>
              <a:t>дел у Президента очень много. Одних только глаголов (сказуемых) отвечающих на вопрос «Что делает?» целых ТРИДЦАТЬ ШЕСТЬ штук!</a:t>
            </a:r>
          </a:p>
          <a:p>
            <a:r>
              <a:rPr lang="ru-RU" sz="2800" b="1" dirty="0" smtClean="0"/>
              <a:t>Перечислите эти глаголы (при помощи статьи Конституции).</a:t>
            </a:r>
          </a:p>
          <a:p>
            <a:pPr>
              <a:buNone/>
            </a:pPr>
            <a:r>
              <a:rPr lang="ru-RU" sz="2000" b="1" dirty="0" smtClean="0"/>
              <a:t>Ответ на сайте Президента РФ:</a:t>
            </a:r>
          </a:p>
          <a:p>
            <a:pPr>
              <a:buNone/>
            </a:pPr>
            <a:r>
              <a:rPr lang="ru-RU" sz="2000" u="sng" dirty="0" smtClean="0">
                <a:hlinkClick r:id="rId2"/>
              </a:rPr>
              <a:t>http://kids.kremlin.ru/index.php?p=1-4&amp;v=fm0</a:t>
            </a:r>
            <a:endParaRPr lang="ru-RU" sz="2000" b="1" dirty="0"/>
          </a:p>
        </p:txBody>
      </p:sp>
      <p:pic>
        <p:nvPicPr>
          <p:cNvPr id="4" name="Рисунок 3" descr="i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188640"/>
            <a:ext cx="2870461" cy="19901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332656"/>
            <a:ext cx="4038600" cy="4525963"/>
          </a:xfrm>
        </p:spPr>
        <p:txBody>
          <a:bodyPr>
            <a:noAutofit/>
          </a:bodyPr>
          <a:lstStyle/>
          <a:p>
            <a:pPr fontAlgn="t"/>
            <a:r>
              <a:rPr lang="ru-RU" sz="1800" b="1" smtClean="0"/>
              <a:t>является</a:t>
            </a:r>
            <a:endParaRPr lang="ru-RU" sz="1800" smtClean="0"/>
          </a:p>
          <a:p>
            <a:pPr fontAlgn="t"/>
            <a:r>
              <a:rPr lang="ru-RU" sz="1800" b="1" smtClean="0"/>
              <a:t>ведёт</a:t>
            </a:r>
            <a:endParaRPr lang="ru-RU" sz="1800" smtClean="0"/>
          </a:p>
          <a:p>
            <a:pPr fontAlgn="t"/>
            <a:r>
              <a:rPr lang="ru-RU" sz="1800" b="1" smtClean="0"/>
              <a:t>вносит</a:t>
            </a:r>
            <a:endParaRPr lang="ru-RU" sz="1800" smtClean="0"/>
          </a:p>
          <a:p>
            <a:pPr fontAlgn="t"/>
            <a:r>
              <a:rPr lang="ru-RU" sz="1800" b="1" smtClean="0"/>
              <a:t>возглавляет</a:t>
            </a:r>
            <a:endParaRPr lang="ru-RU" sz="1800" smtClean="0"/>
          </a:p>
          <a:p>
            <a:pPr fontAlgn="t"/>
            <a:r>
              <a:rPr lang="ru-RU" sz="1800" b="1" smtClean="0"/>
              <a:t>вправе приостанавливать</a:t>
            </a:r>
            <a:endParaRPr lang="ru-RU" sz="1800" smtClean="0"/>
          </a:p>
          <a:p>
            <a:pPr fontAlgn="t"/>
            <a:r>
              <a:rPr lang="ru-RU" sz="1800" b="1" smtClean="0"/>
              <a:t>избирается</a:t>
            </a:r>
            <a:endParaRPr lang="ru-RU" sz="1800" smtClean="0"/>
          </a:p>
          <a:p>
            <a:pPr fontAlgn="t"/>
            <a:r>
              <a:rPr lang="ru-RU" sz="1800" b="1" smtClean="0"/>
              <a:t>издаёт</a:t>
            </a:r>
            <a:endParaRPr lang="ru-RU" sz="1800" smtClean="0"/>
          </a:p>
          <a:p>
            <a:pPr fontAlgn="t"/>
            <a:r>
              <a:rPr lang="ru-RU" sz="1800" b="1" smtClean="0"/>
              <a:t>имеет право</a:t>
            </a:r>
            <a:endParaRPr lang="ru-RU" sz="1800" smtClean="0"/>
          </a:p>
          <a:p>
            <a:pPr fontAlgn="t"/>
            <a:r>
              <a:rPr lang="ru-RU" sz="1800" b="1" smtClean="0"/>
              <a:t>может быть избран</a:t>
            </a:r>
            <a:endParaRPr lang="ru-RU" sz="1800" smtClean="0"/>
          </a:p>
          <a:p>
            <a:pPr fontAlgn="t"/>
            <a:r>
              <a:rPr lang="ru-RU" sz="1800" b="1" smtClean="0"/>
              <a:t>может использовать</a:t>
            </a:r>
            <a:endParaRPr lang="ru-RU" sz="1800" smtClean="0"/>
          </a:p>
          <a:p>
            <a:pPr fontAlgn="t"/>
            <a:r>
              <a:rPr lang="ru-RU" sz="1800" b="1" smtClean="0"/>
              <a:t>может передать</a:t>
            </a:r>
            <a:endParaRPr lang="ru-RU" sz="1800" smtClean="0"/>
          </a:p>
          <a:p>
            <a:pPr fontAlgn="t"/>
            <a:r>
              <a:rPr lang="ru-RU" sz="1800" b="1" smtClean="0"/>
              <a:t>награждает</a:t>
            </a:r>
            <a:endParaRPr lang="ru-RU" sz="1800" smtClean="0"/>
          </a:p>
          <a:p>
            <a:pPr fontAlgn="t"/>
            <a:r>
              <a:rPr lang="ru-RU" sz="1800" b="1" smtClean="0"/>
              <a:t>назначает</a:t>
            </a:r>
            <a:endParaRPr lang="ru-RU" sz="1800" smtClean="0"/>
          </a:p>
          <a:p>
            <a:pPr fontAlgn="t"/>
            <a:r>
              <a:rPr lang="ru-RU" sz="1800" b="1" smtClean="0"/>
              <a:t>не может занимать</a:t>
            </a:r>
            <a:endParaRPr lang="ru-RU" sz="1800" smtClean="0"/>
          </a:p>
          <a:p>
            <a:pPr fontAlgn="t"/>
            <a:r>
              <a:rPr lang="ru-RU" sz="1800" b="1" smtClean="0"/>
              <a:t>обеспечивает</a:t>
            </a:r>
            <a:endParaRPr lang="ru-RU" sz="1800" smtClean="0"/>
          </a:p>
          <a:p>
            <a:pPr fontAlgn="t"/>
            <a:r>
              <a:rPr lang="ru-RU" sz="1800" b="1" smtClean="0"/>
              <a:t>обладает</a:t>
            </a:r>
            <a:endParaRPr lang="ru-RU" sz="1800" smtClean="0"/>
          </a:p>
          <a:p>
            <a:pPr fontAlgn="t"/>
            <a:r>
              <a:rPr lang="ru-RU" sz="1800" b="1" smtClean="0"/>
              <a:t>обнародует</a:t>
            </a:r>
          </a:p>
          <a:p>
            <a:pPr fontAlgn="t"/>
            <a:r>
              <a:rPr lang="ru-RU" sz="1800" b="1" smtClean="0"/>
              <a:t>обращается</a:t>
            </a:r>
            <a:endParaRPr lang="ru-RU" sz="1800" smtClean="0"/>
          </a:p>
          <a:p>
            <a:pPr fontAlgn="t"/>
            <a:endParaRPr lang="ru-RU" sz="180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4008" y="260648"/>
            <a:ext cx="4038600" cy="4525963"/>
          </a:xfrm>
        </p:spPr>
        <p:txBody>
          <a:bodyPr>
            <a:noAutofit/>
          </a:bodyPr>
          <a:lstStyle/>
          <a:p>
            <a:pPr fontAlgn="t"/>
            <a:r>
              <a:rPr lang="ru-RU" sz="1800" b="1" smtClean="0"/>
              <a:t>определяет</a:t>
            </a:r>
            <a:endParaRPr lang="ru-RU" sz="1800" smtClean="0"/>
          </a:p>
          <a:p>
            <a:pPr fontAlgn="t"/>
            <a:r>
              <a:rPr lang="ru-RU" sz="1800" b="1" smtClean="0"/>
              <a:t>освобождает</a:t>
            </a:r>
            <a:endParaRPr lang="ru-RU" sz="1800" smtClean="0"/>
          </a:p>
          <a:p>
            <a:pPr fontAlgn="t"/>
            <a:r>
              <a:rPr lang="ru-RU" sz="1800" b="1" smtClean="0"/>
              <a:t>осуществляет</a:t>
            </a:r>
            <a:endParaRPr lang="ru-RU" sz="1800" smtClean="0"/>
          </a:p>
          <a:p>
            <a:pPr fontAlgn="t"/>
            <a:r>
              <a:rPr lang="ru-RU" sz="1800" b="1" smtClean="0"/>
              <a:t>отзывает</a:t>
            </a:r>
            <a:endParaRPr lang="ru-RU" sz="1800" smtClean="0"/>
          </a:p>
          <a:p>
            <a:pPr fontAlgn="t"/>
            <a:r>
              <a:rPr lang="ru-RU" sz="1800" b="1" smtClean="0"/>
              <a:t>приносит</a:t>
            </a:r>
            <a:endParaRPr lang="ru-RU" sz="1800" smtClean="0"/>
          </a:p>
          <a:p>
            <a:pPr fontAlgn="t"/>
            <a:r>
              <a:rPr lang="ru-RU" sz="1800" b="1" smtClean="0"/>
              <a:t>представляет</a:t>
            </a:r>
            <a:endParaRPr lang="ru-RU" sz="1800" smtClean="0"/>
          </a:p>
          <a:p>
            <a:pPr fontAlgn="t"/>
            <a:r>
              <a:rPr lang="ru-RU" sz="1800" b="1" smtClean="0"/>
              <a:t>принимает</a:t>
            </a:r>
            <a:endParaRPr lang="ru-RU" sz="1800" smtClean="0"/>
          </a:p>
          <a:p>
            <a:pPr fontAlgn="t"/>
            <a:r>
              <a:rPr lang="ru-RU" sz="1800" b="1" smtClean="0"/>
              <a:t>подписывает</a:t>
            </a:r>
            <a:endParaRPr lang="ru-RU" sz="1800" smtClean="0"/>
          </a:p>
          <a:p>
            <a:pPr fontAlgn="t"/>
            <a:r>
              <a:rPr lang="ru-RU" sz="1800" b="1" smtClean="0"/>
              <a:t>присваивает</a:t>
            </a:r>
            <a:endParaRPr lang="ru-RU" sz="1800" smtClean="0"/>
          </a:p>
          <a:p>
            <a:pPr fontAlgn="t"/>
            <a:r>
              <a:rPr lang="ru-RU" sz="1800" b="1" smtClean="0"/>
              <a:t>приступает</a:t>
            </a:r>
            <a:endParaRPr lang="ru-RU" sz="1800" smtClean="0"/>
          </a:p>
          <a:p>
            <a:pPr fontAlgn="t"/>
            <a:r>
              <a:rPr lang="ru-RU" sz="1800" b="1" smtClean="0"/>
              <a:t>прекращает</a:t>
            </a:r>
            <a:endParaRPr lang="ru-RU" sz="1800" smtClean="0"/>
          </a:p>
          <a:p>
            <a:pPr fontAlgn="t"/>
            <a:r>
              <a:rPr lang="ru-RU" sz="1800" b="1" smtClean="0"/>
              <a:t>распускает</a:t>
            </a:r>
            <a:endParaRPr lang="ru-RU" sz="1800" smtClean="0"/>
          </a:p>
          <a:p>
            <a:pPr fontAlgn="t"/>
            <a:r>
              <a:rPr lang="ru-RU" sz="1800" b="1" smtClean="0"/>
              <a:t>решает</a:t>
            </a:r>
            <a:endParaRPr lang="ru-RU" sz="1800" smtClean="0"/>
          </a:p>
          <a:p>
            <a:pPr fontAlgn="t"/>
            <a:r>
              <a:rPr lang="ru-RU" sz="1800" b="1" smtClean="0"/>
              <a:t>ставит</a:t>
            </a:r>
            <a:endParaRPr lang="ru-RU" sz="1800" smtClean="0"/>
          </a:p>
          <a:p>
            <a:pPr fontAlgn="t"/>
            <a:r>
              <a:rPr lang="ru-RU" sz="1800" b="1" smtClean="0"/>
              <a:t>утверждает</a:t>
            </a:r>
            <a:endParaRPr lang="ru-RU" sz="1800" smtClean="0"/>
          </a:p>
          <a:p>
            <a:pPr fontAlgn="t"/>
            <a:r>
              <a:rPr lang="ru-RU" sz="1800" b="1" smtClean="0"/>
              <a:t>формирует</a:t>
            </a:r>
            <a:endParaRPr lang="ru-RU" sz="1800" smtClean="0"/>
          </a:p>
          <a:p>
            <a:pPr fontAlgn="t"/>
            <a:r>
              <a:rPr lang="ru-RU" sz="1800" b="1" smtClean="0"/>
              <a:t>вводит</a:t>
            </a:r>
            <a:endParaRPr lang="ru-RU" sz="1800" smtClean="0"/>
          </a:p>
          <a:p>
            <a:pPr fontAlgn="t"/>
            <a:r>
              <a:rPr lang="ru-RU" sz="1800" b="1" smtClean="0"/>
              <a:t>может быть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600" y="1556792"/>
            <a:ext cx="720581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</a:t>
            </a:r>
            <a:r>
              <a:rPr lang="ru-RU" sz="8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Правознайки</a:t>
            </a:r>
            <a:r>
              <a:rPr lang="ru-RU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</a:t>
            </a:r>
            <a:endParaRPr lang="ru-RU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Рисунок 5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3674482"/>
            <a:ext cx="2265412" cy="25743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3600" b="1" dirty="0" smtClean="0"/>
              <a:t>О каких правах идет речь </a:t>
            </a:r>
            <a:br>
              <a:rPr lang="ru-RU" sz="3600" b="1" dirty="0" smtClean="0"/>
            </a:br>
            <a:r>
              <a:rPr lang="ru-RU" sz="3600" b="1" dirty="0" smtClean="0"/>
              <a:t>в мультфильмах?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pic>
        <p:nvPicPr>
          <p:cNvPr id="3" name="Рисунок 2" descr="i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4869160"/>
            <a:ext cx="2088232" cy="1670586"/>
          </a:xfrm>
          <a:prstGeom prst="rect">
            <a:avLst/>
          </a:prstGeom>
        </p:spPr>
      </p:pic>
      <p:pic>
        <p:nvPicPr>
          <p:cNvPr id="4" name="Рисунок 3" descr="i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4293096"/>
            <a:ext cx="1676772" cy="2328850"/>
          </a:xfrm>
          <a:prstGeom prst="rect">
            <a:avLst/>
          </a:prstGeom>
        </p:spPr>
      </p:pic>
      <p:pic>
        <p:nvPicPr>
          <p:cNvPr id="5" name="Рисунок 4" descr="i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3861048"/>
            <a:ext cx="1440160" cy="2160240"/>
          </a:xfrm>
          <a:prstGeom prst="rect">
            <a:avLst/>
          </a:prstGeom>
        </p:spPr>
      </p:pic>
      <p:pic>
        <p:nvPicPr>
          <p:cNvPr id="6" name="Рисунок 5" descr="i (5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1628800"/>
            <a:ext cx="1788790" cy="1788790"/>
          </a:xfrm>
          <a:prstGeom prst="rect">
            <a:avLst/>
          </a:prstGeom>
        </p:spPr>
      </p:pic>
      <p:pic>
        <p:nvPicPr>
          <p:cNvPr id="7" name="Рисунок 6" descr="i (6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04248" y="2924944"/>
            <a:ext cx="2177661" cy="1800200"/>
          </a:xfrm>
          <a:prstGeom prst="rect">
            <a:avLst/>
          </a:prstGeom>
        </p:spPr>
      </p:pic>
      <p:pic>
        <p:nvPicPr>
          <p:cNvPr id="8" name="Рисунок 7" descr="i (7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21141498">
            <a:off x="354032" y="1268004"/>
            <a:ext cx="2267744" cy="1693249"/>
          </a:xfrm>
          <a:prstGeom prst="rect">
            <a:avLst/>
          </a:prstGeom>
        </p:spPr>
      </p:pic>
      <p:pic>
        <p:nvPicPr>
          <p:cNvPr id="9" name="Рисунок 8" descr="i (8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092280" y="980728"/>
            <a:ext cx="1814507" cy="1354832"/>
          </a:xfrm>
          <a:prstGeom prst="rect">
            <a:avLst/>
          </a:prstGeom>
        </p:spPr>
      </p:pic>
      <p:pic>
        <p:nvPicPr>
          <p:cNvPr id="10" name="Рисунок 9" descr="i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843807" y="2492896"/>
            <a:ext cx="2214411" cy="16091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100" b="1" dirty="0" smtClean="0"/>
              <a:t>Передай одним-двумя предложениями смысл рисунка. Можно использовать цитаты.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D:\Мои документы\Мои рисунки\Картинки\Конституция\12-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676875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Овал 7"/>
          <p:cNvSpPr/>
          <p:nvPr/>
        </p:nvSpPr>
        <p:spPr>
          <a:xfrm>
            <a:off x="3347864" y="5157192"/>
            <a:ext cx="1656184" cy="1440160"/>
          </a:xfrm>
          <a:prstGeom prst="ellipse">
            <a:avLst/>
          </a:prstGeom>
          <a:noFill/>
          <a:ln w="1143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076056" y="4581128"/>
            <a:ext cx="6480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!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678666">
            <a:off x="3809451" y="1256556"/>
            <a:ext cx="54803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«Коротко и ясно»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908720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На карте-плане воображаемой местности отмечены общественные места, здания: школа, больница и др.</a:t>
            </a:r>
          </a:p>
          <a:p>
            <a:pPr lvl="0">
              <a:buFont typeface="Arial" pitchFamily="34" charset="0"/>
              <a:buChar char="•"/>
            </a:pPr>
            <a:r>
              <a:rPr lang="ru-RU" sz="4800" b="1" dirty="0" smtClean="0"/>
              <a:t>Какое право человек может реализовать в том или ином общественном месте? </a:t>
            </a:r>
          </a:p>
          <a:p>
            <a:pPr lvl="0"/>
            <a:endParaRPr lang="ru-RU" sz="2800" b="1" dirty="0" smtClean="0"/>
          </a:p>
          <a:p>
            <a:pPr lvl="0"/>
            <a:r>
              <a:rPr lang="ru-RU" sz="2800" b="1" dirty="0" smtClean="0"/>
              <a:t>Подтверди выводы статьями Конституции. </a:t>
            </a:r>
          </a:p>
          <a:p>
            <a:pPr lvl="0"/>
            <a:r>
              <a:rPr lang="ru-RU" sz="2800" b="1" dirty="0" smtClean="0"/>
              <a:t>Ответы запиши в таблицу.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4891" y="188640"/>
            <a:ext cx="68749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«Моё правовое поле»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92696"/>
            <a:ext cx="7704856" cy="5433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Овал 5"/>
          <p:cNvSpPr/>
          <p:nvPr/>
        </p:nvSpPr>
        <p:spPr>
          <a:xfrm>
            <a:off x="323528" y="3933056"/>
            <a:ext cx="1296144" cy="1152128"/>
          </a:xfrm>
          <a:prstGeom prst="ellipse">
            <a:avLst/>
          </a:prstGeom>
          <a:solidFill>
            <a:schemeClr val="bg1"/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860032" y="3789040"/>
            <a:ext cx="1656184" cy="1152128"/>
          </a:xfrm>
          <a:prstGeom prst="ellipse">
            <a:avLst/>
          </a:prstGeom>
          <a:solidFill>
            <a:schemeClr val="bg1"/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04248" y="2564904"/>
            <a:ext cx="1872208" cy="1152128"/>
          </a:xfrm>
          <a:prstGeom prst="ellipse">
            <a:avLst/>
          </a:prstGeom>
          <a:solidFill>
            <a:schemeClr val="bg1"/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444208" y="188640"/>
            <a:ext cx="1800200" cy="963488"/>
          </a:xfrm>
          <a:prstGeom prst="ellipse">
            <a:avLst/>
          </a:prstGeom>
          <a:solidFill>
            <a:schemeClr val="bg1"/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635896" y="188640"/>
            <a:ext cx="1800200" cy="963488"/>
          </a:xfrm>
          <a:prstGeom prst="ellipse">
            <a:avLst/>
          </a:prstGeom>
          <a:solidFill>
            <a:schemeClr val="bg1"/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483768" y="3212976"/>
            <a:ext cx="1944216" cy="1152128"/>
          </a:xfrm>
          <a:prstGeom prst="ellipse">
            <a:avLst/>
          </a:prstGeom>
          <a:solidFill>
            <a:schemeClr val="bg1"/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39552" y="4077072"/>
            <a:ext cx="792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1. Дом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83768" y="357301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2. Спортплощадка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4048" y="414908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3. Больница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39744" y="292494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4. Дом культуры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88224" y="5486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5. Школа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07904" y="47667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6. Библиотека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9" name="Рисунок 18" descr="незнайка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0"/>
            <a:ext cx="1807118" cy="32079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Законы обществу нужны, 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Чтоб защищать права, свободы, 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И Конституция страны 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Для этого дана народу. 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Была она утверждена 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Голосованием народным, 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Чтобы Россия, как страна 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Была великой и свободной!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незнайка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2564904"/>
            <a:ext cx="1807118" cy="320798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hlinkClick r:id="rId2" action="ppaction://hlinksldjump"/>
              </a:rPr>
              <a:t>1. Из какого документа граждане России могут узнать о своих правах и обязанностях?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0" y="3275481"/>
            <a:ext cx="4038600" cy="237603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400" b="1" dirty="0" smtClean="0"/>
              <a:t>на жизнь;</a:t>
            </a:r>
          </a:p>
          <a:p>
            <a:pPr>
              <a:buFont typeface="Wingdings" pitchFamily="2" charset="2"/>
              <a:buChar char="ü"/>
            </a:pPr>
            <a:r>
              <a:rPr lang="ru-RU" sz="1400" b="1" dirty="0" smtClean="0"/>
              <a:t>на свободу;</a:t>
            </a:r>
          </a:p>
          <a:p>
            <a:pPr>
              <a:buFont typeface="Wingdings" pitchFamily="2" charset="2"/>
              <a:buChar char="ü"/>
            </a:pPr>
            <a:r>
              <a:rPr lang="ru-RU" sz="1400" b="1" dirty="0" smtClean="0"/>
              <a:t>на неприкосновенность личности;</a:t>
            </a:r>
          </a:p>
          <a:p>
            <a:pPr>
              <a:buFont typeface="Wingdings" pitchFamily="2" charset="2"/>
              <a:buChar char="ü"/>
            </a:pPr>
            <a:r>
              <a:rPr lang="ru-RU" sz="1400" b="1" dirty="0" smtClean="0"/>
              <a:t>на бесплатное образование;</a:t>
            </a:r>
          </a:p>
          <a:p>
            <a:pPr>
              <a:buFont typeface="Wingdings" pitchFamily="2" charset="2"/>
              <a:buChar char="ü"/>
            </a:pPr>
            <a:r>
              <a:rPr lang="ru-RU" sz="1400" b="1" dirty="0" smtClean="0"/>
              <a:t>на бесплатную медицинскую помощь;</a:t>
            </a:r>
          </a:p>
          <a:p>
            <a:pPr>
              <a:buFont typeface="Wingdings" pitchFamily="2" charset="2"/>
              <a:buChar char="ü"/>
            </a:pPr>
            <a:r>
              <a:rPr lang="ru-RU" sz="1400" b="1" dirty="0" smtClean="0"/>
              <a:t>на владение личным имуществом;</a:t>
            </a:r>
          </a:p>
          <a:p>
            <a:pPr>
              <a:buFont typeface="Wingdings" pitchFamily="2" charset="2"/>
              <a:buChar char="ü"/>
            </a:pPr>
            <a:r>
              <a:rPr lang="ru-RU" sz="1400" b="1" dirty="0" smtClean="0"/>
              <a:t>на неприкосновенность жилища;</a:t>
            </a:r>
          </a:p>
          <a:p>
            <a:pPr>
              <a:buFont typeface="Wingdings" pitchFamily="2" charset="2"/>
              <a:buChar char="ü"/>
            </a:pPr>
            <a:r>
              <a:rPr lang="ru-RU" sz="1400" b="1" dirty="0" smtClean="0"/>
              <a:t>на свою тайну;</a:t>
            </a:r>
          </a:p>
          <a:p>
            <a:pPr>
              <a:buFont typeface="Wingdings" pitchFamily="2" charset="2"/>
              <a:buChar char="ü"/>
            </a:pPr>
            <a:r>
              <a:rPr lang="ru-RU" sz="1400" b="1" dirty="0" smtClean="0"/>
              <a:t>на отдых и досуг и много других прав…</a:t>
            </a:r>
            <a:endParaRPr lang="ru-RU" sz="1400" b="1" dirty="0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635896" y="3501008"/>
            <a:ext cx="4038600" cy="185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400" b="1" dirty="0" smtClean="0"/>
              <a:t>Защищать Отечество.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b="1" dirty="0" smtClean="0"/>
              <a:t>Платить налоги.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b="1" dirty="0" smtClean="0"/>
              <a:t>Охранять природу.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b="1" dirty="0" smtClean="0"/>
              <a:t>Беречь памятники.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b="1" dirty="0" smtClean="0"/>
              <a:t>Соблюдать законы.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b="1" dirty="0" smtClean="0"/>
              <a:t>Заботиться о родителях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b="1" dirty="0" smtClean="0"/>
              <a:t>Учиться.</a:t>
            </a:r>
            <a:endParaRPr lang="ru-RU" sz="1400" b="1" dirty="0"/>
          </a:p>
        </p:txBody>
      </p:sp>
      <p:sp>
        <p:nvSpPr>
          <p:cNvPr id="1026" name="AutoShape 2" descr="http://im6-tub-ru.yandex.net/i?id=89307562-17-7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" name="Рисунок 16" descr="i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628800"/>
            <a:ext cx="1428750" cy="885825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6156176" y="2060848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 smtClean="0"/>
              <a:t>Россия — священная наша держава, </a:t>
            </a:r>
            <a:br>
              <a:rPr lang="ru-RU" sz="1200" dirty="0" smtClean="0"/>
            </a:br>
            <a:r>
              <a:rPr lang="ru-RU" sz="1200" dirty="0" smtClean="0"/>
              <a:t>Россия — любимая наша страна. </a:t>
            </a:r>
            <a:br>
              <a:rPr lang="ru-RU" sz="1200" dirty="0" smtClean="0"/>
            </a:br>
            <a:r>
              <a:rPr lang="ru-RU" sz="1200" dirty="0" smtClean="0"/>
              <a:t>Могучая воля, великая слава — </a:t>
            </a:r>
            <a:br>
              <a:rPr lang="ru-RU" sz="1200" dirty="0" smtClean="0"/>
            </a:br>
            <a:r>
              <a:rPr lang="ru-RU" sz="1200" dirty="0" smtClean="0"/>
              <a:t>Твоё достоянье на все времена!</a:t>
            </a:r>
          </a:p>
          <a:p>
            <a:r>
              <a:rPr lang="ru-RU" sz="1200" dirty="0" smtClean="0"/>
              <a:t>Славься, Отечество наше свободное, </a:t>
            </a:r>
            <a:br>
              <a:rPr lang="ru-RU" sz="1200" dirty="0" smtClean="0"/>
            </a:br>
            <a:r>
              <a:rPr lang="ru-RU" sz="1200" dirty="0" smtClean="0"/>
              <a:t>Братских народов союз вековой, </a:t>
            </a:r>
            <a:br>
              <a:rPr lang="ru-RU" sz="1200" dirty="0" smtClean="0"/>
            </a:br>
            <a:r>
              <a:rPr lang="ru-RU" sz="1200" dirty="0" smtClean="0"/>
              <a:t>Предками данная мудрость народная! </a:t>
            </a:r>
            <a:br>
              <a:rPr lang="ru-RU" sz="1200" dirty="0" smtClean="0"/>
            </a:br>
            <a:r>
              <a:rPr lang="ru-RU" sz="1200" dirty="0" smtClean="0"/>
              <a:t>Славься, страна! Мы гордимся тобой!</a:t>
            </a:r>
          </a:p>
          <a:p>
            <a:r>
              <a:rPr lang="ru-RU" sz="1200" dirty="0" smtClean="0"/>
              <a:t>От южных морей до полярного края </a:t>
            </a:r>
            <a:br>
              <a:rPr lang="ru-RU" sz="1200" dirty="0" smtClean="0"/>
            </a:br>
            <a:r>
              <a:rPr lang="ru-RU" sz="1200" dirty="0" smtClean="0"/>
              <a:t>Раскинулись наши леса и поля. </a:t>
            </a:r>
            <a:br>
              <a:rPr lang="ru-RU" sz="1200" dirty="0" smtClean="0"/>
            </a:br>
            <a:r>
              <a:rPr lang="ru-RU" sz="1200" dirty="0" smtClean="0"/>
              <a:t>Одна ты на свете! Одна ты такая — </a:t>
            </a:r>
            <a:br>
              <a:rPr lang="ru-RU" sz="1200" dirty="0" smtClean="0"/>
            </a:br>
            <a:r>
              <a:rPr lang="ru-RU" sz="1200" dirty="0" smtClean="0"/>
              <a:t>Хранимая Богом родная земля!</a:t>
            </a:r>
          </a:p>
          <a:p>
            <a:r>
              <a:rPr lang="ru-RU" sz="1200" dirty="0" smtClean="0"/>
              <a:t>Славься, Отечество наше свободное, </a:t>
            </a:r>
            <a:br>
              <a:rPr lang="ru-RU" sz="1200" dirty="0" smtClean="0"/>
            </a:br>
            <a:r>
              <a:rPr lang="ru-RU" sz="1200" dirty="0" smtClean="0"/>
              <a:t>Братских народов союз вековой, </a:t>
            </a:r>
            <a:br>
              <a:rPr lang="ru-RU" sz="1200" dirty="0" smtClean="0"/>
            </a:br>
            <a:r>
              <a:rPr lang="ru-RU" sz="1200" dirty="0" smtClean="0"/>
              <a:t>Предками данная мудрость народная! </a:t>
            </a:r>
            <a:br>
              <a:rPr lang="ru-RU" sz="1200" dirty="0" smtClean="0"/>
            </a:br>
            <a:r>
              <a:rPr lang="ru-RU" sz="1200" dirty="0" smtClean="0"/>
              <a:t>Славься, страна! Мы гордимся тобой!</a:t>
            </a:r>
          </a:p>
          <a:p>
            <a:r>
              <a:rPr lang="ru-RU" sz="1200" dirty="0" smtClean="0"/>
              <a:t>Широкий простор для мечты и для жизни </a:t>
            </a:r>
            <a:br>
              <a:rPr lang="ru-RU" sz="1200" dirty="0" smtClean="0"/>
            </a:br>
            <a:r>
              <a:rPr lang="ru-RU" sz="1200" dirty="0" smtClean="0"/>
              <a:t>Грядущие нам открывают года. </a:t>
            </a:r>
            <a:br>
              <a:rPr lang="ru-RU" sz="1200" dirty="0" smtClean="0"/>
            </a:br>
            <a:r>
              <a:rPr lang="ru-RU" sz="1200" dirty="0" smtClean="0"/>
              <a:t>Нам силу даёт наша верность Отчизне. </a:t>
            </a:r>
            <a:br>
              <a:rPr lang="ru-RU" sz="1200" dirty="0" smtClean="0"/>
            </a:br>
            <a:r>
              <a:rPr lang="ru-RU" sz="1200" dirty="0" smtClean="0"/>
              <a:t>Так было, так есть и так будет всегда!</a:t>
            </a:r>
          </a:p>
          <a:p>
            <a:r>
              <a:rPr lang="ru-RU" sz="1200" dirty="0" smtClean="0"/>
              <a:t>Славься, Отечество наше свободное, </a:t>
            </a:r>
            <a:br>
              <a:rPr lang="ru-RU" sz="1200" dirty="0" smtClean="0"/>
            </a:br>
            <a:r>
              <a:rPr lang="ru-RU" sz="1200" dirty="0" smtClean="0"/>
              <a:t>Братских народов союз вековой, </a:t>
            </a:r>
            <a:br>
              <a:rPr lang="ru-RU" sz="1200" dirty="0" smtClean="0"/>
            </a:br>
            <a:r>
              <a:rPr lang="ru-RU" sz="1200" dirty="0" smtClean="0"/>
              <a:t>Предками данная мудрость народная! </a:t>
            </a:r>
            <a:br>
              <a:rPr lang="ru-RU" sz="1200" dirty="0" smtClean="0"/>
            </a:br>
            <a:r>
              <a:rPr lang="ru-RU" sz="1200" dirty="0" smtClean="0"/>
              <a:t>Славься, страна! Мы гордимся тобой!</a:t>
            </a:r>
            <a:endParaRPr lang="ru-RU" sz="1200" dirty="0"/>
          </a:p>
        </p:txBody>
      </p:sp>
      <p:pic>
        <p:nvPicPr>
          <p:cNvPr id="23" name="Рисунок 22" descr="11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5373216"/>
            <a:ext cx="2232248" cy="13450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827584" y="332656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Конституция России – основной закон государства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Принята 12 декабря 1993 года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7544" y="1124744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Флаг</a:t>
            </a:r>
            <a:endParaRPr lang="ru-RU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11960" y="2420888"/>
            <a:ext cx="6773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Герб</a:t>
            </a:r>
            <a:endParaRPr lang="ru-RU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948264" y="1556792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Гимн</a:t>
            </a:r>
            <a:endParaRPr lang="ru-RU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79512" y="285293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Права граждан России:</a:t>
            </a:r>
            <a:endParaRPr lang="ru-RU" sz="2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699792" y="3068960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Обязанности граждан России:</a:t>
            </a:r>
            <a:endParaRPr lang="ru-RU" sz="2000" b="1" dirty="0"/>
          </a:p>
        </p:txBody>
      </p:sp>
      <p:pic>
        <p:nvPicPr>
          <p:cNvPr id="30" name="Рисунок 29" descr="i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31840" y="1466062"/>
            <a:ext cx="1512168" cy="1098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Этот документ называется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КОНСТИТУЦИЯ РОССИЙСКОЙ ФЕДЕРАЦИИ</a:t>
            </a:r>
            <a:endParaRPr lang="ru-RU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hlinkClick r:id="rId2" action="ppaction://hlinksldjump"/>
              </a:rPr>
              <a:t>2. Когда была принята действующая Конституция России?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/>
              <a:t>12 декабря 1993 года</a:t>
            </a:r>
            <a:endParaRPr lang="ru-RU" sz="5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hlinkClick r:id="rId2" action="ppaction://hlinksldjump"/>
              </a:rPr>
              <a:t>3. Что означает слово «ПРЕАМБУЛА»?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 smtClean="0"/>
              <a:t>Введение</a:t>
            </a:r>
            <a:endParaRPr lang="ru-RU" sz="6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hlinkClick r:id="rId2" action="ppaction://hlinksldjump"/>
              </a:rPr>
              <a:t>4. Сколько глав содержит Конституция РФ?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426</Words>
  <Application>Microsoft Office PowerPoint</Application>
  <PresentationFormat>Экран (4:3)</PresentationFormat>
  <Paragraphs>127</Paragraphs>
  <Slides>30</Slides>
  <Notes>0</Notes>
  <HiddenSlides>9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О каких правах идет речь  в мультфильмах? </vt:lpstr>
      <vt:lpstr>Передай одним-двумя предложениями смысл рисунка. Можно использовать цитаты. </vt:lpstr>
      <vt:lpstr>Слайд 27</vt:lpstr>
      <vt:lpstr>Слайд 28</vt:lpstr>
      <vt:lpstr>Слайд 29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Владелец</cp:lastModifiedBy>
  <cp:revision>71</cp:revision>
  <dcterms:created xsi:type="dcterms:W3CDTF">2013-11-22T02:04:51Z</dcterms:created>
  <dcterms:modified xsi:type="dcterms:W3CDTF">2013-12-02T13:38:59Z</dcterms:modified>
</cp:coreProperties>
</file>