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0" r:id="rId4"/>
    <p:sldId id="264" r:id="rId5"/>
    <p:sldId id="265" r:id="rId6"/>
    <p:sldId id="267" r:id="rId7"/>
    <p:sldId id="266" r:id="rId8"/>
    <p:sldId id="269" r:id="rId9"/>
    <p:sldId id="268" r:id="rId10"/>
    <p:sldId id="270" r:id="rId11"/>
    <p:sldId id="263" r:id="rId12"/>
    <p:sldId id="271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20000"/>
    <a:srgbClr val="6C0000"/>
    <a:srgbClr val="753805"/>
    <a:srgbClr val="7A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1">
          <a:blip r:embed="rId2" cstate="screen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6DDDE-3C24-42F7-AD86-2E92357493A0}" type="datetimeFigureOut">
              <a:rPr lang="ru-RU" smtClean="0"/>
              <a:pPr/>
              <a:t>06.12.2015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AE15F-6247-4BFE-8560-255CB9D3AF3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6DDDE-3C24-42F7-AD86-2E92357493A0}" type="datetimeFigureOut">
              <a:rPr lang="ru-RU" smtClean="0"/>
              <a:pPr/>
              <a:t>06.12.2015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AE15F-6247-4BFE-8560-255CB9D3AF3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6DDDE-3C24-42F7-AD86-2E92357493A0}" type="datetimeFigureOut">
              <a:rPr lang="ru-RU" smtClean="0"/>
              <a:pPr/>
              <a:t>06.12.2015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AE15F-6247-4BFE-8560-255CB9D3AF3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6DDDE-3C24-42F7-AD86-2E92357493A0}" type="datetimeFigureOut">
              <a:rPr lang="ru-RU" smtClean="0"/>
              <a:pPr/>
              <a:t>06.12.2015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AE15F-6247-4BFE-8560-255CB9D3AF3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6DDDE-3C24-42F7-AD86-2E92357493A0}" type="datetimeFigureOut">
              <a:rPr lang="ru-RU" smtClean="0"/>
              <a:pPr/>
              <a:t>06.12.2015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AE15F-6247-4BFE-8560-255CB9D3AF3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6DDDE-3C24-42F7-AD86-2E92357493A0}" type="datetimeFigureOut">
              <a:rPr lang="ru-RU" smtClean="0"/>
              <a:pPr/>
              <a:t>06.12.2015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AE15F-6247-4BFE-8560-255CB9D3AF3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6DDDE-3C24-42F7-AD86-2E92357493A0}" type="datetimeFigureOut">
              <a:rPr lang="ru-RU" smtClean="0"/>
              <a:pPr/>
              <a:t>06.12.2015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AE15F-6247-4BFE-8560-255CB9D3AF3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6DDDE-3C24-42F7-AD86-2E92357493A0}" type="datetimeFigureOut">
              <a:rPr lang="ru-RU" smtClean="0"/>
              <a:pPr/>
              <a:t>06.12.2015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AE15F-6247-4BFE-8560-255CB9D3AF3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6DDDE-3C24-42F7-AD86-2E92357493A0}" type="datetimeFigureOut">
              <a:rPr lang="ru-RU" smtClean="0"/>
              <a:pPr/>
              <a:t>06.12.2015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AE15F-6247-4BFE-8560-255CB9D3AF3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6DDDE-3C24-42F7-AD86-2E92357493A0}" type="datetimeFigureOut">
              <a:rPr lang="ru-RU" smtClean="0"/>
              <a:pPr/>
              <a:t>06.12.2015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AE15F-6247-4BFE-8560-255CB9D3AF3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6DDDE-3C24-42F7-AD86-2E92357493A0}" type="datetimeFigureOut">
              <a:rPr lang="ru-RU" smtClean="0"/>
              <a:pPr/>
              <a:t>06.12.2015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AE15F-6247-4BFE-8560-255CB9D3AF3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screen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86DDDE-3C24-42F7-AD86-2E92357493A0}" type="datetimeFigureOut">
              <a:rPr lang="ru-RU" smtClean="0"/>
              <a:pPr/>
              <a:t>06.12.2015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EAE15F-6247-4BFE-8560-255CB9D3AF3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screen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95936" y="332656"/>
            <a:ext cx="4896544" cy="5400600"/>
          </a:xfrm>
        </p:spPr>
        <p:txBody>
          <a:bodyPr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4000" spc="50" dirty="0" smtClean="0">
                <a:ln w="11430"/>
                <a:solidFill>
                  <a:srgbClr val="A2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Подготовка к сочинению </a:t>
            </a:r>
            <a:br>
              <a:rPr lang="ru-RU" sz="4000" spc="50" dirty="0" smtClean="0">
                <a:ln w="11430"/>
                <a:solidFill>
                  <a:srgbClr val="A2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r>
              <a:rPr lang="ru-RU" sz="4000" spc="50" dirty="0" smtClean="0">
                <a:ln w="11430"/>
                <a:solidFill>
                  <a:srgbClr val="A2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по роману «Капитанская дочка»</a:t>
            </a:r>
            <a:endParaRPr lang="ru-RU" sz="4000" spc="50" dirty="0">
              <a:ln w="11430"/>
              <a:solidFill>
                <a:srgbClr val="A2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C00000"/>
                </a:solidFill>
              </a:rPr>
              <a:t>Заключительная часть: выясняется смысл сравнения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67744" y="1600200"/>
            <a:ext cx="6419056" cy="4525963"/>
          </a:xfrm>
        </p:spPr>
        <p:txBody>
          <a:bodyPr/>
          <a:lstStyle/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Зачем Пушкин поставил рядом Гринёва и Швабрина и заставил читателя сравнивать их?</a:t>
            </a:r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Как сам он к ним относится?</a:t>
            </a:r>
          </a:p>
          <a:p>
            <a:pPr marL="0" indent="0"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одержимое 5"/>
          <p:cNvSpPr>
            <a:spLocks noGrp="1"/>
          </p:cNvSpPr>
          <p:nvPr>
            <p:ph idx="1"/>
          </p:nvPr>
        </p:nvSpPr>
        <p:spPr>
          <a:xfrm>
            <a:off x="323528" y="260648"/>
            <a:ext cx="8496944" cy="3816424"/>
          </a:xfrm>
        </p:spPr>
        <p:txBody>
          <a:bodyPr>
            <a:normAutofit/>
          </a:bodyPr>
          <a:lstStyle/>
          <a:p>
            <a:pPr algn="just">
              <a:spcBef>
                <a:spcPts val="0"/>
              </a:spcBef>
              <a:buNone/>
            </a:pPr>
            <a:r>
              <a:rPr lang="ru-RU" sz="4000" b="1" dirty="0" smtClean="0">
                <a:solidFill>
                  <a:srgbClr val="FF0000"/>
                </a:solidFill>
              </a:rPr>
              <a:t>Цитаты</a:t>
            </a:r>
            <a:r>
              <a:rPr lang="ru-RU" sz="4000" dirty="0" smtClean="0">
                <a:solidFill>
                  <a:srgbClr val="FF0000"/>
                </a:solidFill>
              </a:rPr>
              <a:t> </a:t>
            </a:r>
            <a:r>
              <a:rPr lang="ru-RU" sz="4000" dirty="0" smtClean="0"/>
              <a:t>— это дословные (точные) выдержки из высказываний и сочинений кого-либо. Приводятся для подтверждения или пояснения своих мыслей.</a:t>
            </a:r>
          </a:p>
          <a:p>
            <a:pPr algn="just">
              <a:spcBef>
                <a:spcPts val="0"/>
              </a:spcBef>
              <a:buNone/>
            </a:pPr>
            <a:endParaRPr lang="ru-RU" sz="4000" b="1" i="1" dirty="0" smtClean="0"/>
          </a:p>
        </p:txBody>
      </p:sp>
      <p:pic>
        <p:nvPicPr>
          <p:cNvPr id="23" name="Рисунок 22" descr="Рисунок7.png"/>
          <p:cNvPicPr>
            <a:picLocks noChangeAspect="1"/>
          </p:cNvPicPr>
          <p:nvPr/>
        </p:nvPicPr>
        <p:blipFill>
          <a:blip r:embed="rId2" cstate="screen"/>
          <a:stretch>
            <a:fillRect/>
          </a:stretch>
        </p:blipFill>
        <p:spPr>
          <a:xfrm>
            <a:off x="2195736" y="4077072"/>
            <a:ext cx="6082433" cy="756195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827584" y="404664"/>
            <a:ext cx="792088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u="sng" dirty="0" smtClean="0">
                <a:solidFill>
                  <a:schemeClr val="accent6">
                    <a:lumMod val="50000"/>
                  </a:schemeClr>
                </a:solidFill>
              </a:rPr>
              <a:t>Цитаты и знаки препинания при них</a:t>
            </a:r>
            <a:endParaRPr lang="ru-RU" sz="3600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323528" y="1052737"/>
          <a:ext cx="8208912" cy="5360541"/>
        </p:xfrm>
        <a:graphic>
          <a:graphicData uri="http://schemas.openxmlformats.org/drawingml/2006/table">
            <a:tbl>
              <a:tblPr firstRow="1" firstCol="1" bandRow="1"/>
              <a:tblGrid>
                <a:gridCol w="4038270"/>
                <a:gridCol w="4170642"/>
              </a:tblGrid>
              <a:tr h="121618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1. Цитаты могут стоять при словах автора (представляют собой прямую речь — знаки препинания такие же, как и в предложениях с прямой речью)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i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В. Г. Белинский писал: </a:t>
                      </a:r>
                      <a:r>
                        <a:rPr lang="ru-RU" sz="1600" b="1" i="1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«Русский язык необыкновенно богат».</a:t>
                      </a:r>
                      <a:endParaRPr lang="ru-RU" sz="1600" b="1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1214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2. Можно цитировать и часть предложения (цитата выделяется кавычками, но пишется со строчной буквы)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i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К. Г. Паустовский говорил, что </a:t>
                      </a:r>
                      <a:r>
                        <a:rPr lang="ru-RU" sz="1600" b="1" i="1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«для всего в русском языке есть великое множество хороших слов»</a:t>
                      </a:r>
                      <a:r>
                        <a:rPr lang="ru-RU" sz="1600" b="1" i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.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1618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3. Если цитируется фраза не полностью, то на месте пропущенных слов ставится многоточие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i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М. В. Ломоносов считал: </a:t>
                      </a:r>
                      <a:r>
                        <a:rPr lang="ru-RU" sz="1600" b="1" i="1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«Язык, которым Российская держава великой части света повелевает... ни единому европейскому языку не уступает»</a:t>
                      </a:r>
                      <a:r>
                        <a:rPr lang="ru-RU" sz="1600" b="1" i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.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428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4. Если цитируется стихотворный текст (строки и строфы подлинника соблюдаются), то кавычки не ставятся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i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У Л. Татьяничевой есть красивые строки о Родине: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indent="20193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i="1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И в самом обычном наряде</a:t>
                      </a:r>
                      <a:endParaRPr lang="ru-RU" sz="1600" b="1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indent="20193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i="1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Мила ты, Отчизна, до слез.</a:t>
                      </a:r>
                      <a:endParaRPr lang="ru-RU" sz="1600" b="1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indent="20193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i="1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 лицу тебе русые пряди</a:t>
                      </a:r>
                      <a:endParaRPr lang="ru-RU" sz="1600" b="1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indent="20193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i="1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Твоих не наглядных берез.</a:t>
                      </a:r>
                      <a:endParaRPr lang="ru-RU" sz="1600" b="1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одержимое 5"/>
          <p:cNvSpPr>
            <a:spLocks noGrp="1"/>
          </p:cNvSpPr>
          <p:nvPr>
            <p:ph idx="1"/>
          </p:nvPr>
        </p:nvSpPr>
        <p:spPr>
          <a:xfrm>
            <a:off x="1331640" y="692696"/>
            <a:ext cx="7488832" cy="5616624"/>
          </a:xfrm>
        </p:spPr>
        <p:txBody>
          <a:bodyPr>
            <a:normAutofit/>
          </a:bodyPr>
          <a:lstStyle/>
          <a:p>
            <a:pPr marL="0" indent="0" algn="ctr">
              <a:spcBef>
                <a:spcPts val="0"/>
              </a:spcBef>
              <a:buNone/>
            </a:pPr>
            <a:r>
              <a:rPr lang="ru-RU" sz="5400" b="1" i="1" u="sng" dirty="0" smtClean="0">
                <a:solidFill>
                  <a:schemeClr val="tx2">
                    <a:lumMod val="50000"/>
                  </a:schemeClr>
                </a:solidFill>
              </a:rPr>
              <a:t>Сравнительная характеристика 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ru-RU" sz="5400" b="1" i="1" u="sng" dirty="0" smtClean="0">
                <a:solidFill>
                  <a:schemeClr val="tx2">
                    <a:lumMod val="50000"/>
                  </a:schemeClr>
                </a:solidFill>
              </a:rPr>
              <a:t>Гринёва и </a:t>
            </a:r>
            <a:r>
              <a:rPr lang="ru-RU" sz="5400" b="1" i="1" u="sng" dirty="0" smtClean="0">
                <a:solidFill>
                  <a:schemeClr val="tx2">
                    <a:lumMod val="50000"/>
                  </a:schemeClr>
                </a:solidFill>
              </a:rPr>
              <a:t>Ш</a:t>
            </a:r>
            <a:r>
              <a:rPr lang="ru-RU" sz="5400" b="1" i="1" u="sng" dirty="0" smtClean="0">
                <a:solidFill>
                  <a:schemeClr val="tx2">
                    <a:lumMod val="50000"/>
                  </a:schemeClr>
                </a:solidFill>
              </a:rPr>
              <a:t>вабрина</a:t>
            </a:r>
            <a:endParaRPr lang="ru-RU" sz="5400" b="1" i="1" u="sng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screen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2699792" y="1628800"/>
            <a:ext cx="6120680" cy="4824536"/>
          </a:xfrm>
        </p:spPr>
        <p:txBody>
          <a:bodyPr/>
          <a:lstStyle/>
          <a:p>
            <a:pPr marL="0" indent="0" algn="ctr">
              <a:spcBef>
                <a:spcPts val="0"/>
              </a:spcBef>
              <a:buNone/>
            </a:pPr>
            <a:r>
              <a:rPr lang="ru-RU" b="1" i="1" dirty="0" smtClean="0">
                <a:solidFill>
                  <a:schemeClr val="tx2">
                    <a:lumMod val="50000"/>
                  </a:schemeClr>
                </a:solidFill>
              </a:rPr>
              <a:t>Сравнить</a:t>
            </a:r>
            <a:r>
              <a:rPr lang="ru-RU" i="1" dirty="0" smtClean="0">
                <a:solidFill>
                  <a:schemeClr val="tx2">
                    <a:lumMod val="50000"/>
                  </a:schemeClr>
                </a:solidFill>
              </a:rPr>
              <a:t> – </a:t>
            </a:r>
            <a:r>
              <a:rPr lang="ru-RU" i="1" dirty="0" smtClean="0">
                <a:solidFill>
                  <a:srgbClr val="C00000"/>
                </a:solidFill>
              </a:rPr>
              <a:t>это значит поставить рядом двух героев и рассмотреть их с какой-то общей точки зрения, чтобы выявить черты сходства и различия.</a:t>
            </a:r>
            <a:endParaRPr lang="ru-RU" i="1" dirty="0">
              <a:solidFill>
                <a:srgbClr val="C00000"/>
              </a:solidFill>
            </a:endParaRPr>
          </a:p>
        </p:txBody>
      </p:sp>
      <p:pic>
        <p:nvPicPr>
          <p:cNvPr id="5" name="Рисунок 4" descr="Рисунок7.png"/>
          <p:cNvPicPr>
            <a:picLocks noChangeAspect="1"/>
          </p:cNvPicPr>
          <p:nvPr/>
        </p:nvPicPr>
        <p:blipFill>
          <a:blip r:embed="rId3" cstate="screen"/>
          <a:stretch>
            <a:fillRect/>
          </a:stretch>
        </p:blipFill>
        <p:spPr>
          <a:xfrm>
            <a:off x="2126479" y="764704"/>
            <a:ext cx="6766001" cy="841179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screen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2123728" y="1628800"/>
            <a:ext cx="6696744" cy="4525963"/>
          </a:xfrm>
        </p:spPr>
        <p:txBody>
          <a:bodyPr>
            <a:normAutofit/>
          </a:bodyPr>
          <a:lstStyle/>
          <a:p>
            <a:pPr marL="0" indent="0" algn="ctr">
              <a:spcBef>
                <a:spcPts val="0"/>
              </a:spcBef>
              <a:buNone/>
            </a:pPr>
            <a:r>
              <a:rPr lang="ru-RU" sz="2800" i="1" dirty="0" smtClean="0">
                <a:solidFill>
                  <a:srgbClr val="C00000"/>
                </a:solidFill>
              </a:rPr>
              <a:t>1.На каком основании можно сравнивать Гринёва и </a:t>
            </a:r>
            <a:r>
              <a:rPr lang="ru-RU" sz="2800" i="1" dirty="0" smtClean="0">
                <a:solidFill>
                  <a:srgbClr val="C00000"/>
                </a:solidFill>
              </a:rPr>
              <a:t>Ш</a:t>
            </a:r>
            <a:r>
              <a:rPr lang="ru-RU" sz="2800" i="1" dirty="0" smtClean="0">
                <a:solidFill>
                  <a:srgbClr val="C00000"/>
                </a:solidFill>
              </a:rPr>
              <a:t>в</a:t>
            </a:r>
            <a:r>
              <a:rPr lang="ru-RU" sz="2800" i="1" dirty="0" smtClean="0">
                <a:solidFill>
                  <a:srgbClr val="C00000"/>
                </a:solidFill>
              </a:rPr>
              <a:t>абрина?</a:t>
            </a:r>
          </a:p>
          <a:p>
            <a:pPr marL="0" indent="0" algn="ctr">
              <a:spcBef>
                <a:spcPts val="0"/>
              </a:spcBef>
              <a:buNone/>
            </a:pPr>
            <a:endParaRPr lang="ru-RU" sz="2800" i="1" dirty="0" smtClean="0">
              <a:solidFill>
                <a:srgbClr val="C00000"/>
              </a:solidFill>
            </a:endParaRPr>
          </a:p>
          <a:p>
            <a:pPr marL="0" indent="0" algn="ctr">
              <a:spcBef>
                <a:spcPts val="0"/>
              </a:spcBef>
              <a:buNone/>
            </a:pPr>
            <a:endParaRPr lang="ru-RU" sz="2400" i="1" dirty="0" smtClean="0">
              <a:solidFill>
                <a:srgbClr val="C00000"/>
              </a:solidFill>
            </a:endParaRPr>
          </a:p>
          <a:p>
            <a:pPr marL="0" indent="0" algn="ctr">
              <a:spcBef>
                <a:spcPts val="0"/>
              </a:spcBef>
              <a:buNone/>
            </a:pPr>
            <a:endParaRPr lang="ru-RU" sz="2400" i="1" dirty="0" smtClean="0">
              <a:solidFill>
                <a:srgbClr val="C00000"/>
              </a:solidFill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ru-RU" sz="2400" i="1" dirty="0" smtClean="0">
                <a:solidFill>
                  <a:srgbClr val="C00000"/>
                </a:solidFill>
              </a:rPr>
              <a:t>-</a:t>
            </a:r>
            <a:r>
              <a:rPr lang="ru-RU" sz="2400" b="1" i="1" dirty="0" smtClean="0">
                <a:solidFill>
                  <a:schemeClr val="tx2">
                    <a:lumMod val="50000"/>
                  </a:schemeClr>
                </a:solidFill>
              </a:rPr>
              <a:t>Только на том основании, что оба они- представители дворянства второй половины 18 века.</a:t>
            </a:r>
            <a:endParaRPr lang="ru-RU" sz="2400" b="1" i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8568952" cy="778098"/>
          </a:xfrm>
        </p:spPr>
        <p:txBody>
          <a:bodyPr>
            <a:normAutofit/>
          </a:bodyPr>
          <a:lstStyle/>
          <a:p>
            <a:r>
              <a:rPr lang="ru-RU" sz="3200" dirty="0" smtClean="0">
                <a:solidFill>
                  <a:srgbClr val="6C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 каком основании можно сравнивать героев?</a:t>
            </a:r>
            <a:endParaRPr lang="ru-RU" sz="3200" dirty="0">
              <a:solidFill>
                <a:srgbClr val="6C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8" name="Рисунок 7" descr="Рисунок7.png"/>
          <p:cNvPicPr>
            <a:picLocks noChangeAspect="1"/>
          </p:cNvPicPr>
          <p:nvPr/>
        </p:nvPicPr>
        <p:blipFill>
          <a:blip r:embed="rId3" cstate="screen"/>
          <a:stretch>
            <a:fillRect/>
          </a:stretch>
        </p:blipFill>
        <p:spPr>
          <a:xfrm>
            <a:off x="1115616" y="764704"/>
            <a:ext cx="6766001" cy="841179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screen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467544" y="1628800"/>
            <a:ext cx="8424936" cy="4525963"/>
          </a:xfrm>
        </p:spPr>
        <p:txBody>
          <a:bodyPr>
            <a:normAutofit/>
          </a:bodyPr>
          <a:lstStyle/>
          <a:p>
            <a:pPr marL="514350" indent="-514350" algn="ctr">
              <a:spcBef>
                <a:spcPts val="0"/>
              </a:spcBef>
              <a:buAutoNum type="arabicParenR"/>
            </a:pPr>
            <a:r>
              <a:rPr lang="ru-RU" sz="4400" b="1" dirty="0" smtClean="0">
                <a:solidFill>
                  <a:srgbClr val="C00000"/>
                </a:solidFill>
              </a:rPr>
              <a:t>о</a:t>
            </a:r>
            <a:r>
              <a:rPr lang="ru-RU" sz="4400" b="1" dirty="0" smtClean="0">
                <a:solidFill>
                  <a:srgbClr val="C00000"/>
                </a:solidFill>
              </a:rPr>
              <a:t>ба офицеры;</a:t>
            </a:r>
          </a:p>
          <a:p>
            <a:pPr marL="514350" indent="-514350" algn="ctr">
              <a:spcBef>
                <a:spcPts val="0"/>
              </a:spcBef>
              <a:buNone/>
            </a:pPr>
            <a:endParaRPr lang="ru-RU" sz="4400" b="1" dirty="0" smtClean="0">
              <a:solidFill>
                <a:srgbClr val="C00000"/>
              </a:solidFill>
            </a:endParaRPr>
          </a:p>
          <a:p>
            <a:pPr marL="514350" indent="-514350" algn="ctr">
              <a:spcBef>
                <a:spcPts val="0"/>
              </a:spcBef>
              <a:buNone/>
            </a:pPr>
            <a:r>
              <a:rPr lang="ru-RU" sz="4400" b="1" dirty="0" smtClean="0">
                <a:solidFill>
                  <a:srgbClr val="C00000"/>
                </a:solidFill>
              </a:rPr>
              <a:t>2)оба молоды;</a:t>
            </a:r>
          </a:p>
          <a:p>
            <a:pPr marL="514350" indent="-514350" algn="ctr">
              <a:spcBef>
                <a:spcPts val="0"/>
              </a:spcBef>
              <a:buNone/>
            </a:pPr>
            <a:endParaRPr lang="ru-RU" sz="4400" b="1" dirty="0" smtClean="0">
              <a:solidFill>
                <a:srgbClr val="C00000"/>
              </a:solidFill>
            </a:endParaRPr>
          </a:p>
          <a:p>
            <a:pPr marL="514350" indent="-514350" algn="ctr">
              <a:spcBef>
                <a:spcPts val="0"/>
              </a:spcBef>
              <a:buNone/>
            </a:pPr>
            <a:r>
              <a:rPr lang="ru-RU" sz="4400" b="1" dirty="0" smtClean="0">
                <a:solidFill>
                  <a:srgbClr val="C00000"/>
                </a:solidFill>
              </a:rPr>
              <a:t>          3)о</a:t>
            </a:r>
            <a:r>
              <a:rPr lang="ru-RU" sz="4400" b="1" dirty="0" smtClean="0">
                <a:solidFill>
                  <a:srgbClr val="C00000"/>
                </a:solidFill>
              </a:rPr>
              <a:t>ба любят Машу</a:t>
            </a:r>
            <a:r>
              <a:rPr lang="ru-RU" sz="4400" dirty="0" smtClean="0"/>
              <a:t>.</a:t>
            </a:r>
            <a:endParaRPr lang="ru-RU" sz="4400" dirty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8568952" cy="778098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rgbClr val="6C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Определим черты сходства:</a:t>
            </a:r>
            <a:endParaRPr lang="ru-RU" dirty="0">
              <a:solidFill>
                <a:srgbClr val="6C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Рисунок 4" descr="Рисунок7.png"/>
          <p:cNvPicPr>
            <a:picLocks noChangeAspect="1"/>
          </p:cNvPicPr>
          <p:nvPr/>
        </p:nvPicPr>
        <p:blipFill>
          <a:blip r:embed="rId3" cstate="screen"/>
          <a:stretch>
            <a:fillRect/>
          </a:stretch>
        </p:blipFill>
        <p:spPr>
          <a:xfrm>
            <a:off x="1118367" y="836712"/>
            <a:ext cx="6766001" cy="841179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 smtClean="0">
                <a:solidFill>
                  <a:schemeClr val="tx2">
                    <a:lumMod val="50000"/>
                  </a:schemeClr>
                </a:solidFill>
              </a:rPr>
              <a:t>Черты различия:</a:t>
            </a:r>
            <a:endParaRPr lang="ru-RU" b="1" i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67744" y="1600200"/>
            <a:ext cx="6419056" cy="4525963"/>
          </a:xfrm>
        </p:spPr>
        <p:txBody>
          <a:bodyPr/>
          <a:lstStyle/>
          <a:p>
            <a:pPr>
              <a:buNone/>
            </a:pPr>
            <a:r>
              <a:rPr lang="ru-RU" i="1" dirty="0" smtClean="0"/>
              <a:t>1) </a:t>
            </a:r>
            <a:r>
              <a:rPr lang="ru-RU" i="1" dirty="0" smtClean="0">
                <a:solidFill>
                  <a:srgbClr val="C00000"/>
                </a:solidFill>
              </a:rPr>
              <a:t>воспитание и образование: </a:t>
            </a:r>
          </a:p>
          <a:p>
            <a:pPr marL="0" indent="0">
              <a:buNone/>
            </a:pPr>
            <a:endParaRPr lang="ru-RU" i="1" dirty="0" smtClean="0"/>
          </a:p>
          <a:p>
            <a:pPr marL="0" indent="0">
              <a:buNone/>
            </a:pPr>
            <a:r>
              <a:rPr lang="ru-RU" i="1" dirty="0" smtClean="0"/>
              <a:t>Гринёв воспитывался в условиях патриархальной дворянской семьи;</a:t>
            </a:r>
          </a:p>
          <a:p>
            <a:pPr marL="0" indent="0">
              <a:buNone/>
            </a:pPr>
            <a:endParaRPr lang="ru-RU" i="1" dirty="0" smtClean="0"/>
          </a:p>
          <a:p>
            <a:pPr>
              <a:buNone/>
            </a:pPr>
            <a:r>
              <a:rPr lang="ru-RU" i="1" dirty="0" smtClean="0"/>
              <a:t>Швабрин получил столичное образование  и воспитание.</a:t>
            </a:r>
            <a:endParaRPr lang="ru-RU" i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 smtClean="0">
                <a:solidFill>
                  <a:schemeClr val="tx2">
                    <a:lumMod val="50000"/>
                  </a:schemeClr>
                </a:solidFill>
              </a:rPr>
              <a:t>Черты различия: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051720" y="1600200"/>
            <a:ext cx="6840760" cy="4525963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2</a:t>
            </a:r>
            <a:r>
              <a:rPr lang="ru-RU" i="1" dirty="0" smtClean="0">
                <a:solidFill>
                  <a:srgbClr val="C00000"/>
                </a:solidFill>
              </a:rPr>
              <a:t>) Отношение к окружающим людям:</a:t>
            </a:r>
          </a:p>
          <a:p>
            <a:pPr>
              <a:buNone/>
            </a:pPr>
            <a:endParaRPr lang="ru-RU" i="1" dirty="0" smtClean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ru-RU" i="1" dirty="0" smtClean="0">
                <a:solidFill>
                  <a:schemeClr val="tx2">
                    <a:lumMod val="50000"/>
                  </a:schemeClr>
                </a:solidFill>
              </a:rPr>
              <a:t>д</a:t>
            </a:r>
            <a:r>
              <a:rPr lang="ru-RU" i="1" dirty="0" smtClean="0">
                <a:solidFill>
                  <a:schemeClr val="tx2">
                    <a:lumMod val="50000"/>
                  </a:schemeClr>
                </a:solidFill>
              </a:rPr>
              <a:t>ля Гринёва характерна доброта, правдивость, великодушие;</a:t>
            </a:r>
          </a:p>
          <a:p>
            <a:pPr>
              <a:buNone/>
            </a:pPr>
            <a:endParaRPr lang="ru-RU" i="1" dirty="0" smtClean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ru-RU" i="1" dirty="0" smtClean="0">
                <a:solidFill>
                  <a:schemeClr val="tx2">
                    <a:lumMod val="50000"/>
                  </a:schemeClr>
                </a:solidFill>
              </a:rPr>
              <a:t>д</a:t>
            </a:r>
            <a:r>
              <a:rPr lang="ru-RU" i="1" dirty="0" smtClean="0">
                <a:solidFill>
                  <a:schemeClr val="tx2">
                    <a:lumMod val="50000"/>
                  </a:schemeClr>
                </a:solidFill>
              </a:rPr>
              <a:t>ля Швабрина- озлобленность, презрительное отношение к людям, лживость и </a:t>
            </a:r>
            <a:r>
              <a:rPr lang="ru-RU" i="1" dirty="0" err="1" smtClean="0">
                <a:solidFill>
                  <a:schemeClr val="tx2">
                    <a:lumMod val="50000"/>
                  </a:schemeClr>
                </a:solidFill>
              </a:rPr>
              <a:t>лицемерие,способность</a:t>
            </a:r>
            <a:r>
              <a:rPr lang="ru-RU" i="1" dirty="0" smtClean="0">
                <a:solidFill>
                  <a:schemeClr val="tx2">
                    <a:lumMod val="50000"/>
                  </a:schemeClr>
                </a:solidFill>
              </a:rPr>
              <a:t> к клевете, мстительность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.</a:t>
            </a:r>
            <a:endParaRPr lang="ru-RU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 smtClean="0">
                <a:solidFill>
                  <a:schemeClr val="tx2">
                    <a:lumMod val="50000"/>
                  </a:schemeClr>
                </a:solidFill>
              </a:rPr>
              <a:t>Черты различия: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67744" y="1600200"/>
            <a:ext cx="6419056" cy="4525963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sz="2800" dirty="0" smtClean="0"/>
              <a:t>3</a:t>
            </a:r>
            <a:r>
              <a:rPr lang="ru-RU" sz="2800" i="1" dirty="0" smtClean="0"/>
              <a:t>) </a:t>
            </a:r>
            <a:r>
              <a:rPr lang="ru-RU" sz="2800" i="1" dirty="0" smtClean="0">
                <a:solidFill>
                  <a:srgbClr val="C00000"/>
                </a:solidFill>
              </a:rPr>
              <a:t>отношение к любви: </a:t>
            </a:r>
          </a:p>
          <a:p>
            <a:pPr>
              <a:buNone/>
            </a:pPr>
            <a:r>
              <a:rPr lang="ru-RU" sz="2800" i="1" dirty="0" smtClean="0"/>
              <a:t>у </a:t>
            </a:r>
            <a:r>
              <a:rPr lang="ru-RU" sz="2800" i="1" dirty="0" smtClean="0"/>
              <a:t>Г</a:t>
            </a:r>
            <a:r>
              <a:rPr lang="ru-RU" sz="2800" i="1" dirty="0" smtClean="0"/>
              <a:t>ринёва – глубина и искренность чувств, способность на героические поступки во имя любви, глубокое уважение к женщине;</a:t>
            </a:r>
          </a:p>
          <a:p>
            <a:pPr>
              <a:buNone/>
            </a:pPr>
            <a:endParaRPr lang="ru-RU" sz="2800" i="1" dirty="0" smtClean="0"/>
          </a:p>
          <a:p>
            <a:pPr>
              <a:buNone/>
            </a:pPr>
            <a:r>
              <a:rPr lang="ru-RU" sz="2800" i="1" dirty="0" smtClean="0"/>
              <a:t>у</a:t>
            </a:r>
            <a:r>
              <a:rPr lang="ru-RU" sz="2800" i="1" dirty="0" smtClean="0"/>
              <a:t> Швабрина – низменный характер чувств, способность к насилию и издевательствам, неуважительное отношение к женщине.</a:t>
            </a:r>
            <a:endParaRPr lang="ru-RU" sz="2800" i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95736" y="1484784"/>
            <a:ext cx="6491064" cy="4641379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i="1" dirty="0" smtClean="0">
                <a:solidFill>
                  <a:srgbClr val="C00000"/>
                </a:solidFill>
              </a:rPr>
              <a:t>4) понимание воинского долга:</a:t>
            </a:r>
          </a:p>
          <a:p>
            <a:pPr marL="0" indent="0">
              <a:buNone/>
            </a:pPr>
            <a:r>
              <a:rPr lang="ru-RU" i="1" dirty="0" smtClean="0">
                <a:solidFill>
                  <a:schemeClr val="tx2">
                    <a:lumMod val="50000"/>
                  </a:schemeClr>
                </a:solidFill>
              </a:rPr>
              <a:t>Гринёв верен воинскому долгу и готов пожертвовать жизнью во имя долга;</a:t>
            </a:r>
          </a:p>
          <a:p>
            <a:pPr marL="0" indent="0">
              <a:buNone/>
            </a:pPr>
            <a:endParaRPr lang="ru-RU" i="1" dirty="0" smtClean="0">
              <a:solidFill>
                <a:schemeClr val="tx2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ru-RU" i="1" dirty="0" smtClean="0">
                <a:solidFill>
                  <a:schemeClr val="tx2">
                    <a:lumMod val="50000"/>
                  </a:schemeClr>
                </a:solidFill>
              </a:rPr>
              <a:t>Швабрин изменяет воинской присяге, и притом не по идейным мотивам, а из низменных побуждений.</a:t>
            </a:r>
            <a:endParaRPr lang="ru-RU" i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835696" y="332656"/>
            <a:ext cx="612067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i="1" dirty="0" smtClean="0">
                <a:solidFill>
                  <a:schemeClr val="tx2">
                    <a:lumMod val="50000"/>
                  </a:schemeClr>
                </a:solidFill>
              </a:rPr>
              <a:t>Черты различия:</a:t>
            </a:r>
            <a:endParaRPr lang="ru-RU" sz="4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Другая 6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6C0000"/>
      </a:hlink>
      <a:folHlink>
        <a:srgbClr val="974806"/>
      </a:folHlink>
    </a:clrScheme>
    <a:fontScheme name="Другая 1">
      <a:majorFont>
        <a:latin typeface="Times New Roman"/>
        <a:ea typeface=""/>
        <a:cs typeface="Times New Roman"/>
      </a:majorFont>
      <a:minorFont>
        <a:latin typeface="Times New Roman"/>
        <a:ea typeface=""/>
        <a:cs typeface="Times New Roma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509</TotalTime>
  <Words>447</Words>
  <Application>Microsoft Office PowerPoint</Application>
  <PresentationFormat>Экран (4:3)</PresentationFormat>
  <Paragraphs>57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Подготовка к сочинению  по роману «Капитанская дочка»</vt:lpstr>
      <vt:lpstr>Слайд 2</vt:lpstr>
      <vt:lpstr>Слайд 3</vt:lpstr>
      <vt:lpstr>На каком основании можно сравнивать героев?</vt:lpstr>
      <vt:lpstr>Определим черты сходства:</vt:lpstr>
      <vt:lpstr>Черты различия:</vt:lpstr>
      <vt:lpstr>Черты различия:</vt:lpstr>
      <vt:lpstr>Черты различия:</vt:lpstr>
      <vt:lpstr>Слайд 9</vt:lpstr>
      <vt:lpstr>Заключительная часть: выясняется смысл сравнения</vt:lpstr>
      <vt:lpstr>Слайд 11</vt:lpstr>
      <vt:lpstr>Слайд 12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Название презентации</dc:title>
  <dc:creator>Елена</dc:creator>
  <cp:lastModifiedBy>DNS</cp:lastModifiedBy>
  <cp:revision>16</cp:revision>
  <dcterms:created xsi:type="dcterms:W3CDTF">2014-08-08T16:01:14Z</dcterms:created>
  <dcterms:modified xsi:type="dcterms:W3CDTF">2015-12-06T14:47:09Z</dcterms:modified>
</cp:coreProperties>
</file>