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5" r:id="rId6"/>
    <p:sldId id="267" r:id="rId7"/>
    <p:sldId id="266" r:id="rId8"/>
    <p:sldId id="269" r:id="rId9"/>
    <p:sldId id="268" r:id="rId10"/>
    <p:sldId id="270" r:id="rId11"/>
    <p:sldId id="263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6C0000"/>
    <a:srgbClr val="753805"/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332656"/>
            <a:ext cx="4896544" cy="5400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spc="50" dirty="0" smtClean="0">
                <a:ln w="11430"/>
                <a:solidFill>
                  <a:srgbClr val="A2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Подготовка к сочинению </a:t>
            </a:r>
            <a:br>
              <a:rPr lang="ru-RU" sz="4000" spc="50" dirty="0" smtClean="0">
                <a:ln w="11430"/>
                <a:solidFill>
                  <a:srgbClr val="A2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 smtClean="0">
                <a:ln w="11430"/>
                <a:solidFill>
                  <a:srgbClr val="A2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роману «Капитанская дочка»</a:t>
            </a:r>
            <a:endParaRPr lang="ru-RU" sz="4000" spc="50" dirty="0">
              <a:ln w="11430"/>
              <a:solidFill>
                <a:srgbClr val="A2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Заключительная часть: выясняется смысл сравнения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Зачем Пушкин поставил рядом Гринёва и Швабрина и заставил читателя сравнивать их?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 сам он к ним относится?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38164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Цитаты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— это дословные (точные) выдержки из высказываний и сочинений кого-либо. Приводятся для подтверждения или пояснения своих мыслей.</a:t>
            </a:r>
          </a:p>
          <a:p>
            <a:pPr algn="just">
              <a:spcBef>
                <a:spcPts val="0"/>
              </a:spcBef>
              <a:buNone/>
            </a:pPr>
            <a:endParaRPr lang="ru-RU" sz="4000" b="1" i="1" dirty="0" smtClean="0"/>
          </a:p>
        </p:txBody>
      </p:sp>
      <p:pic>
        <p:nvPicPr>
          <p:cNvPr id="23" name="Рисунок 22" descr="Рисунок7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95736" y="4077072"/>
            <a:ext cx="6082433" cy="7561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  <a:t>Цитаты и знаки препинания при них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052737"/>
          <a:ext cx="8208912" cy="5360541"/>
        </p:xfrm>
        <a:graphic>
          <a:graphicData uri="http://schemas.openxmlformats.org/drawingml/2006/table">
            <a:tbl>
              <a:tblPr firstRow="1" firstCol="1" bandRow="1"/>
              <a:tblGrid>
                <a:gridCol w="4038270"/>
                <a:gridCol w="4170642"/>
              </a:tblGrid>
              <a:tr h="1216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Цитаты могут стоять при словах автора (представляют собой прямую речь — знаки препинания такие же, как и в предложениях с прямой речью)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 Г. Белинский писал: 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«Русский язык необыкновенно богат».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Можно цитировать и часть предложения (цитата выделяется кавычками, но пишется со строчной буквы)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К. Г. Паустовский говорил, что 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«для всего в русском языке есть великое множество хороших слов»</a:t>
                      </a: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Если цитируется фраза не полностью, то на месте пропущенных слов ставится многоточие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 В. Ломоносов считал: 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«Язык, которым Российская держава великой части света повелевает... ни единому европейскому языку не уступает»</a:t>
                      </a: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2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Если цитируется стихотворный текст (строки и строфы подлинника соблюдаются), то кавычки не ставятся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Л. Татьяничевой есть красивые строки о Родине: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в самом обычном наряде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Мила ты, Отчизна, до слез.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лицу тебе русые пряди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Твоих не наглядных берез.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1331640" y="692696"/>
            <a:ext cx="7488832" cy="561662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5400" b="1" i="1" u="sng" dirty="0" smtClean="0">
                <a:solidFill>
                  <a:schemeClr val="tx2">
                    <a:lumMod val="50000"/>
                  </a:schemeClr>
                </a:solidFill>
              </a:rPr>
              <a:t>Сравнительная характеристика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i="1" u="sng" dirty="0" smtClean="0">
                <a:solidFill>
                  <a:schemeClr val="tx2">
                    <a:lumMod val="50000"/>
                  </a:schemeClr>
                </a:solidFill>
              </a:rPr>
              <a:t>Гринёва и </a:t>
            </a:r>
            <a:r>
              <a:rPr lang="ru-RU" sz="5400" b="1" i="1" u="sng" dirty="0" smtClean="0">
                <a:solidFill>
                  <a:schemeClr val="tx2">
                    <a:lumMod val="50000"/>
                  </a:schemeClr>
                </a:solidFill>
              </a:rPr>
              <a:t>Ш</a:t>
            </a:r>
            <a:r>
              <a:rPr lang="ru-RU" sz="5400" b="1" i="1" u="sng" dirty="0" smtClean="0">
                <a:solidFill>
                  <a:schemeClr val="tx2">
                    <a:lumMod val="50000"/>
                  </a:schemeClr>
                </a:solidFill>
              </a:rPr>
              <a:t>вабрина</a:t>
            </a:r>
            <a:endParaRPr lang="ru-RU" sz="54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99792" y="1628800"/>
            <a:ext cx="6120680" cy="48245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Сравнить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i="1" dirty="0" smtClean="0">
                <a:solidFill>
                  <a:srgbClr val="C00000"/>
                </a:solidFill>
              </a:rPr>
              <a:t>это значит поставить рядом двух героев и рассмотреть их с какой-то общей точки зрения, чтобы выявить черты сходства и различия.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Рисунок7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26479" y="764704"/>
            <a:ext cx="6766001" cy="8411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23728" y="1628800"/>
            <a:ext cx="6696744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1.На каком основании можно сравнивать Гринёва и </a:t>
            </a:r>
            <a:r>
              <a:rPr lang="ru-RU" sz="2800" i="1" dirty="0" smtClean="0">
                <a:solidFill>
                  <a:srgbClr val="C00000"/>
                </a:solidFill>
              </a:rPr>
              <a:t>Ш</a:t>
            </a:r>
            <a:r>
              <a:rPr lang="ru-RU" sz="2800" i="1" dirty="0" smtClean="0">
                <a:solidFill>
                  <a:srgbClr val="C00000"/>
                </a:solidFill>
              </a:rPr>
              <a:t>в</a:t>
            </a:r>
            <a:r>
              <a:rPr lang="ru-RU" sz="2800" i="1" dirty="0" smtClean="0">
                <a:solidFill>
                  <a:srgbClr val="C00000"/>
                </a:solidFill>
              </a:rPr>
              <a:t>абрина?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i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i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i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-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Только на том основании, что оба они- представители дворянства второй половины 18 века.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6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основании можно сравнивать героев?</a:t>
            </a:r>
            <a:endParaRPr lang="ru-RU" sz="3200" dirty="0">
              <a:solidFill>
                <a:srgbClr val="6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Рисунок7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15616" y="764704"/>
            <a:ext cx="6766001" cy="8411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525963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ts val="0"/>
              </a:spcBef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r>
              <a:rPr lang="ru-RU" sz="4400" b="1" dirty="0" smtClean="0">
                <a:solidFill>
                  <a:srgbClr val="C00000"/>
                </a:solidFill>
              </a:rPr>
              <a:t>ба офицеры;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2)оба молоды;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        3)о</a:t>
            </a:r>
            <a:r>
              <a:rPr lang="ru-RU" sz="4400" b="1" dirty="0" smtClean="0">
                <a:solidFill>
                  <a:srgbClr val="C00000"/>
                </a:solidFill>
              </a:rPr>
              <a:t>ба любят Машу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780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6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Определим черты сходства:</a:t>
            </a:r>
            <a:endParaRPr lang="ru-RU" dirty="0">
              <a:solidFill>
                <a:srgbClr val="6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Рисунок7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18367" y="836712"/>
            <a:ext cx="6766001" cy="8411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Черты различия: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1) </a:t>
            </a:r>
            <a:r>
              <a:rPr lang="ru-RU" i="1" dirty="0" smtClean="0">
                <a:solidFill>
                  <a:srgbClr val="C00000"/>
                </a:solidFill>
              </a:rPr>
              <a:t>воспитание и образование: 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Гринёв воспитывался в условиях патриархальной дворянской семьи;</a:t>
            </a:r>
          </a:p>
          <a:p>
            <a:pPr marL="0" indent="0"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Швабрин получил столичное образование  и воспитание.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Черты различия: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600200"/>
            <a:ext cx="684076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i="1" dirty="0" smtClean="0">
                <a:solidFill>
                  <a:srgbClr val="C00000"/>
                </a:solidFill>
              </a:rPr>
              <a:t>) Отношение к окружающим людям:</a:t>
            </a:r>
          </a:p>
          <a:p>
            <a:pPr>
              <a:buNone/>
            </a:pPr>
            <a:endParaRPr lang="ru-RU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ля Гринёва характерна доброта, правдивость, великодушие;</a:t>
            </a:r>
          </a:p>
          <a:p>
            <a:pPr>
              <a:buNone/>
            </a:pPr>
            <a:endParaRPr lang="ru-RU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ля Швабрина- озлобленность, презрительное отношение к людям, лживость и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</a:rPr>
              <a:t>лицемерие,способность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к клевете, мстительность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Черты различия: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3</a:t>
            </a:r>
            <a:r>
              <a:rPr lang="ru-RU" sz="2800" i="1" dirty="0" smtClean="0"/>
              <a:t>) </a:t>
            </a:r>
            <a:r>
              <a:rPr lang="ru-RU" sz="2800" i="1" dirty="0" smtClean="0">
                <a:solidFill>
                  <a:srgbClr val="C00000"/>
                </a:solidFill>
              </a:rPr>
              <a:t>отношение к любви: </a:t>
            </a:r>
          </a:p>
          <a:p>
            <a:pPr>
              <a:buNone/>
            </a:pPr>
            <a:r>
              <a:rPr lang="ru-RU" sz="2800" i="1" dirty="0" smtClean="0"/>
              <a:t>у </a:t>
            </a:r>
            <a:r>
              <a:rPr lang="ru-RU" sz="2800" i="1" dirty="0" smtClean="0"/>
              <a:t>Г</a:t>
            </a:r>
            <a:r>
              <a:rPr lang="ru-RU" sz="2800" i="1" dirty="0" smtClean="0"/>
              <a:t>ринёва – глубина и искренность чувств, способность на героические поступки во имя любви, глубокое уважение к женщине;</a:t>
            </a: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у</a:t>
            </a:r>
            <a:r>
              <a:rPr lang="ru-RU" sz="2800" i="1" dirty="0" smtClean="0"/>
              <a:t> Швабрина – низменный характер чувств, способность к насилию и издевательствам, неуважительное отношение к женщине.</a:t>
            </a:r>
            <a:endParaRPr lang="ru-RU" sz="2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484784"/>
            <a:ext cx="6491064" cy="46413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4) понимание воинского долга: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Гринёв верен воинскому долгу и готов пожертвовать жизнью во имя долга;</a:t>
            </a:r>
          </a:p>
          <a:p>
            <a:pPr marL="0" indent="0">
              <a:buNone/>
            </a:pPr>
            <a:endParaRPr lang="ru-RU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Швабрин изменяет воинской присяге, и притом не по идейным мотивам, а из низменных побуждений.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32656"/>
            <a:ext cx="61206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</a:rPr>
              <a:t>Черты различия: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447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Подготовка к сочинению  по роману «Капитанская дочка»</vt:lpstr>
      <vt:lpstr>Слайд 2</vt:lpstr>
      <vt:lpstr>Слайд 3</vt:lpstr>
      <vt:lpstr>На каком основании можно сравнивать героев?</vt:lpstr>
      <vt:lpstr>Определим черты сходства:</vt:lpstr>
      <vt:lpstr>Черты различия:</vt:lpstr>
      <vt:lpstr>Черты различия:</vt:lpstr>
      <vt:lpstr>Черты различия:</vt:lpstr>
      <vt:lpstr>Слайд 9</vt:lpstr>
      <vt:lpstr>Заключительная часть: выясняется смысл сравнения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DNS</cp:lastModifiedBy>
  <cp:revision>16</cp:revision>
  <dcterms:created xsi:type="dcterms:W3CDTF">2014-08-08T16:01:14Z</dcterms:created>
  <dcterms:modified xsi:type="dcterms:W3CDTF">2015-12-06T14:47:09Z</dcterms:modified>
</cp:coreProperties>
</file>