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EEF6B-E3EF-4451-B41A-666A7E54E3AB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DDB1D-E4AD-470B-8892-A5F088319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569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EAE888-E7D1-4F13-8F7F-8B26149C2C98}" type="datetimeFigureOut">
              <a:rPr lang="ru-RU" smtClean="0"/>
              <a:pPr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E104A2-17C5-4E91-B7D0-C9C03648D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РАБОТЫ</a:t>
            </a:r>
            <a:br>
              <a:rPr lang="ru-RU" dirty="0" smtClean="0"/>
            </a:br>
            <a:r>
              <a:rPr lang="ru-RU" dirty="0" smtClean="0"/>
              <a:t>Городского методического объединения</a:t>
            </a:r>
            <a:br>
              <a:rPr lang="ru-RU" dirty="0" smtClean="0"/>
            </a:br>
            <a:r>
              <a:rPr lang="ru-RU" dirty="0" smtClean="0"/>
              <a:t>учителей иностранного языка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На 2014-2015 учебный год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5062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Методическая тема: </a:t>
            </a:r>
            <a:br>
              <a:rPr lang="ru-RU" dirty="0" smtClean="0"/>
            </a:br>
            <a:r>
              <a:rPr lang="ru-RU" dirty="0" smtClean="0"/>
              <a:t>«Реализация ФГОС второго поколения при обучении учащихся иностранному языку и развитие системы поиска одаренных детей».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7467600" cy="3693024"/>
          </a:xfrm>
        </p:spPr>
        <p:txBody>
          <a:bodyPr/>
          <a:lstStyle/>
          <a:p>
            <a:r>
              <a:rPr lang="ru-RU" dirty="0" smtClean="0"/>
              <a:t>Цель: </a:t>
            </a:r>
          </a:p>
          <a:p>
            <a:pPr lvl="0">
              <a:buNone/>
            </a:pPr>
            <a:r>
              <a:rPr lang="ru-RU" dirty="0" smtClean="0"/>
              <a:t>1. Создание условий для профессионального роста и развития уровня компетенции учителей в условиях модернизации школьного образования.</a:t>
            </a:r>
          </a:p>
          <a:p>
            <a:pPr lvl="0">
              <a:buNone/>
            </a:pPr>
            <a:r>
              <a:rPr lang="ru-RU" dirty="0" smtClean="0"/>
              <a:t>2. Создание условий для эффективного овладения учащимися учебных стратегий и умений в рамках ФГОС.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Внедрение ФГОС второго поколения по иностранным языкам</a:t>
            </a:r>
          </a:p>
          <a:p>
            <a:pPr lvl="0"/>
            <a:r>
              <a:rPr lang="ru-RU" dirty="0" smtClean="0"/>
              <a:t>Диагностика степени готовности учителей иностранного языка к переходу на новые ФГОС.</a:t>
            </a:r>
          </a:p>
          <a:p>
            <a:pPr lvl="0"/>
            <a:r>
              <a:rPr lang="ru-RU" dirty="0" smtClean="0"/>
              <a:t>Освоение нового содержания, технологий и методов педагогической деятельности в образовательной области.</a:t>
            </a:r>
          </a:p>
          <a:p>
            <a:pPr lvl="0"/>
            <a:r>
              <a:rPr lang="ru-RU" dirty="0" smtClean="0"/>
              <a:t>Трансляция опыта успешной педагогической деятельности.</a:t>
            </a:r>
          </a:p>
          <a:p>
            <a:pPr lvl="0"/>
            <a:r>
              <a:rPr lang="ru-RU" dirty="0" smtClean="0"/>
              <a:t>Ознакомление с требованиями перехода на ФГОС второго поколения и их внедрение в учебно-воспитательный процесс.</a:t>
            </a:r>
          </a:p>
          <a:p>
            <a:pPr lvl="0"/>
            <a:r>
              <a:rPr lang="ru-RU" dirty="0" smtClean="0"/>
              <a:t>Совершенствование подготовки учащихся к ЕГЭ и ГИА по иностранному языку.</a:t>
            </a:r>
          </a:p>
          <a:p>
            <a:pPr lvl="0"/>
            <a:r>
              <a:rPr lang="ru-RU" dirty="0" smtClean="0"/>
              <a:t>Совершенствование работы с одаренными детьми.</a:t>
            </a:r>
          </a:p>
          <a:p>
            <a:pPr lvl="0"/>
            <a:r>
              <a:rPr lang="ru-RU" dirty="0" smtClean="0"/>
              <a:t>Оказание методической помощи молодым специалистам.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 заседание ГМО(Сентябрь)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Утверждение плана работы </a:t>
            </a:r>
            <a:r>
              <a:rPr lang="ru-RU" dirty="0" err="1" smtClean="0"/>
              <a:t>работы</a:t>
            </a:r>
            <a:r>
              <a:rPr lang="ru-RU" dirty="0" smtClean="0"/>
              <a:t> ГМО на 2014-2015 учебный год.</a:t>
            </a:r>
          </a:p>
          <a:p>
            <a:pPr lvl="0"/>
            <a:r>
              <a:rPr lang="ru-RU" dirty="0" smtClean="0"/>
              <a:t>Анализ результатов ЕГЭ и ГИА обучающимися 11и 9 классов.</a:t>
            </a:r>
          </a:p>
          <a:p>
            <a:r>
              <a:rPr lang="ru-RU" dirty="0" smtClean="0"/>
              <a:t>Знакомство с нормативными документами по проведению итоговой аттестации.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 заседание ГМО (Декабрь)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Заседание ГМО «Эффективное использование современных образовательных технологий на уроках иностранного языка при переходе к работе по ФГОС второго поколения»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Урок иностранного языка в рамках ФГОС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Проектная технология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Технология развития критического мышления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Исследование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Технология контекстного обучения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Информационно-коммуникационная технология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Здоровье-сберегающие</a:t>
            </a:r>
            <a:r>
              <a:rPr lang="ru-RU" dirty="0" smtClean="0"/>
              <a:t> технологии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 заседание ГМО(Март)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1108720"/>
          </a:xfrm>
        </p:spPr>
        <p:txBody>
          <a:bodyPr/>
          <a:lstStyle/>
          <a:p>
            <a:r>
              <a:rPr lang="ru-RU" dirty="0" smtClean="0"/>
              <a:t> «Системно-деятельный подход  в организации подготовки обучающихся к ЕГЭ и ГИА»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910452"/>
            <a:ext cx="58864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cap="small" dirty="0">
                <a:solidFill>
                  <a:srgbClr val="575F6D"/>
                </a:solidFill>
                <a:ea typeface="+mj-ea"/>
                <a:cs typeface="+mj-cs"/>
              </a:rPr>
              <a:t>4 заседание ГМО(Май)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05019"/>
            <a:ext cx="485298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Юбиляры 2014-2015 года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8 января -	 Элвис Пресли, король рок-н-ролла (80 лет)</a:t>
            </a:r>
          </a:p>
          <a:p>
            <a:r>
              <a:rPr lang="ru-RU" sz="2000" i="1" dirty="0" smtClean="0"/>
              <a:t>15 сентября – 125 лет со дня рождения Агаты Кристи </a:t>
            </a:r>
          </a:p>
          <a:p>
            <a:r>
              <a:rPr lang="ru-RU" sz="2000" i="1" dirty="0" smtClean="0"/>
              <a:t>2015 год в России объявят Годом литературы</a:t>
            </a:r>
          </a:p>
          <a:p>
            <a:r>
              <a:rPr lang="ru-RU" sz="2000" i="1" dirty="0" smtClean="0"/>
              <a:t>205 лет со дня рождения американского поэта и прозаика Эдгара </a:t>
            </a:r>
            <a:r>
              <a:rPr lang="ru-RU" sz="2000" i="1" dirty="0" err="1" smtClean="0"/>
              <a:t>Аллана</a:t>
            </a:r>
            <a:r>
              <a:rPr lang="ru-RU" sz="2000" i="1" dirty="0" smtClean="0"/>
              <a:t> По </a:t>
            </a:r>
          </a:p>
          <a:p>
            <a:r>
              <a:rPr lang="ru-RU" sz="2000" i="1" dirty="0" smtClean="0"/>
              <a:t>255 лет со дня рождения шотландского поэта Роберта Бёрнса </a:t>
            </a:r>
          </a:p>
          <a:p>
            <a:r>
              <a:rPr lang="ru-RU" sz="2000" i="1" dirty="0" smtClean="0"/>
              <a:t>155 лет со дня рождения английского писателя Джерома </a:t>
            </a:r>
            <a:r>
              <a:rPr lang="ru-RU" sz="2000" i="1" dirty="0" err="1" smtClean="0"/>
              <a:t>Клапка</a:t>
            </a:r>
            <a:r>
              <a:rPr lang="ru-RU" sz="2000" i="1" dirty="0" smtClean="0"/>
              <a:t> Джерома</a:t>
            </a:r>
          </a:p>
          <a:p>
            <a:r>
              <a:rPr lang="ru-RU" sz="2000" i="1" dirty="0" smtClean="0"/>
              <a:t>155 лет со дня рождения английского писателя Артура </a:t>
            </a:r>
            <a:r>
              <a:rPr lang="ru-RU" sz="2000" i="1" dirty="0" err="1" smtClean="0"/>
              <a:t>Конан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Дойля</a:t>
            </a:r>
            <a:r>
              <a:rPr lang="ru-RU" sz="2000" i="1" dirty="0" smtClean="0"/>
              <a:t> </a:t>
            </a:r>
          </a:p>
          <a:p>
            <a:r>
              <a:rPr lang="ru-RU" sz="2000" i="1" dirty="0" smtClean="0"/>
              <a:t>Год британской культуры в Российской Федерации</a:t>
            </a:r>
          </a:p>
          <a:p>
            <a:endParaRPr lang="ru-RU" sz="2000" i="1" dirty="0" smtClean="0"/>
          </a:p>
          <a:p>
            <a:endParaRPr lang="ru-RU" sz="2000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230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ПЛАН РАБОТЫ Городского методического объединения учителей иностранного языка  </vt:lpstr>
      <vt:lpstr>Методическая тема:  «Реализация ФГОС второго поколения при обучении учащихся иностранному языку и развитие системы поиска одаренных детей». </vt:lpstr>
      <vt:lpstr>Задачи: </vt:lpstr>
      <vt:lpstr>1 заседание ГМО(Сентябрь)</vt:lpstr>
      <vt:lpstr>2 заседание ГМО (Декабрь)</vt:lpstr>
      <vt:lpstr>3 заседание ГМО(Март)</vt:lpstr>
      <vt:lpstr>Юбиляры 2014-2015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Городского методического объединения учителей иностранного языка</dc:title>
  <dc:creator>Санёк</dc:creator>
  <cp:lastModifiedBy>Наталья</cp:lastModifiedBy>
  <cp:revision>10</cp:revision>
  <dcterms:created xsi:type="dcterms:W3CDTF">2014-09-26T18:15:34Z</dcterms:created>
  <dcterms:modified xsi:type="dcterms:W3CDTF">2014-10-03T06:01:51Z</dcterms:modified>
</cp:coreProperties>
</file>