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34"/>
  </p:notesMasterIdLst>
  <p:handoutMasterIdLst>
    <p:handoutMasterId r:id="rId35"/>
  </p:handoutMasterIdLst>
  <p:sldIdLst>
    <p:sldId id="258" r:id="rId2"/>
    <p:sldId id="291" r:id="rId3"/>
    <p:sldId id="259" r:id="rId4"/>
    <p:sldId id="260" r:id="rId5"/>
    <p:sldId id="262" r:id="rId6"/>
    <p:sldId id="270" r:id="rId7"/>
    <p:sldId id="271" r:id="rId8"/>
    <p:sldId id="272" r:id="rId9"/>
    <p:sldId id="282" r:id="rId10"/>
    <p:sldId id="263" r:id="rId11"/>
    <p:sldId id="283" r:id="rId12"/>
    <p:sldId id="284" r:id="rId13"/>
    <p:sldId id="285" r:id="rId14"/>
    <p:sldId id="286" r:id="rId15"/>
    <p:sldId id="292" r:id="rId16"/>
    <p:sldId id="297" r:id="rId17"/>
    <p:sldId id="288" r:id="rId18"/>
    <p:sldId id="289" r:id="rId19"/>
    <p:sldId id="293" r:id="rId20"/>
    <p:sldId id="264" r:id="rId21"/>
    <p:sldId id="269" r:id="rId22"/>
    <p:sldId id="273" r:id="rId23"/>
    <p:sldId id="300" r:id="rId24"/>
    <p:sldId id="281" r:id="rId25"/>
    <p:sldId id="295" r:id="rId26"/>
    <p:sldId id="298" r:id="rId27"/>
    <p:sldId id="302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92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6B22-77F2-4305-9180-13F626C5AF4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491D-6A16-4482-B8B3-94ED34D37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4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9E1E-0455-4419-B572-331C2D7B8C6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38D1-CBFD-420D-8F7B-E90612E20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038D1-CBFD-420D-8F7B-E90612E200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F6ED06-7FAD-49E0-B279-03C44736772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6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2" y="1481328"/>
            <a:ext cx="8472519" cy="48051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Школьный музей</a:t>
            </a:r>
          </a:p>
          <a:p>
            <a:pPr algn="ctr">
              <a:buNone/>
            </a:pPr>
            <a:r>
              <a:rPr lang="ru-RU" sz="4400" dirty="0" smtClean="0"/>
              <a:t>как центр формирования</a:t>
            </a:r>
          </a:p>
          <a:p>
            <a:pPr algn="ctr">
              <a:buNone/>
            </a:pPr>
            <a:r>
              <a:rPr lang="ru-RU" sz="4400" dirty="0" smtClean="0"/>
              <a:t>воспитательного пространства ОУ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2000" dirty="0" smtClean="0"/>
              <a:t>Заместитель директора по ВР  МБОУ «</a:t>
            </a:r>
            <a:r>
              <a:rPr lang="ru-RU" sz="2000" dirty="0" err="1" smtClean="0"/>
              <a:t>Гавриловская</a:t>
            </a:r>
            <a:r>
              <a:rPr lang="ru-RU" sz="2000" dirty="0" smtClean="0"/>
              <a:t> СОШ» – </a:t>
            </a:r>
          </a:p>
          <a:p>
            <a:pPr algn="ctr">
              <a:buNone/>
            </a:pPr>
            <a:r>
              <a:rPr lang="ru-RU" sz="2000" dirty="0" smtClean="0"/>
              <a:t>                                     Борисова Марина Анатольевна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Воспитание в современной школе</a:t>
            </a:r>
            <a:endParaRPr lang="ru-RU" sz="3200" dirty="0">
              <a:effectLst/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9"/>
          </a:xfrm>
        </p:spPr>
        <p:txBody>
          <a:bodyPr>
            <a:normAutofit/>
          </a:bodyPr>
          <a:lstStyle/>
          <a:p>
            <a:r>
              <a:rPr lang="ru-RU" dirty="0" smtClean="0"/>
              <a:t>Школьный музей, его экспонаты (музейные ресурсы) используются в учебном процессе;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в организации внеурочной деятельности;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в проведении   внеклассных мероприятий;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GungsuhChe" pitchFamily="49" charset="-127"/>
                <a:ea typeface="GungsuhChe" pitchFamily="49" charset="-127"/>
              </a:rPr>
              <a:t>Использование</a:t>
            </a: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 школьного музея в образовательном процессе</a:t>
            </a:r>
            <a:endParaRPr lang="ru-RU" sz="2400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857224" y="1481138"/>
            <a:ext cx="7372376" cy="337662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Э к с к у </a:t>
            </a:r>
            <a:r>
              <a:rPr lang="ru-RU" sz="3500" b="1" dirty="0" err="1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р</a:t>
            </a:r>
            <a:r>
              <a:rPr lang="ru-RU" sz="3500" b="1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с и я </a:t>
            </a:r>
          </a:p>
          <a:p>
            <a:pPr algn="ctr">
              <a:buNone/>
            </a:pPr>
            <a:endParaRPr lang="ru-RU" sz="3500" b="1" dirty="0" smtClean="0"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как основная форма </a:t>
            </a:r>
          </a:p>
          <a:p>
            <a:pPr algn="ctr">
              <a:buNone/>
            </a:pPr>
            <a:endParaRPr lang="ru-RU" sz="3500" b="1" dirty="0" smtClean="0"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музейной  работы</a:t>
            </a:r>
            <a:endParaRPr lang="ru-RU" sz="3500" dirty="0" smtClean="0"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ea typeface="GungsuhChe" pitchFamily="49" charset="-127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 smtClean="0">
                <a:ea typeface="GungsuhChe" pitchFamily="49" charset="-127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142976" y="5214950"/>
            <a:ext cx="7715304" cy="1054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Экскурсия по материалам стенда «Служу России» о выпускниках школы – воинах РА, посвящённая Дню защитника Отечества</a:t>
            </a:r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99162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1928794" y="5354638"/>
            <a:ext cx="6786610" cy="128907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Экскурсия по материалам экспозиции </a:t>
            </a:r>
          </a:p>
          <a:p>
            <a:pPr>
              <a:buNone/>
            </a:pPr>
            <a:r>
              <a:rPr lang="ru-RU" sz="3800" dirty="0" smtClean="0"/>
              <a:t>    «И помнит мир спасённый…»</a:t>
            </a:r>
          </a:p>
          <a:p>
            <a:pPr>
              <a:buNone/>
            </a:pPr>
            <a:r>
              <a:rPr lang="ru-RU" sz="3800" dirty="0" smtClean="0"/>
              <a:t> в День Памяти и Скорби (22 июня)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02562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000232" y="5715016"/>
            <a:ext cx="7000924" cy="7858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Экскурсия для малышей детского сада «Колосок» по </a:t>
            </a:r>
            <a:r>
              <a:rPr lang="ru-RU" sz="2400" dirty="0" smtClean="0">
                <a:ea typeface="GungsuhChe" pitchFamily="49" charset="-127"/>
              </a:rPr>
              <a:t>экспозиции</a:t>
            </a:r>
            <a:r>
              <a:rPr lang="ru-RU" sz="2400" dirty="0" smtClean="0"/>
              <a:t> «Русская изба»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645025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475162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повышения эффективности урока, его воспитательного значения учителя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предметники, учителя начальной школы предусматривают в соответствии с учебной программой работу обучающихся в музее,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на учебных занятиях музейных материалов и экспонатов.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Документальные материалы, фотографии, предметы быта и культуры, используемые на уроках,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оживляют  учебный процесс, наполняют его более конкретным содержанием,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способствуют прочному овладению знаниями,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оказывают большое эмоциональное воздействие.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/>
              <a:t>Использование потенциала школьного музея </a:t>
            </a:r>
            <a:br>
              <a:rPr lang="ru-RU" sz="2400" b="0" dirty="0" smtClean="0"/>
            </a:br>
            <a:r>
              <a:rPr lang="ru-RU" sz="2400" b="0" dirty="0" smtClean="0"/>
              <a:t>в урочное время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500298" y="5357826"/>
            <a:ext cx="6286544" cy="8572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Урок русского языка. Изучение темы «О чём говорят устаревшие слова»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117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71" y="2204864"/>
            <a:ext cx="42735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357554" y="5929330"/>
            <a:ext cx="5286412" cy="785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экспонатов музея на уроках ИЗО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1805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48" y="2515411"/>
            <a:ext cx="4932362" cy="31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488" y="5643578"/>
            <a:ext cx="6072230" cy="9286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Урок технологии в «Русской избе».</a:t>
            </a:r>
            <a:br>
              <a:rPr lang="ru-RU" dirty="0" smtClean="0"/>
            </a:br>
            <a:r>
              <a:rPr lang="ru-RU" dirty="0" smtClean="0"/>
              <a:t>Изучение темы «Лоскутное шитьё»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602162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2132856"/>
            <a:ext cx="399891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00174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GungsuhChe" pitchFamily="49" charset="-127"/>
                <a:ea typeface="GungsuhChe" pitchFamily="49" charset="-127"/>
              </a:rPr>
              <a:t>Использование </a:t>
            </a:r>
          </a:p>
          <a:p>
            <a:pPr algn="ctr">
              <a:buNone/>
            </a:pPr>
            <a:endParaRPr lang="ru-RU" sz="3200" dirty="0" smtClean="0">
              <a:latin typeface="GungsuhChe" pitchFamily="49" charset="-127"/>
              <a:ea typeface="GungsuhChe" pitchFamily="49" charset="-127"/>
            </a:endParaRPr>
          </a:p>
          <a:p>
            <a:pPr algn="ctr">
              <a:buNone/>
            </a:pPr>
            <a:r>
              <a:rPr lang="ru-RU" sz="3200" dirty="0" smtClean="0">
                <a:latin typeface="GungsuhChe" pitchFamily="49" charset="-127"/>
                <a:ea typeface="GungsuhChe" pitchFamily="49" charset="-127"/>
              </a:rPr>
              <a:t>потенциала</a:t>
            </a:r>
          </a:p>
          <a:p>
            <a:pPr algn="ctr">
              <a:buNone/>
            </a:pPr>
            <a:endParaRPr lang="ru-RU" sz="3200" dirty="0" smtClean="0">
              <a:latin typeface="GungsuhChe" pitchFamily="49" charset="-127"/>
              <a:ea typeface="GungsuhChe" pitchFamily="49" charset="-127"/>
            </a:endParaRPr>
          </a:p>
          <a:p>
            <a:pPr algn="ctr">
              <a:buNone/>
            </a:pPr>
            <a:r>
              <a:rPr lang="ru-RU" sz="3200" dirty="0" smtClean="0">
                <a:latin typeface="GungsuhChe" pitchFamily="49" charset="-127"/>
                <a:ea typeface="GungsuhChe" pitchFamily="49" charset="-127"/>
              </a:rPr>
              <a:t> школьного музея </a:t>
            </a:r>
            <a:br>
              <a:rPr lang="ru-RU" sz="3200" dirty="0" smtClean="0">
                <a:latin typeface="GungsuhChe" pitchFamily="49" charset="-127"/>
                <a:ea typeface="GungsuhChe" pitchFamily="49" charset="-127"/>
              </a:rPr>
            </a:br>
            <a:endParaRPr lang="ru-RU" sz="3200" dirty="0" smtClean="0">
              <a:latin typeface="GungsuhChe" pitchFamily="49" charset="-127"/>
              <a:ea typeface="GungsuhChe" pitchFamily="49" charset="-127"/>
            </a:endParaRPr>
          </a:p>
          <a:p>
            <a:pPr algn="ctr">
              <a:buNone/>
            </a:pPr>
            <a:r>
              <a:rPr lang="ru-RU" sz="3200" dirty="0" smtClean="0">
                <a:latin typeface="GungsuhChe" pitchFamily="49" charset="-127"/>
                <a:ea typeface="GungsuhChe" pitchFamily="49" charset="-127"/>
              </a:rPr>
              <a:t>во внеурочное время</a:t>
            </a:r>
            <a:endParaRPr lang="ru-RU" sz="3200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МБОУ «</a:t>
            </a:r>
            <a:r>
              <a:rPr lang="ru-RU" sz="2200" dirty="0" err="1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Гавриловская</a:t>
            </a:r>
            <a: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 средняя общеобразовательная школа»</a:t>
            </a:r>
            <a:b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Владимирская область</a:t>
            </a:r>
            <a:b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Суздальский район</a:t>
            </a:r>
            <a:endParaRPr lang="ru-RU" sz="2200" dirty="0"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1717199"/>
            <a:ext cx="624230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4294967295"/>
          </p:nvPr>
        </p:nvSpPr>
        <p:spPr>
          <a:xfrm>
            <a:off x="714349" y="5286388"/>
            <a:ext cx="8072493" cy="9826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Проведение в музее занятий объединения дополнительного образования «Юный краевед»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3576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14" y="2204864"/>
            <a:ext cx="44323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571604" y="5643578"/>
            <a:ext cx="7572396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Тематический классный час в музее по экспозиции «История </a:t>
            </a:r>
            <a:r>
              <a:rPr lang="ru-RU" sz="2400" dirty="0" err="1" smtClean="0"/>
              <a:t>Гавриловской</a:t>
            </a:r>
            <a:r>
              <a:rPr lang="ru-RU" sz="2400" dirty="0" smtClean="0"/>
              <a:t> школы!»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802562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500166" y="5354638"/>
            <a:ext cx="7072363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Проведение в «Русской избе» внеклассного мероприятия « Посиделки»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04529"/>
            <a:ext cx="7272808" cy="500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63888" y="5805488"/>
            <a:ext cx="5256584" cy="71913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Инсценировка в «Русской избе»  русской народной сказки «Курочка – ряба»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389437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00" y="2420888"/>
            <a:ext cx="3803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571604" y="5143512"/>
            <a:ext cx="7358114" cy="12144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Подготовка к районному конкурсу прикладного творчества «Платок памяти и славы », посвящённому 70-летию Победы в Великой Отечественной войне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4323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4323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42844" y="4500570"/>
            <a:ext cx="8858312" cy="1857388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Использование краеведческих материалов музея для написания сочинений к районному конкурсу творческих работ по </a:t>
            </a:r>
            <a:r>
              <a:rPr lang="ru-RU" sz="2000" dirty="0" err="1" smtClean="0">
                <a:cs typeface="Times New Roman" panose="02020603050405020304" pitchFamily="18" charset="0"/>
              </a:rPr>
              <a:t>военно</a:t>
            </a:r>
            <a:r>
              <a:rPr lang="ru-RU" sz="2000" dirty="0" smtClean="0">
                <a:cs typeface="Times New Roman" panose="02020603050405020304" pitchFamily="18" charset="0"/>
              </a:rPr>
              <a:t> – патриотической тематике: «Отечественная война в моем селе»,  «Герои Великой Отечественной войны – наши земляки», «Женское лицо войны»…</a:t>
            </a:r>
          </a:p>
          <a:p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304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265081"/>
            <a:ext cx="277336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4988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714611" y="5354638"/>
            <a:ext cx="6000793" cy="100332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Приём в члены школьного детского объединения «Алые паруса»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96744" cy="483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499043" y="5373216"/>
            <a:ext cx="6177413" cy="8958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Посещение детского музейного центра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в  Суздале. Уроки земской школы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9131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204864"/>
            <a:ext cx="42005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9296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Таким образом, школьный музей сегодня рассматривается как одно из важнейших средств образования и воспитания.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Использование потенциала музея в образовательной и воспитательной деятельности школы является  важнейшим средством приобщения подрастающего поколения к системе нравственных ценностей, отражающих богатую и неповторимую культуру своего народа, развивает у подрастающего поколения гражданственность и патриотизм, а также обогащает познавательную основу развития личности обучающегося, необходимую не только для успешной деятельности в школе, но и для последующей жизни.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143240" y="5786454"/>
            <a:ext cx="5643602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Ветераны войны и труда  на митинге в День Победы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" y="188640"/>
            <a:ext cx="4968551" cy="329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Ученик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852987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8286808" cy="53641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Важным звеном в системе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воспитательной работы ОУ является школьный музей.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призван способствовать расширению кругозора, воспитанию познавательных интересов и способностей детей, овладению практическими навыками поисковой, исследовательской работы.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Воспитательная функция музея заключается в том, что он создаёт особую уникальную среду для формирования личности с активной гражданской позицией. 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Свою работу школьный музей осуществляет в тесной связи с решением воспитательных и образовательных задач, в органическом единстве со всей внеурочной воспитательной работой, проводимой школой.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86116" y="5857892"/>
            <a:ext cx="5857884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Выступление  школьников на митинге в День Победы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395787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548187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143240" y="5786454"/>
            <a:ext cx="5643602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Возложение старшеклассниками гирлянды Славы в День Победы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91012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578350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990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50690"/>
            <a:ext cx="4906962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уровень - это собственно музей как центр музейно-педагогической и краеведческой работы в школе;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уровень - интеграция музея в учебно-воспитательном процессе;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третий уровень - связь музея с местным сообществом.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Школьный музей </a:t>
            </a:r>
            <a:br>
              <a:rPr lang="ru-RU" sz="2700" b="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</a:br>
            <a:r>
              <a:rPr lang="ru-RU" sz="2700" b="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как открытая система имеет трёхуровневое строение: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2"/>
            <a:ext cx="8229600" cy="47214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Школьный музей состоит из 4 экспозиций: </a:t>
            </a:r>
          </a:p>
          <a:p>
            <a:pPr>
              <a:buNone/>
            </a:pP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 1. «И помнит мир спасенный…» (экспозиция Боевой славы):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«Гордость и слава Отечества – наши земляки» (о Героях Советского Союза),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«Они защищали Родину» (о ветеранах Великой Отечественной войны),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«Победили в боях, победим в труде» (о тружениках тыла),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«Поклонимся великим тем годам» (об участии школьников в вахте памяти).</a:t>
            </a:r>
          </a:p>
          <a:p>
            <a:pPr lvl="0">
              <a:buNone/>
            </a:pPr>
            <a:endParaRPr lang="ru-RU" sz="8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  2.  «История села </a:t>
            </a:r>
            <a:r>
              <a:rPr lang="ru-RU" sz="8000" u="sng" dirty="0" err="1" smtClean="0">
                <a:latin typeface="Times New Roman" pitchFamily="18" charset="0"/>
                <a:cs typeface="Times New Roman" pitchFamily="18" charset="0"/>
              </a:rPr>
              <a:t>Гавриловское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«Трудовые династии села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Гавриловское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«Почётные жители села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Гавриловское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«Служу России» (о воинах РА – выпускниках школы).</a:t>
            </a:r>
          </a:p>
          <a:p>
            <a:pPr lvl="0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3. «История </a:t>
            </a:r>
            <a:r>
              <a:rPr lang="ru-RU" sz="8000" u="sng" dirty="0" err="1" smtClean="0">
                <a:latin typeface="Times New Roman" pitchFamily="18" charset="0"/>
                <a:cs typeface="Times New Roman" pitchFamily="18" charset="0"/>
              </a:rPr>
              <a:t>Гавриловской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 школы».</a:t>
            </a:r>
          </a:p>
          <a:p>
            <a:pPr lvl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4. «Русская изба».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школьного краеведческого музея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«Летопись села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Гавриловское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округа»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001056" cy="939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Экспозиция Боевой славы</a:t>
            </a:r>
            <a:br>
              <a:rPr lang="ru-RU" sz="27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</a:br>
            <a:r>
              <a:rPr lang="ru-RU" sz="27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«И  помнит  мир  спасённый…»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2420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Экспозиция </a:t>
            </a:r>
            <a:br>
              <a:rPr lang="ru-RU" sz="2400" dirty="0" smtClean="0">
                <a:latin typeface="GungsuhChe" pitchFamily="49" charset="-127"/>
                <a:ea typeface="GungsuhChe" pitchFamily="49" charset="-127"/>
              </a:rPr>
            </a:b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«История села </a:t>
            </a:r>
            <a:r>
              <a:rPr lang="ru-RU" sz="2400" dirty="0" err="1" smtClean="0">
                <a:latin typeface="GungsuhChe" pitchFamily="49" charset="-127"/>
                <a:ea typeface="GungsuhChe" pitchFamily="49" charset="-127"/>
              </a:rPr>
              <a:t>Гавриловское</a:t>
            </a: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»</a:t>
            </a:r>
            <a:endParaRPr lang="ru-RU" sz="24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049431"/>
            <a:ext cx="6242304" cy="33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Экспозиция</a:t>
            </a:r>
            <a:br>
              <a:rPr lang="ru-RU" sz="2400" dirty="0" smtClean="0">
                <a:latin typeface="GungsuhChe" pitchFamily="49" charset="-127"/>
                <a:ea typeface="GungsuhChe" pitchFamily="49" charset="-127"/>
              </a:rPr>
            </a:b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«История </a:t>
            </a:r>
            <a:r>
              <a:rPr lang="ru-RU" sz="2400" dirty="0" err="1" smtClean="0">
                <a:latin typeface="GungsuhChe" pitchFamily="49" charset="-127"/>
                <a:ea typeface="GungsuhChe" pitchFamily="49" charset="-127"/>
              </a:rPr>
              <a:t>Гавриловской</a:t>
            </a: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 школы»</a:t>
            </a:r>
            <a:endParaRPr lang="ru-RU" sz="24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7" y="1481138"/>
            <a:ext cx="769864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Экспозиция</a:t>
            </a:r>
            <a:r>
              <a:rPr lang="ru-RU" sz="2400" dirty="0" smtClean="0"/>
              <a:t>  «Русская изба»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1" y="1481138"/>
            <a:ext cx="71521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E1E1E1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857</TotalTime>
  <Words>510</Words>
  <Application>Microsoft Office PowerPoint</Application>
  <PresentationFormat>Экран (4:3)</PresentationFormat>
  <Paragraphs>94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GungsuhChe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Воспитание в современной школе</vt:lpstr>
      <vt:lpstr>МБОУ «Гавриловская  средняя общеобразовательная школа» Владимирская область Суздальский район</vt:lpstr>
      <vt:lpstr>Презентация PowerPoint</vt:lpstr>
      <vt:lpstr>Школьный музей  как открытая система имеет трёхуровневое строение:</vt:lpstr>
      <vt:lpstr> Характеристика школьного краеведческого музея  «Летопись села Гавриловское и его округа» </vt:lpstr>
      <vt:lpstr>   Экспозиция Боевой славы  «И  помнит  мир  спасённый…»   </vt:lpstr>
      <vt:lpstr>Экспозиция  «История села Гавриловское»</vt:lpstr>
      <vt:lpstr>Экспозиция «История Гавриловской школы»</vt:lpstr>
      <vt:lpstr>Экспозиция  «Русская изба»</vt:lpstr>
      <vt:lpstr>Использование школьного музея в образовательном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потенциала школьного музея  в урочное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«Гавриловская  средняя общеобразовательная школа» Владимирская область Суздальский район</dc:title>
  <dc:creator>Дом</dc:creator>
  <cp:lastModifiedBy>Марина</cp:lastModifiedBy>
  <cp:revision>105</cp:revision>
  <dcterms:created xsi:type="dcterms:W3CDTF">2015-01-30T17:01:15Z</dcterms:created>
  <dcterms:modified xsi:type="dcterms:W3CDTF">2016-01-13T16:36:26Z</dcterms:modified>
</cp:coreProperties>
</file>