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FF00"/>
    <a:srgbClr val="FF9933"/>
    <a:srgbClr val="FF6600"/>
    <a:srgbClr val="FF3399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70" d="100"/>
          <a:sy n="70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EC1256-F4C4-4AA1-9DBF-69A694E1D388}" type="datetimeFigureOut">
              <a:rPr lang="ru-RU" smtClean="0"/>
              <a:t>06.12.2015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A53539B-FB29-4CBB-81B4-5846BA1A3EF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28.xml"/><Relationship Id="rId18" Type="http://schemas.openxmlformats.org/officeDocument/2006/relationships/slide" Target="slide10.xml"/><Relationship Id="rId26" Type="http://schemas.openxmlformats.org/officeDocument/2006/relationships/slide" Target="slide20.xml"/><Relationship Id="rId39" Type="http://schemas.openxmlformats.org/officeDocument/2006/relationships/slide" Target="slide35.xml"/><Relationship Id="rId3" Type="http://schemas.openxmlformats.org/officeDocument/2006/relationships/slide" Target="slide4.xml"/><Relationship Id="rId21" Type="http://schemas.openxmlformats.org/officeDocument/2006/relationships/slide" Target="slide31.xml"/><Relationship Id="rId34" Type="http://schemas.openxmlformats.org/officeDocument/2006/relationships/slide" Target="slide37.xml"/><Relationship Id="rId42" Type="http://schemas.openxmlformats.org/officeDocument/2006/relationships/slide" Target="slide18.xml"/><Relationship Id="rId7" Type="http://schemas.openxmlformats.org/officeDocument/2006/relationships/slide" Target="slide8.xml"/><Relationship Id="rId12" Type="http://schemas.openxmlformats.org/officeDocument/2006/relationships/slide" Target="slide33.xml"/><Relationship Id="rId17" Type="http://schemas.openxmlformats.org/officeDocument/2006/relationships/slide" Target="slide16.xml"/><Relationship Id="rId25" Type="http://schemas.openxmlformats.org/officeDocument/2006/relationships/slide" Target="slide19.xml"/><Relationship Id="rId33" Type="http://schemas.openxmlformats.org/officeDocument/2006/relationships/slide" Target="slide44.xml"/><Relationship Id="rId38" Type="http://schemas.openxmlformats.org/officeDocument/2006/relationships/slide" Target="slide30.xml"/><Relationship Id="rId2" Type="http://schemas.openxmlformats.org/officeDocument/2006/relationships/slide" Target="slide3.xml"/><Relationship Id="rId16" Type="http://schemas.openxmlformats.org/officeDocument/2006/relationships/slide" Target="slide21.xml"/><Relationship Id="rId20" Type="http://schemas.openxmlformats.org/officeDocument/2006/relationships/slide" Target="slide38.xml"/><Relationship Id="rId29" Type="http://schemas.openxmlformats.org/officeDocument/2006/relationships/slide" Target="slide36.xml"/><Relationship Id="rId41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34.xml"/><Relationship Id="rId24" Type="http://schemas.openxmlformats.org/officeDocument/2006/relationships/slide" Target="slide26.xml"/><Relationship Id="rId32" Type="http://schemas.openxmlformats.org/officeDocument/2006/relationships/slide" Target="slide43.xml"/><Relationship Id="rId37" Type="http://schemas.openxmlformats.org/officeDocument/2006/relationships/slide" Target="slide29.xml"/><Relationship Id="rId40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25.xml"/><Relationship Id="rId28" Type="http://schemas.openxmlformats.org/officeDocument/2006/relationships/slide" Target="slide14.xml"/><Relationship Id="rId36" Type="http://schemas.openxmlformats.org/officeDocument/2006/relationships/slide" Target="slide23.xml"/><Relationship Id="rId10" Type="http://schemas.openxmlformats.org/officeDocument/2006/relationships/slide" Target="slide39.xml"/><Relationship Id="rId19" Type="http://schemas.openxmlformats.org/officeDocument/2006/relationships/slide" Target="slide15.xml"/><Relationship Id="rId31" Type="http://schemas.openxmlformats.org/officeDocument/2006/relationships/slide" Target="slide42.xml"/><Relationship Id="rId4" Type="http://schemas.openxmlformats.org/officeDocument/2006/relationships/slide" Target="slide5.xml"/><Relationship Id="rId9" Type="http://schemas.openxmlformats.org/officeDocument/2006/relationships/slide" Target="slide40.xml"/><Relationship Id="rId14" Type="http://schemas.openxmlformats.org/officeDocument/2006/relationships/slide" Target="slide27.xml"/><Relationship Id="rId22" Type="http://schemas.openxmlformats.org/officeDocument/2006/relationships/slide" Target="slide32.xml"/><Relationship Id="rId27" Type="http://schemas.openxmlformats.org/officeDocument/2006/relationships/slide" Target="slide13.xml"/><Relationship Id="rId30" Type="http://schemas.openxmlformats.org/officeDocument/2006/relationships/slide" Target="slide41.xml"/><Relationship Id="rId35" Type="http://schemas.openxmlformats.org/officeDocument/2006/relationships/slide" Target="slide24.xml"/><Relationship Id="rId43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63880" cy="3240360"/>
          </a:xfrm>
        </p:spPr>
        <p:txBody>
          <a:bodyPr/>
          <a:lstStyle/>
          <a:p>
            <a:r>
              <a:rPr lang="ru-RU" dirty="0" smtClean="0"/>
              <a:t>Урок – игра</a:t>
            </a:r>
            <a:br>
              <a:rPr lang="ru-RU" dirty="0" smtClean="0"/>
            </a:br>
            <a:r>
              <a:rPr lang="ru-RU" sz="5400" b="1" dirty="0" smtClean="0"/>
              <a:t>Повторение по теме «Части речи»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3212976"/>
            <a:ext cx="6172200" cy="936103"/>
          </a:xfrm>
        </p:spPr>
        <p:txBody>
          <a:bodyPr>
            <a:normAutofit/>
          </a:bodyPr>
          <a:lstStyle/>
          <a:p>
            <a:r>
              <a:rPr lang="ru-RU" dirty="0" smtClean="0"/>
              <a:t>    </a:t>
            </a:r>
            <a:endParaRPr lang="ru-RU" b="1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755576" y="3717032"/>
            <a:ext cx="7920880" cy="1368152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2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solidFill>
                  <a:schemeClr val="accent1"/>
                </a:solidFill>
              </a:rPr>
              <a:t>д</a:t>
            </a:r>
            <a:r>
              <a:rPr lang="ru-RU" sz="3200" b="1" dirty="0" smtClean="0">
                <a:solidFill>
                  <a:schemeClr val="accent1"/>
                </a:solidFill>
              </a:rPr>
              <a:t>ля учащихся 5 – 6 классов</a:t>
            </a:r>
            <a:endParaRPr lang="ru-R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21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4893" y="116632"/>
            <a:ext cx="8208912" cy="914400"/>
          </a:xfrm>
        </p:spPr>
        <p:txBody>
          <a:bodyPr>
            <a:normAutofit/>
          </a:bodyPr>
          <a:lstStyle/>
          <a:p>
            <a:r>
              <a:rPr lang="ru-RU" dirty="0" smtClean="0"/>
              <a:t>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«Группы по значению»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ru-RU" sz="4400" b="1" i="1" dirty="0">
              <a:solidFill>
                <a:srgbClr val="FF6600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215098" y="1700807"/>
            <a:ext cx="8749390" cy="2376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effectLst/>
              </a:rPr>
              <a:t>Укажите собирательные существительные: </a:t>
            </a:r>
            <a:r>
              <a:rPr lang="ru-RU" sz="3200" b="1" dirty="0" smtClean="0">
                <a:solidFill>
                  <a:schemeClr val="accent1"/>
                </a:solidFill>
                <a:effectLst/>
              </a:rPr>
              <a:t>детвора, березняк, смелость, тождество.</a:t>
            </a:r>
            <a:endParaRPr lang="ru-RU" sz="3200" dirty="0">
              <a:solidFill>
                <a:schemeClr val="accent1"/>
              </a:solidFill>
              <a:effectLst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4852112"/>
            <a:ext cx="46085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ДЕТВОРА, БЕРЕЗНЯК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873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Заголовок 2"/>
          <p:cNvSpPr txBox="1">
            <a:spLocks/>
          </p:cNvSpPr>
          <p:nvPr/>
        </p:nvSpPr>
        <p:spPr>
          <a:xfrm>
            <a:off x="0" y="0"/>
            <a:ext cx="8964487" cy="112474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Группы по значению»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400" b="1" i="1" dirty="0">
              <a:solidFill>
                <a:srgbClr val="FF6600"/>
              </a:solidFill>
            </a:endParaRPr>
          </a:p>
        </p:txBody>
      </p:sp>
      <p:sp>
        <p:nvSpPr>
          <p:cNvPr id="21" name="Объект 1"/>
          <p:cNvSpPr txBox="1">
            <a:spLocks/>
          </p:cNvSpPr>
          <p:nvPr/>
        </p:nvSpPr>
        <p:spPr>
          <a:xfrm>
            <a:off x="521803" y="1988840"/>
            <a:ext cx="7920880" cy="1656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Каково общее грамматическое значение прилагательного как части речи?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4852112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Значение ПРИЗНАКА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90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sz="4400" b="1" i="1" dirty="0" smtClean="0">
                <a:solidFill>
                  <a:srgbClr val="FF6600"/>
                </a:solidFill>
              </a:rPr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«Группы по значению»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400" b="1" i="1" dirty="0">
              <a:solidFill>
                <a:srgbClr val="FF6600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1" y="1196752"/>
            <a:ext cx="9144000" cy="3168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По своему значению прилагательные делятся на разряды: качественные, притяжательные. Назовите третью группу прилагательных по значению.</a:t>
            </a:r>
            <a:endParaRPr lang="ru-RU" sz="2800" b="1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ОТНОСИТЕЛЬНЫЕ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243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5098" y="116632"/>
            <a:ext cx="7796246" cy="91440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FF6600"/>
                </a:solidFill>
              </a:rPr>
              <a:t>    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«Группы по значению»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400" b="1" i="1" dirty="0">
              <a:solidFill>
                <a:srgbClr val="FF6600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5004048" y="2132856"/>
            <a:ext cx="4139952" cy="2188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О каком разряде местоимений идёт речь в схеме?</a:t>
            </a:r>
            <a:endParaRPr lang="ru-RU" sz="2800" b="1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569849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ВОЗВРАТНОМ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98" y="1628800"/>
            <a:ext cx="4356902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51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5098" y="116632"/>
            <a:ext cx="7796246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«Группы по значению»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ru-RU" sz="4400" b="1" i="1" dirty="0">
              <a:solidFill>
                <a:srgbClr val="FF6600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500850" y="1556793"/>
            <a:ext cx="795724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О чём говорит нам это слово?</a:t>
            </a:r>
            <a:endParaRPr lang="ru-RU" sz="2800" b="1" dirty="0">
              <a:effectLst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3966239"/>
            <a:ext cx="460851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Местоимение употребляется вместо грамматических имён.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3960440" cy="792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359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«Ребусы» 10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04864"/>
            <a:ext cx="3456384" cy="1800200"/>
          </a:xfrm>
          <a:prstGeom prst="rect">
            <a:avLst/>
          </a:prstGeom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СЛОВО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782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«Ребусы»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4752528" cy="2520280"/>
          </a:xfrm>
          <a:prstGeom prst="rect">
            <a:avLst/>
          </a:prstGeom>
          <a:ln w="38100">
            <a:solidFill>
              <a:schemeClr val="accent1"/>
            </a:solidFill>
            <a:miter lim="800000"/>
            <a:headEnd/>
            <a:tailEnd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ПРИЛАГАТЕЛЬНОЕ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54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«Ребусы»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3184"/>
            <a:ext cx="583264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ГЛАГОЛ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07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«Ребусы»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4608512" cy="2088232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КОРЕНЬ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087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«Ребусы»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4392488" cy="1865362"/>
          </a:xfrm>
          <a:prstGeom prst="rect">
            <a:avLst/>
          </a:prstGeom>
          <a:ln w="381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СКЛОНЕНИЕ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70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28937"/>
              </p:ext>
            </p:extLst>
          </p:nvPr>
        </p:nvGraphicFramePr>
        <p:xfrm>
          <a:off x="273231" y="363646"/>
          <a:ext cx="8568950" cy="6235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532"/>
                <a:gridCol w="779473"/>
                <a:gridCol w="1083989"/>
                <a:gridCol w="1083989"/>
                <a:gridCol w="1083989"/>
                <a:gridCol w="1083989"/>
                <a:gridCol w="1083989"/>
              </a:tblGrid>
              <a:tr h="857256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solidFill>
                            <a:schemeClr val="tx1"/>
                          </a:solidFill>
                        </a:rPr>
                        <a:t> «</a:t>
                      </a:r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Третий»</a:t>
                      </a:r>
                      <a:r>
                        <a:rPr lang="ru-RU" sz="2400" b="1" i="1" baseline="0" dirty="0" smtClean="0">
                          <a:solidFill>
                            <a:schemeClr val="tx1"/>
                          </a:solidFill>
                        </a:rPr>
                        <a:t> лишний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 Группы по значению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  Ребусы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3199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 Хитрый  вопрос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3199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Пиши – не спеши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3199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Ответь быстро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3199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chemeClr val="tx1"/>
                          </a:solidFill>
                        </a:rPr>
                        <a:t> Всего одна буква</a:t>
                      </a:r>
                      <a:endParaRPr lang="ru-RU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2643174" y="357166"/>
            <a:ext cx="914400" cy="8429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hlinkClick r:id="rId2" action="ppaction://hlinksldjump"/>
              </a:rPr>
              <a:t>10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3643306" y="357166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hlinkClick r:id="rId3" action="ppaction://hlinksldjump"/>
              </a:rPr>
              <a:t>20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4714876" y="357166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hlinkClick r:id="rId4" action="ppaction://hlinksldjump"/>
              </a:rPr>
              <a:t>30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5715008" y="357166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hlinkClick r:id="rId5" action="ppaction://hlinksldjump"/>
              </a:rPr>
              <a:t>40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>
          <a:xfrm>
            <a:off x="6715140" y="357166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hlinkClick r:id="rId6" action="ppaction://hlinksldjump"/>
              </a:rPr>
              <a:t>50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7786710" y="357166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hlinkClick r:id="rId7" action="ppaction://hlinksldjump"/>
              </a:rPr>
              <a:t>60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10" name="Скругленный прямоугольник 9">
            <a:hlinkClick r:id="rId8" action="ppaction://hlinksldjump"/>
          </p:cNvPr>
          <p:cNvSpPr/>
          <p:nvPr/>
        </p:nvSpPr>
        <p:spPr>
          <a:xfrm>
            <a:off x="2643174" y="1214422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8" action="ppaction://hlinksldjump"/>
              </a:rPr>
              <a:t>10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1" name="Скругленный прямоугольник 10">
            <a:hlinkClick r:id="rId9" action="ppaction://hlinksldjump"/>
          </p:cNvPr>
          <p:cNvSpPr/>
          <p:nvPr/>
        </p:nvSpPr>
        <p:spPr>
          <a:xfrm>
            <a:off x="3643306" y="5643578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9" action="ppaction://hlinksldjump"/>
              </a:rPr>
              <a:t>20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2" name="Скругленный прямоугольник 11">
            <a:hlinkClick r:id="rId10" action="ppaction://hlinksldjump"/>
          </p:cNvPr>
          <p:cNvSpPr/>
          <p:nvPr/>
        </p:nvSpPr>
        <p:spPr>
          <a:xfrm>
            <a:off x="2643174" y="5643578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0" action="ppaction://hlinksldjump"/>
              </a:rPr>
              <a:t>10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3" name="Скругленный прямоугольник 12">
            <a:hlinkClick r:id="rId11" action="ppaction://hlinksldjump"/>
          </p:cNvPr>
          <p:cNvSpPr/>
          <p:nvPr/>
        </p:nvSpPr>
        <p:spPr>
          <a:xfrm>
            <a:off x="3643306" y="4714884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1" action="ppaction://hlinksldjump"/>
              </a:rPr>
              <a:t>20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4" name="Скругленный прямоугольник 13">
            <a:hlinkClick r:id="rId12" action="ppaction://hlinksldjump"/>
          </p:cNvPr>
          <p:cNvSpPr/>
          <p:nvPr/>
        </p:nvSpPr>
        <p:spPr>
          <a:xfrm>
            <a:off x="2643174" y="4714884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2" action="ppaction://hlinksldjump"/>
              </a:rPr>
              <a:t>10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5" name="Скругленный прямоугольник 14">
            <a:hlinkClick r:id="rId13" action="ppaction://hlinksldjump"/>
          </p:cNvPr>
          <p:cNvSpPr/>
          <p:nvPr/>
        </p:nvSpPr>
        <p:spPr>
          <a:xfrm>
            <a:off x="3656971" y="3786190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3" action="ppaction://hlinksldjump"/>
              </a:rPr>
              <a:t>20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6" name="Скругленный прямоугольник 15">
            <a:hlinkClick r:id="rId14" action="ppaction://hlinksldjump"/>
          </p:cNvPr>
          <p:cNvSpPr/>
          <p:nvPr/>
        </p:nvSpPr>
        <p:spPr>
          <a:xfrm>
            <a:off x="2643174" y="3786190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4" action="ppaction://hlinksldjump"/>
              </a:rPr>
              <a:t>10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7" name="Скругленный прямоугольник 16">
            <a:hlinkClick r:id="rId15" action="ppaction://hlinksldjump"/>
          </p:cNvPr>
          <p:cNvSpPr/>
          <p:nvPr/>
        </p:nvSpPr>
        <p:spPr>
          <a:xfrm>
            <a:off x="3656971" y="2857496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5" action="ppaction://hlinksldjump"/>
              </a:rPr>
              <a:t>20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8" name="Скругленный прямоугольник 17">
            <a:hlinkClick r:id="rId16" action="ppaction://hlinksldjump"/>
          </p:cNvPr>
          <p:cNvSpPr/>
          <p:nvPr/>
        </p:nvSpPr>
        <p:spPr>
          <a:xfrm>
            <a:off x="2643174" y="2857496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6" action="ppaction://hlinksldjump"/>
              </a:rPr>
              <a:t>10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9" name="Скругленный прямоугольник 18">
            <a:hlinkClick r:id="rId17" action="ppaction://hlinksldjump"/>
          </p:cNvPr>
          <p:cNvSpPr/>
          <p:nvPr/>
        </p:nvSpPr>
        <p:spPr>
          <a:xfrm>
            <a:off x="3643306" y="2071678"/>
            <a:ext cx="914400" cy="7858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7" action="ppaction://hlinksldjump"/>
              </a:rPr>
              <a:t>20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>
            <a:hlinkClick r:id="rId18" action="ppaction://hlinksldjump"/>
          </p:cNvPr>
          <p:cNvSpPr/>
          <p:nvPr/>
        </p:nvSpPr>
        <p:spPr>
          <a:xfrm>
            <a:off x="3643306" y="1214422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8" action="ppaction://hlinksldjump"/>
              </a:rPr>
              <a:t>20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1" name="Скругленный прямоугольник 20">
            <a:hlinkClick r:id="rId19" action="ppaction://hlinksldjump"/>
          </p:cNvPr>
          <p:cNvSpPr/>
          <p:nvPr/>
        </p:nvSpPr>
        <p:spPr>
          <a:xfrm>
            <a:off x="2643174" y="2071678"/>
            <a:ext cx="914400" cy="7858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19" action="ppaction://hlinksldjump"/>
              </a:rPr>
              <a:t>10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2" name="Скругленный прямоугольник 21">
            <a:hlinkClick r:id="rId20" action="ppaction://hlinksldjump"/>
          </p:cNvPr>
          <p:cNvSpPr/>
          <p:nvPr/>
        </p:nvSpPr>
        <p:spPr>
          <a:xfrm>
            <a:off x="7786710" y="4714884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0" action="ppaction://hlinksldjump"/>
              </a:rPr>
              <a:t>60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3" name="Скругленный прямоугольник 22">
            <a:hlinkClick r:id="rId21" action="ppaction://hlinksldjump"/>
          </p:cNvPr>
          <p:cNvSpPr/>
          <p:nvPr/>
        </p:nvSpPr>
        <p:spPr>
          <a:xfrm>
            <a:off x="6715140" y="3786190"/>
            <a:ext cx="985838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1" action="ppaction://hlinksldjump"/>
              </a:rPr>
              <a:t>50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>
            <a:hlinkClick r:id="rId22" action="ppaction://hlinksldjump"/>
          </p:cNvPr>
          <p:cNvSpPr/>
          <p:nvPr/>
        </p:nvSpPr>
        <p:spPr>
          <a:xfrm>
            <a:off x="7786710" y="3786190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2" action="ppaction://hlinksldjump"/>
              </a:rPr>
              <a:t>60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5" name="Скругленный прямоугольник 24">
            <a:hlinkClick r:id="rId23" action="ppaction://hlinksldjump"/>
          </p:cNvPr>
          <p:cNvSpPr/>
          <p:nvPr/>
        </p:nvSpPr>
        <p:spPr>
          <a:xfrm>
            <a:off x="6715140" y="2928934"/>
            <a:ext cx="985838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3" action="ppaction://hlinksldjump"/>
              </a:rPr>
              <a:t>50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6" name="Скругленный прямоугольник 25">
            <a:hlinkClick r:id="rId24" action="ppaction://hlinksldjump"/>
          </p:cNvPr>
          <p:cNvSpPr/>
          <p:nvPr/>
        </p:nvSpPr>
        <p:spPr>
          <a:xfrm>
            <a:off x="7786710" y="2928934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4" action="ppaction://hlinksldjump"/>
              </a:rPr>
              <a:t>60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7" name="Скругленный прямоугольник 26">
            <a:hlinkClick r:id="rId25" action="ppaction://hlinksldjump"/>
          </p:cNvPr>
          <p:cNvSpPr/>
          <p:nvPr/>
        </p:nvSpPr>
        <p:spPr>
          <a:xfrm>
            <a:off x="6715140" y="2071678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5" action="ppaction://hlinksldjump"/>
              </a:rPr>
              <a:t>50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8" name="Скругленный прямоугольник 27">
            <a:hlinkClick r:id="rId26" action="ppaction://hlinksldjump"/>
          </p:cNvPr>
          <p:cNvSpPr/>
          <p:nvPr/>
        </p:nvSpPr>
        <p:spPr>
          <a:xfrm>
            <a:off x="7786710" y="2071678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6" action="ppaction://hlinksldjump"/>
              </a:rPr>
              <a:t>60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9" name="Скругленный прямоугольник 28">
            <a:hlinkClick r:id="rId27" action="ppaction://hlinksldjump"/>
          </p:cNvPr>
          <p:cNvSpPr/>
          <p:nvPr/>
        </p:nvSpPr>
        <p:spPr>
          <a:xfrm>
            <a:off x="6715140" y="1214422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7" action="ppaction://hlinksldjump"/>
              </a:rPr>
              <a:t>50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0" name="Скругленный прямоугольник 29">
            <a:hlinkClick r:id="rId28" action="ppaction://hlinksldjump"/>
          </p:cNvPr>
          <p:cNvSpPr/>
          <p:nvPr/>
        </p:nvSpPr>
        <p:spPr>
          <a:xfrm>
            <a:off x="7786710" y="1214422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8" action="ppaction://hlinksldjump"/>
              </a:rPr>
              <a:t>60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1" name="Скругленный прямоугольник 30">
            <a:hlinkClick r:id="rId29" action="ppaction://hlinksldjump"/>
          </p:cNvPr>
          <p:cNvSpPr/>
          <p:nvPr/>
        </p:nvSpPr>
        <p:spPr>
          <a:xfrm>
            <a:off x="5715008" y="4714884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29" action="ppaction://hlinksldjump"/>
              </a:rPr>
              <a:t>40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2" name="Скругленный прямоугольник 31">
            <a:hlinkClick r:id="rId30" action="ppaction://hlinksldjump"/>
          </p:cNvPr>
          <p:cNvSpPr/>
          <p:nvPr/>
        </p:nvSpPr>
        <p:spPr>
          <a:xfrm>
            <a:off x="4714876" y="5643578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0" action="ppaction://hlinksldjump"/>
              </a:rPr>
              <a:t>30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3" name="Скругленный прямоугольник 32">
            <a:hlinkClick r:id="rId31" action="ppaction://hlinksldjump"/>
          </p:cNvPr>
          <p:cNvSpPr/>
          <p:nvPr/>
        </p:nvSpPr>
        <p:spPr>
          <a:xfrm>
            <a:off x="5715008" y="5643578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1" action="ppaction://hlinksldjump"/>
              </a:rPr>
              <a:t>40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4" name="Скругленный прямоугольник 33">
            <a:hlinkClick r:id="rId32" action="ppaction://hlinksldjump"/>
          </p:cNvPr>
          <p:cNvSpPr/>
          <p:nvPr/>
        </p:nvSpPr>
        <p:spPr>
          <a:xfrm>
            <a:off x="6786578" y="5643578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2" action="ppaction://hlinksldjump"/>
              </a:rPr>
              <a:t>50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5" name="Скругленный прямоугольник 34">
            <a:hlinkClick r:id="rId33" action="ppaction://hlinksldjump"/>
          </p:cNvPr>
          <p:cNvSpPr/>
          <p:nvPr/>
        </p:nvSpPr>
        <p:spPr>
          <a:xfrm>
            <a:off x="7786710" y="5643578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3" action="ppaction://hlinksldjump"/>
              </a:rPr>
              <a:t>60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6" name="Скругленный прямоугольник 35">
            <a:hlinkClick r:id="rId34" action="ppaction://hlinksldjump"/>
          </p:cNvPr>
          <p:cNvSpPr/>
          <p:nvPr/>
        </p:nvSpPr>
        <p:spPr>
          <a:xfrm>
            <a:off x="6786578" y="4714884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4" action="ppaction://hlinksldjump"/>
              </a:rPr>
              <a:t>50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7" name="Скругленный прямоугольник 36">
            <a:hlinkClick r:id="rId35" action="ppaction://hlinksldjump"/>
          </p:cNvPr>
          <p:cNvSpPr/>
          <p:nvPr/>
        </p:nvSpPr>
        <p:spPr>
          <a:xfrm>
            <a:off x="5715008" y="2857496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5" action="ppaction://hlinksldjump"/>
              </a:rPr>
              <a:t>40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8" name="Скругленный прямоугольник 37">
            <a:hlinkClick r:id="rId36" action="ppaction://hlinksldjump"/>
          </p:cNvPr>
          <p:cNvSpPr/>
          <p:nvPr/>
        </p:nvSpPr>
        <p:spPr>
          <a:xfrm>
            <a:off x="4714876" y="2857496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6" action="ppaction://hlinksldjump"/>
              </a:rPr>
              <a:t>30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9" name="Скругленный прямоугольник 38">
            <a:hlinkClick r:id="rId37" action="ppaction://hlinksldjump"/>
          </p:cNvPr>
          <p:cNvSpPr/>
          <p:nvPr/>
        </p:nvSpPr>
        <p:spPr>
          <a:xfrm>
            <a:off x="4714876" y="3786190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7" action="ppaction://hlinksldjump"/>
              </a:rPr>
              <a:t>30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0" name="Скругленный прямоугольник 39">
            <a:hlinkClick r:id="rId38" action="ppaction://hlinksldjump"/>
          </p:cNvPr>
          <p:cNvSpPr/>
          <p:nvPr/>
        </p:nvSpPr>
        <p:spPr>
          <a:xfrm>
            <a:off x="5715008" y="3857628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8" action="ppaction://hlinksldjump"/>
              </a:rPr>
              <a:t>40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1" name="Скругленный прямоугольник 40">
            <a:hlinkClick r:id="rId39" action="ppaction://hlinksldjump"/>
          </p:cNvPr>
          <p:cNvSpPr/>
          <p:nvPr/>
        </p:nvSpPr>
        <p:spPr>
          <a:xfrm>
            <a:off x="4714876" y="4714884"/>
            <a:ext cx="914400" cy="92869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39" action="ppaction://hlinksldjump"/>
              </a:rPr>
              <a:t>30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2" name="Скругленный прямоугольник 41">
            <a:hlinkClick r:id="rId40" action="ppaction://hlinksldjump"/>
          </p:cNvPr>
          <p:cNvSpPr/>
          <p:nvPr/>
        </p:nvSpPr>
        <p:spPr>
          <a:xfrm>
            <a:off x="5715008" y="1214422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40" action="ppaction://hlinksldjump"/>
              </a:rPr>
              <a:t>40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3" name="Скругленный прямоугольник 42">
            <a:hlinkClick r:id="rId41" action="ppaction://hlinksldjump"/>
          </p:cNvPr>
          <p:cNvSpPr/>
          <p:nvPr/>
        </p:nvSpPr>
        <p:spPr>
          <a:xfrm>
            <a:off x="4714876" y="1214422"/>
            <a:ext cx="914400" cy="857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41" action="ppaction://hlinksldjump"/>
              </a:rPr>
              <a:t>30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4" name="Скругленный прямоугольник 43">
            <a:hlinkClick r:id="rId42" action="ppaction://hlinksldjump"/>
          </p:cNvPr>
          <p:cNvSpPr/>
          <p:nvPr/>
        </p:nvSpPr>
        <p:spPr>
          <a:xfrm>
            <a:off x="5715008" y="2071678"/>
            <a:ext cx="914400" cy="7858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42" action="ppaction://hlinksldjump"/>
              </a:rPr>
              <a:t>40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45" name="Скругленный прямоугольник 44">
            <a:hlinkClick r:id="rId43" action="ppaction://hlinksldjump"/>
          </p:cNvPr>
          <p:cNvSpPr/>
          <p:nvPr/>
        </p:nvSpPr>
        <p:spPr>
          <a:xfrm>
            <a:off x="4714876" y="2093316"/>
            <a:ext cx="914400" cy="78581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hlinkClick r:id="rId43" action="ppaction://hlinksldjump"/>
              </a:rPr>
              <a:t>30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2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«Ребусы»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597666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МЕЖДОМЕТИЕ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27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 Хитрый вопрос » 10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215098" y="1412776"/>
            <a:ext cx="6085094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ru-RU" sz="3200" b="1" dirty="0" smtClean="0">
                <a:effectLst/>
              </a:rPr>
              <a:t>Принесли из магазина</a:t>
            </a:r>
          </a:p>
          <a:p>
            <a:pPr marL="18288" indent="0">
              <a:buNone/>
            </a:pPr>
            <a:r>
              <a:rPr lang="ru-RU" sz="3200" b="1" dirty="0" smtClean="0">
                <a:effectLst/>
              </a:rPr>
              <a:t>Мы огромную корзину.</a:t>
            </a:r>
          </a:p>
          <a:p>
            <a:pPr marL="18288" indent="0">
              <a:buNone/>
            </a:pPr>
            <a:r>
              <a:rPr lang="ru-RU" sz="3200" b="1" dirty="0" smtClean="0">
                <a:effectLst/>
              </a:rPr>
              <a:t>Фруктов много  разных в ней.</a:t>
            </a:r>
          </a:p>
          <a:p>
            <a:pPr marL="18288" indent="0">
              <a:buNone/>
            </a:pPr>
            <a:r>
              <a:rPr lang="ru-RU" sz="3200" b="1" dirty="0" smtClean="0">
                <a:effectLst/>
              </a:rPr>
              <a:t>Посчитать ты их сумей.</a:t>
            </a:r>
          </a:p>
          <a:p>
            <a:pPr marL="18288" indent="0">
              <a:buNone/>
            </a:pPr>
            <a:endParaRPr lang="ru-RU" sz="3200" b="1" dirty="0" smtClean="0">
              <a:effectLst/>
            </a:endParaRPr>
          </a:p>
          <a:p>
            <a:r>
              <a:rPr lang="ru-RU" sz="3200" b="1" dirty="0" smtClean="0">
                <a:effectLst/>
              </a:rPr>
              <a:t>Какая часть речи поможет посчитать  фрукты?</a:t>
            </a:r>
            <a:endParaRPr lang="ru-RU" sz="3200" dirty="0">
              <a:effectLst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592796"/>
            <a:ext cx="2520280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ЧИСЛИТЕЛЬНОЕ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903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Хитрый вопрос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15098" y="1268760"/>
            <a:ext cx="8173326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effectLst/>
              </a:rPr>
              <a:t>На кого указывает личное местоимение 1-го лица?</a:t>
            </a:r>
            <a:endParaRPr lang="ru-RU" sz="3200" b="1" i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говорящего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923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Хитрый вопрос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382013" y="1484784"/>
            <a:ext cx="8568952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effectLst/>
              </a:rPr>
              <a:t>Какие числительные изменяются по родам, числам, падежам и согласуются с существительным?</a:t>
            </a:r>
            <a:endParaRPr lang="ru-RU" sz="2800" b="1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4870838"/>
            <a:ext cx="4608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ПОРЯДКОВЫЕ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124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Хитрый вопрос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98531" y="1700808"/>
            <a:ext cx="8101318" cy="2229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К каким частям речи принадлежат выделенные слова? </a:t>
            </a:r>
          </a:p>
          <a:p>
            <a:pPr marL="18288" indent="0">
              <a:buNone/>
            </a:pPr>
            <a:r>
              <a:rPr lang="ru-RU" sz="3200" b="1" i="1" dirty="0"/>
              <a:t> </a:t>
            </a:r>
            <a:r>
              <a:rPr lang="ru-RU" sz="3200" b="1" i="1" dirty="0" smtClean="0"/>
              <a:t>  Человек! – это </a:t>
            </a:r>
            <a:r>
              <a:rPr lang="ru-RU" sz="3200" b="1" i="1" dirty="0" smtClean="0">
                <a:solidFill>
                  <a:schemeClr val="accent1"/>
                </a:solidFill>
              </a:rPr>
              <a:t>великолепно</a:t>
            </a:r>
            <a:r>
              <a:rPr lang="ru-RU" sz="3200" b="1" i="1" dirty="0" smtClean="0"/>
              <a:t>, это звучит </a:t>
            </a:r>
            <a:r>
              <a:rPr lang="ru-RU" sz="3200" b="1" i="1" dirty="0" smtClean="0">
                <a:solidFill>
                  <a:schemeClr val="accent1"/>
                </a:solidFill>
              </a:rPr>
              <a:t>гордо</a:t>
            </a:r>
            <a:r>
              <a:rPr lang="ru-RU" sz="3200" b="1" i="1" dirty="0" smtClean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00882" y="4221170"/>
            <a:ext cx="539139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Великолепно – краткое прилагательное.</a:t>
            </a:r>
          </a:p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Гордо – наречие.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42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Хитрый вопрос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15098" y="1628800"/>
            <a:ext cx="8615447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effectLst/>
              </a:rPr>
              <a:t>Как из двух приставок образовать повелительное наклонение глагола?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4870838"/>
            <a:ext cx="46085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Слова: ЗАПРИ или ПРИПРИ.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174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9144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Хитрый вопрос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42269" y="1628800"/>
            <a:ext cx="802931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effectLst/>
              </a:rPr>
              <a:t>Какого вида глагол </a:t>
            </a:r>
            <a:r>
              <a:rPr lang="ru-RU" sz="3200" b="1" dirty="0" smtClean="0">
                <a:solidFill>
                  <a:schemeClr val="accent1"/>
                </a:solidFill>
                <a:effectLst/>
              </a:rPr>
              <a:t>проводить</a:t>
            </a:r>
            <a:r>
              <a:rPr lang="ru-RU" sz="3200" b="1" dirty="0" smtClean="0">
                <a:effectLst/>
              </a:rPr>
              <a:t>? Образуйте парный ему глагол другого вида.</a:t>
            </a:r>
            <a:endParaRPr lang="ru-RU" sz="2800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730833" y="3212976"/>
            <a:ext cx="593586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Несовершенный вид.</a:t>
            </a:r>
          </a:p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Пара- совершенный вид – провести.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20974" y="4951124"/>
            <a:ext cx="593586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овершенный вид.</a:t>
            </a:r>
          </a:p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Пара- несовершенный вид – провожать.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5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0" y="2060848"/>
            <a:ext cx="5128715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/>
              <a:t>Какое орфографическое правило представлено на рисунке?</a:t>
            </a:r>
            <a:endParaRPr lang="ru-RU" sz="2800" b="1" dirty="0"/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215098" y="18864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0" kern="120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 Пиши – не спеши »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372" y="2060848"/>
            <a:ext cx="3715816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21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Пиши – не спеши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354922" y="1556792"/>
            <a:ext cx="8500060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dventure" pitchFamily="2" charset="0"/>
              </a:rPr>
              <a:t>Знаете ли вы названия этих профессий? Какой суффикс пишется в словах? От чего зависит выбор суффикса – ЧИК- в существительных?</a:t>
            </a:r>
            <a:endParaRPr lang="ru-RU" altLang="ru-RU" sz="3200" b="1" dirty="0">
              <a:effectLst>
                <a:outerShdw blurRad="38100" dist="38100" dir="2700000" algn="tl">
                  <a:srgbClr val="000000"/>
                </a:outerShdw>
              </a:effectLst>
              <a:latin typeface="Adventure" pitchFamily="2" charset="0"/>
            </a:endParaRPr>
          </a:p>
          <a:p>
            <a:pPr marL="18288" indent="0">
              <a:buNone/>
            </a:pPr>
            <a:endParaRPr lang="ru-RU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96952"/>
            <a:ext cx="1419597" cy="26949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96952"/>
            <a:ext cx="1994958" cy="27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27051"/>
            <a:ext cx="2088232" cy="27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76174" y="5959813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ЧИК  после Д/Т, З/С, Ж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073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Пиши – не спеши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15098" y="1556792"/>
            <a:ext cx="8749390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i="1" dirty="0" smtClean="0"/>
              <a:t>Какими сложными словами можно назвать изображённые предметы? От чего зависит выбор соединительного гласного в сложных словах?</a:t>
            </a:r>
          </a:p>
          <a:p>
            <a:pPr marL="18288" indent="0">
              <a:buNone/>
            </a:pPr>
            <a:endParaRPr lang="ru-RU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2388096" cy="2439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84984"/>
            <a:ext cx="2582416" cy="2441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3284984"/>
            <a:ext cx="2746377" cy="2439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115616" y="5780782"/>
            <a:ext cx="583264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Буревестник, снегоход, водопад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624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92888" cy="914400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«Третий лишний» 10</a:t>
            </a:r>
            <a:endParaRPr lang="ru-RU" sz="48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16032" y="2132856"/>
            <a:ext cx="2887816" cy="122413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Енисей 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388829" y="2045414"/>
            <a:ext cx="2458345" cy="120418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Кама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528661" y="2045414"/>
            <a:ext cx="2646266" cy="129614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Источник 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556969" y="3933056"/>
            <a:ext cx="7920880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Енисей, Кама – имя собственное;</a:t>
            </a:r>
          </a:p>
          <a:p>
            <a:pPr lvl="0"/>
            <a:r>
              <a:rPr lang="ru-RU" sz="3200" b="1" dirty="0" smtClean="0">
                <a:effectLst/>
              </a:rPr>
              <a:t>Источник – имя нарицательное.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912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Пиши – не спеши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91034" y="1484784"/>
            <a:ext cx="8389350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effectLst/>
              </a:rPr>
              <a:t>Какое из этих слов пишется слитно?</a:t>
            </a:r>
            <a:endParaRPr lang="ru-RU" sz="3200" dirty="0">
              <a:effectLst/>
            </a:endParaRPr>
          </a:p>
          <a:p>
            <a:pPr marL="18288" indent="0" algn="ctr">
              <a:buNone/>
            </a:pP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(пол)яблока 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(пол)дороги </a:t>
            </a:r>
          </a:p>
          <a:p>
            <a:pPr marL="18288" indent="0" algn="ctr">
              <a:buNone/>
            </a:pP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(пол)Москвы 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(</a:t>
            </a:r>
            <a:r>
              <a:rPr lang="ru-RU" sz="3200" dirty="0" smtClean="0">
                <a:effectLst/>
              </a:rPr>
              <a:t>пол)окна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84624" y="4653136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полдороги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30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Пиши – не спеши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194823" y="1700808"/>
            <a:ext cx="8481633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В каких числительных Ь пишется на конце слова?</a:t>
            </a:r>
            <a:endParaRPr lang="ru-RU" sz="2800" b="1" dirty="0" smtClean="0"/>
          </a:p>
          <a:p>
            <a:pPr marL="18288" indent="0">
              <a:buNone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4869160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 5 до 20 и 30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183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Пиши – не спеши 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ru-RU" sz="4400" b="1" i="1" dirty="0">
              <a:solidFill>
                <a:srgbClr val="FF3399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498510" y="1628800"/>
            <a:ext cx="8173326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Почему в слове деревянный пишется два НН, а в слове дровяной (склад) – одно Н?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76174" y="5013176"/>
            <a:ext cx="518405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Деревянный – слово - исключение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261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Ответь быстро» 10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15098" y="1700808"/>
            <a:ext cx="8533366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Какими частями речи могут быть  слова: пила, гнёт, стих?</a:t>
            </a:r>
            <a:endParaRPr lang="ru-RU" sz="3200" dirty="0"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4474567"/>
            <a:ext cx="518405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Глаголом и существительным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010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Ответь быстро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15098" y="1700808"/>
            <a:ext cx="8461358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lvl="0" indent="0">
              <a:buNone/>
            </a:pPr>
            <a:r>
              <a:rPr lang="ru-RU" sz="3200" b="1" dirty="0" smtClean="0">
                <a:effectLst/>
              </a:rPr>
              <a:t>Подберите подходящее по смыслу и рифме обстоятельство, выраженное наречием в предложение:</a:t>
            </a:r>
          </a:p>
          <a:p>
            <a:pPr marL="18288" lvl="0" indent="0">
              <a:buNone/>
            </a:pPr>
            <a:r>
              <a:rPr lang="ru-RU" sz="3200" b="1" dirty="0" smtClean="0">
                <a:effectLst/>
              </a:rPr>
              <a:t>  </a:t>
            </a:r>
            <a:r>
              <a:rPr lang="ru-RU" sz="3200" b="1" i="1" dirty="0" smtClean="0">
                <a:effectLst/>
              </a:rPr>
              <a:t>Испугался вдруг щенок и пустился…</a:t>
            </a:r>
            <a:endParaRPr lang="ru-RU" sz="3200" i="1" dirty="0"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4474567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наутёк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97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Ответь быстро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23941" y="1556792"/>
            <a:ext cx="8317342" cy="3240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/>
              <a:t>Назовите в строке слово, которое не является числительным.</a:t>
            </a:r>
          </a:p>
          <a:p>
            <a:pPr marL="18288" indent="0">
              <a:buNone/>
            </a:pPr>
            <a:r>
              <a:rPr lang="ru-RU" sz="3200" b="1" i="1" dirty="0"/>
              <a:t> </a:t>
            </a:r>
            <a:r>
              <a:rPr lang="ru-RU" sz="3200" b="1" i="1" dirty="0" smtClean="0"/>
              <a:t>     три, тройка, третий, трёх</a:t>
            </a:r>
            <a:endParaRPr lang="ru-RU" sz="3200" i="1" dirty="0"/>
          </a:p>
          <a:p>
            <a:pPr marL="18288" indent="0">
              <a:buNone/>
            </a:pPr>
            <a:endParaRPr lang="ru-RU" sz="32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0583" y="5189553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тройка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47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Ответь быстро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15098" y="1556792"/>
            <a:ext cx="8533366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b="1" dirty="0" smtClean="0"/>
              <a:t>В словах какой части речи встречаются суффиксы: - ость-,     -есть-?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90583" y="5189553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существительное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422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Ответь быстро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507083" y="1556792"/>
            <a:ext cx="8323461" cy="2592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i="1" dirty="0" smtClean="0"/>
              <a:t>В каких именах числительных столько же букв, какое число они обозначают?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81616" y="4914217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ри, одиннадцать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71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Ответь быстро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15098" y="1556792"/>
            <a:ext cx="8317342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effectLst/>
              </a:rPr>
              <a:t>Какое из этих слов не является прилагательным в степени сравнения?</a:t>
            </a:r>
            <a:endParaRPr lang="ru-RU" sz="3200" dirty="0">
              <a:effectLst/>
            </a:endParaRPr>
          </a:p>
          <a:p>
            <a:pPr marL="18288" indent="0">
              <a:buNone/>
            </a:pPr>
            <a:r>
              <a:rPr lang="ru-RU" sz="3200" dirty="0" smtClean="0">
                <a:effectLst/>
              </a:rPr>
              <a:t>  высоко  </a:t>
            </a:r>
            <a:r>
              <a:rPr lang="ru-RU" sz="3200" dirty="0">
                <a:effectLst/>
              </a:rPr>
              <a:t>дальше </a:t>
            </a:r>
            <a:r>
              <a:rPr lang="ru-RU" sz="3200" dirty="0" smtClean="0">
                <a:effectLst/>
              </a:rPr>
              <a:t> умнее  </a:t>
            </a:r>
            <a:r>
              <a:rPr lang="ru-RU" sz="3200" dirty="0">
                <a:effectLst/>
              </a:rPr>
              <a:t>самый умный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81616" y="4914217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высоко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65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«Всего одна буква» 10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236409" y="2053200"/>
            <a:ext cx="8317342" cy="1712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effectLst/>
              </a:rPr>
              <a:t>  Буква И превратит реку в птицу.</a:t>
            </a:r>
          </a:p>
          <a:p>
            <a:pPr marL="18288" indent="0">
              <a:buNone/>
            </a:pPr>
            <a:r>
              <a:rPr lang="ru-RU" sz="3200" b="1" dirty="0">
                <a:effectLst/>
              </a:rPr>
              <a:t> </a:t>
            </a:r>
            <a:r>
              <a:rPr lang="ru-RU" sz="3200" b="1" dirty="0" smtClean="0">
                <a:effectLst/>
              </a:rPr>
              <a:t>       Назовите и то и другое.</a:t>
            </a:r>
            <a:endParaRPr lang="ru-RU" sz="3200" dirty="0">
              <a:effectLst/>
            </a:endParaRPr>
          </a:p>
          <a:p>
            <a:pPr marL="18288" indent="0">
              <a:buNone/>
            </a:pP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81616" y="4914217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Волга - Иволга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684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914400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Третий лишний» 2</a:t>
            </a:r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08204" y="594928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98" y="1628800"/>
            <a:ext cx="2700717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95074"/>
            <a:ext cx="2882676" cy="2517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556284" cy="2517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Объект 1"/>
          <p:cNvSpPr txBox="1">
            <a:spLocks/>
          </p:cNvSpPr>
          <p:nvPr/>
        </p:nvSpPr>
        <p:spPr>
          <a:xfrm>
            <a:off x="1006817" y="4650857"/>
            <a:ext cx="7920880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Корабль, ёж – конкретное существительное;</a:t>
            </a:r>
          </a:p>
          <a:p>
            <a:pPr lvl="0"/>
            <a:r>
              <a:rPr lang="ru-RU" sz="3200" b="1" dirty="0" smtClean="0">
                <a:effectLst/>
              </a:rPr>
              <a:t>Листва  – собирательное.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086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«Всего одна буква»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500849" y="1556792"/>
            <a:ext cx="8329695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ru-RU" sz="3200" b="1" dirty="0" smtClean="0">
                <a:effectLst/>
              </a:rPr>
              <a:t>Я пышно красуюсь на клумбе в саду,</a:t>
            </a:r>
          </a:p>
          <a:p>
            <a:pPr marL="18288" indent="0">
              <a:buNone/>
            </a:pPr>
            <a:r>
              <a:rPr lang="ru-RU" sz="3200" b="1" dirty="0">
                <a:effectLst/>
              </a:rPr>
              <a:t> </a:t>
            </a:r>
            <a:r>
              <a:rPr lang="ru-RU" sz="3200" b="1" dirty="0" smtClean="0">
                <a:effectLst/>
              </a:rPr>
              <a:t>Захочешь – поставь меня в вазу.</a:t>
            </a:r>
          </a:p>
          <a:p>
            <a:pPr marL="18288" indent="0">
              <a:buNone/>
            </a:pPr>
            <a:r>
              <a:rPr lang="ru-RU" sz="3200" b="1" dirty="0" smtClean="0">
                <a:effectLst/>
              </a:rPr>
              <a:t>Но с буквою «К» в огород я пойду</a:t>
            </a:r>
          </a:p>
          <a:p>
            <a:pPr marL="18288" indent="0">
              <a:buNone/>
            </a:pPr>
            <a:r>
              <a:rPr lang="ru-RU" sz="3200" b="1" dirty="0" smtClean="0">
                <a:effectLst/>
              </a:rPr>
              <a:t>И, если капусту на грядке найду,</a:t>
            </a:r>
          </a:p>
          <a:p>
            <a:pPr marL="18288" indent="0">
              <a:buNone/>
            </a:pPr>
            <a:r>
              <a:rPr lang="ru-RU" sz="3200" b="1" dirty="0" smtClean="0">
                <a:effectLst/>
              </a:rPr>
              <a:t>Капусте достанется сразу.</a:t>
            </a:r>
            <a:endParaRPr lang="ru-RU" sz="3200" b="1" dirty="0">
              <a:effectLst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869160"/>
            <a:ext cx="4752528" cy="1768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321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«Всего одна буква»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323528" y="1556792"/>
            <a:ext cx="8317342" cy="2664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ru-RU" sz="3200" b="1" dirty="0"/>
              <a:t>Вырвать можешь ты меня</a:t>
            </a:r>
            <a:br>
              <a:rPr lang="ru-RU" sz="3200" b="1" dirty="0"/>
            </a:br>
            <a:r>
              <a:rPr lang="ru-RU" sz="3200" b="1" dirty="0"/>
              <a:t>Из тетрадки иль альбома.</a:t>
            </a:r>
            <a:br>
              <a:rPr lang="ru-RU" sz="3200" b="1" dirty="0"/>
            </a:br>
            <a:r>
              <a:rPr lang="ru-RU" sz="3200" b="1" dirty="0"/>
              <a:t>Сменишь </a:t>
            </a:r>
            <a:r>
              <a:rPr lang="ru-RU" sz="3200" b="1" dirty="0" smtClean="0"/>
              <a:t>«Л» </a:t>
            </a:r>
            <a:r>
              <a:rPr lang="ru-RU" sz="3200" b="1" dirty="0"/>
              <a:t>на </a:t>
            </a:r>
            <a:r>
              <a:rPr lang="ru-RU" sz="3200" b="1" dirty="0" smtClean="0"/>
              <a:t>«А» </a:t>
            </a:r>
            <a:r>
              <a:rPr lang="ru-RU" sz="3200" b="1" dirty="0"/>
              <a:t>– и я</a:t>
            </a:r>
            <a:br>
              <a:rPr lang="ru-RU" sz="3200" b="1" dirty="0"/>
            </a:br>
            <a:r>
              <a:rPr lang="ru-RU" sz="3200" b="1" dirty="0"/>
              <a:t>Вью гнездо на крыше дома.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22" y="4725144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лист - аист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4344">
            <a:off x="6675641" y="1674130"/>
            <a:ext cx="1925916" cy="27015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3562">
            <a:off x="4462049" y="4077072"/>
            <a:ext cx="2381250" cy="2560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72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dirty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«Всего одна буква»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500850" y="1268760"/>
            <a:ext cx="8247614" cy="2865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ru-RU" sz="3200" b="1" dirty="0" smtClean="0"/>
              <a:t> </a:t>
            </a:r>
            <a:r>
              <a:rPr lang="ru-RU" sz="3200" b="1" i="1" dirty="0"/>
              <a:t>Я - усатый, </a:t>
            </a:r>
            <a:r>
              <a:rPr lang="ru-RU" sz="3200" b="1" i="1" dirty="0" smtClean="0"/>
              <a:t>полосатый.</a:t>
            </a:r>
          </a:p>
          <a:p>
            <a:pPr marL="18288" indent="0">
              <a:buNone/>
            </a:pPr>
            <a:r>
              <a:rPr lang="ru-RU" sz="3200" b="1" i="1" dirty="0"/>
              <a:t>Я мышей ловить могу</a:t>
            </a:r>
            <a:r>
              <a:rPr lang="ru-RU" sz="3200" b="1" i="1" dirty="0" smtClean="0"/>
              <a:t>,</a:t>
            </a:r>
            <a:endParaRPr lang="ru-RU" sz="3200" b="1" i="1" dirty="0"/>
          </a:p>
          <a:p>
            <a:pPr marL="18288" indent="0">
              <a:buNone/>
            </a:pPr>
            <a:r>
              <a:rPr lang="ru-RU" sz="3200" b="1" i="1" dirty="0" smtClean="0"/>
              <a:t>Но</a:t>
            </a:r>
            <a:r>
              <a:rPr lang="ru-RU" sz="3200" b="1" i="1" dirty="0"/>
              <a:t>, если </a:t>
            </a:r>
            <a:r>
              <a:rPr lang="ru-RU" sz="3200" b="1" dirty="0" smtClean="0"/>
              <a:t>«Т»</a:t>
            </a:r>
            <a:r>
              <a:rPr lang="ru-RU" sz="3200" b="1" i="1" dirty="0" smtClean="0"/>
              <a:t> </a:t>
            </a:r>
            <a:r>
              <a:rPr lang="ru-RU" sz="3200" b="1" i="1" dirty="0"/>
              <a:t>на </a:t>
            </a:r>
            <a:r>
              <a:rPr lang="ru-RU" sz="3200" b="1" dirty="0" smtClean="0"/>
              <a:t>«Д»</a:t>
            </a:r>
            <a:r>
              <a:rPr lang="ru-RU" sz="3200" b="1" i="1" dirty="0" smtClean="0"/>
              <a:t> </a:t>
            </a:r>
            <a:r>
              <a:rPr lang="ru-RU" sz="3200" b="1" i="1" dirty="0"/>
              <a:t>сменить,</a:t>
            </a:r>
          </a:p>
          <a:p>
            <a:pPr marL="18288" indent="0">
              <a:buNone/>
            </a:pPr>
            <a:r>
              <a:rPr lang="ru-RU" sz="3200" b="1" i="1" dirty="0"/>
              <a:t>Сейф открыть вам </a:t>
            </a:r>
            <a:r>
              <a:rPr lang="ru-RU" sz="3200" b="1" i="1" dirty="0" smtClean="0"/>
              <a:t>помогу</a:t>
            </a:r>
            <a:r>
              <a:rPr lang="ru-RU" sz="3200" i="1" dirty="0" smtClean="0"/>
              <a:t>.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81616" y="4914217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 - код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825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dirty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«Всего одна буква»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323528" y="1124744"/>
            <a:ext cx="8317342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ru-RU" sz="3200" b="1" dirty="0"/>
              <a:t>Металл я ценный – это ясно, </a:t>
            </a:r>
            <a:br>
              <a:rPr lang="ru-RU" sz="3200" b="1" dirty="0"/>
            </a:br>
            <a:r>
              <a:rPr lang="ru-RU" sz="3200" b="1" dirty="0"/>
              <a:t>Но букву первую смени,</a:t>
            </a:r>
            <a:br>
              <a:rPr lang="ru-RU" sz="3200" b="1" dirty="0"/>
            </a:br>
            <a:r>
              <a:rPr lang="ru-RU" sz="3200" b="1" dirty="0"/>
              <a:t>И местом стану я опасным,</a:t>
            </a:r>
            <a:br>
              <a:rPr lang="ru-RU" sz="3200" b="1" dirty="0"/>
            </a:br>
            <a:r>
              <a:rPr lang="ru-RU" sz="3200" b="1" dirty="0"/>
              <a:t>Смотри во мне не утони.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848064"/>
            <a:ext cx="2736303" cy="19190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354" y="3933056"/>
            <a:ext cx="2808312" cy="21531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30296" y="4717259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золото - болото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850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14400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4400" dirty="0"/>
              <a:t> </a:t>
            </a:r>
            <a:r>
              <a:rPr lang="ru-RU" sz="44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«Всего одна буква»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60</a:t>
            </a:r>
            <a:endParaRPr lang="ru-RU" sz="4400" b="1" i="1" dirty="0">
              <a:solidFill>
                <a:srgbClr val="00FF0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15098" y="1556792"/>
            <a:ext cx="8317342" cy="3081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ru-RU" sz="2800" b="1" dirty="0"/>
              <a:t>Я река с известными мостами,</a:t>
            </a:r>
            <a:br>
              <a:rPr lang="ru-RU" sz="2800" b="1" dirty="0"/>
            </a:br>
            <a:r>
              <a:rPr lang="ru-RU" sz="2800" b="1" dirty="0"/>
              <a:t>Город есть на мне – музеев тьма.</a:t>
            </a:r>
            <a:br>
              <a:rPr lang="ru-RU" sz="2800" b="1" dirty="0"/>
            </a:br>
            <a:r>
              <a:rPr lang="ru-RU" sz="2800" b="1" dirty="0"/>
              <a:t>Стоит буквы поменять местами –</a:t>
            </a:r>
            <a:br>
              <a:rPr lang="ru-RU" sz="2800" b="1" dirty="0"/>
            </a:br>
            <a:r>
              <a:rPr lang="ru-RU" sz="2800" b="1" dirty="0"/>
              <a:t>В дивный город превращусь сама.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81616" y="4914217"/>
            <a:ext cx="518405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Нева </a:t>
            </a:r>
            <a:r>
              <a:rPr lang="ru-RU" sz="3200" b="1" spc="5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Вена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051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20880" cy="9144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800" b="1" i="1" dirty="0">
                <a:solidFill>
                  <a:srgbClr val="92D050"/>
                </a:solidFill>
              </a:rPr>
              <a:t> </a:t>
            </a:r>
            <a:r>
              <a:rPr lang="ru-RU" sz="4800" b="1" i="1" dirty="0" smtClean="0">
                <a:solidFill>
                  <a:srgbClr val="92D050"/>
                </a:solidFill>
              </a:rPr>
              <a:t>    </a:t>
            </a:r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Третий лишний» </a:t>
            </a:r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93428"/>
            <a:ext cx="2143125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93428"/>
            <a:ext cx="2016224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93428"/>
            <a:ext cx="2309292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Объект 1"/>
          <p:cNvSpPr txBox="1">
            <a:spLocks/>
          </p:cNvSpPr>
          <p:nvPr/>
        </p:nvSpPr>
        <p:spPr>
          <a:xfrm>
            <a:off x="786602" y="4687735"/>
            <a:ext cx="7920880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Семя, стремя –  разносклоняемое существительное;</a:t>
            </a:r>
          </a:p>
          <a:p>
            <a:pPr lvl="0"/>
            <a:r>
              <a:rPr lang="ru-RU" sz="3200" b="1" dirty="0" smtClean="0">
                <a:effectLst/>
              </a:rPr>
              <a:t>Домино – несклоняемое.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307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3" y="116632"/>
            <a:ext cx="8363001" cy="914400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4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Третий лишний» </a:t>
            </a:r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40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203848" y="1988840"/>
            <a:ext cx="2258403" cy="129614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вопреки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13544" y="1988840"/>
            <a:ext cx="2630264" cy="129614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п</a:t>
            </a:r>
            <a:r>
              <a:rPr lang="ru-RU" sz="3200" dirty="0" smtClean="0"/>
              <a:t>отому что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703009" y="1988840"/>
            <a:ext cx="2258403" cy="129614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согласно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786602" y="4345155"/>
            <a:ext cx="7920880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Потому что –  союз;</a:t>
            </a:r>
          </a:p>
          <a:p>
            <a:pPr lvl="0"/>
            <a:r>
              <a:rPr lang="ru-RU" sz="3200" b="1" dirty="0">
                <a:effectLst/>
              </a:rPr>
              <a:t>В</a:t>
            </a:r>
            <a:r>
              <a:rPr lang="ru-RU" sz="3200" b="1" dirty="0" smtClean="0">
                <a:effectLst/>
              </a:rPr>
              <a:t>опреки, согласно – предлоги.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379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90321"/>
            <a:ext cx="7128792" cy="91440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«Третий лишний» </a:t>
            </a:r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50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974046" y="1873840"/>
            <a:ext cx="2856499" cy="1221149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волчий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049872" y="1890803"/>
            <a:ext cx="2674256" cy="120418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добрый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215098" y="1890803"/>
            <a:ext cx="2556702" cy="120418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птичий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215099" y="3933056"/>
            <a:ext cx="8821398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Птичий, волчий –  притяжательные ;</a:t>
            </a:r>
          </a:p>
          <a:p>
            <a:pPr lvl="0"/>
            <a:r>
              <a:rPr lang="ru-RU" sz="3200" b="1" dirty="0" smtClean="0">
                <a:effectLst/>
              </a:rPr>
              <a:t>Добрый – качественное прилагательное.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79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3" y="116632"/>
            <a:ext cx="8363001" cy="914400"/>
          </a:xfrm>
        </p:spPr>
        <p:txBody>
          <a:bodyPr>
            <a:normAutofit/>
          </a:bodyPr>
          <a:lstStyle/>
          <a:p>
            <a:r>
              <a:rPr lang="ru-RU" dirty="0" smtClean="0"/>
              <a:t>     </a:t>
            </a:r>
            <a:r>
              <a:rPr lang="ru-RU" sz="48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«Третий лишний» 6</a:t>
            </a:r>
            <a:r>
              <a:rPr lang="ru-RU" sz="4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endParaRPr lang="ru-RU" sz="4800" b="1" i="1" dirty="0">
              <a:solidFill>
                <a:srgbClr val="92D050"/>
              </a:solidFill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98" y="1844825"/>
            <a:ext cx="3302382" cy="2563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194" y="1844824"/>
            <a:ext cx="2088232" cy="2506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844824"/>
            <a:ext cx="2376264" cy="2506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Объект 1"/>
          <p:cNvSpPr txBox="1">
            <a:spLocks/>
          </p:cNvSpPr>
          <p:nvPr/>
        </p:nvSpPr>
        <p:spPr>
          <a:xfrm>
            <a:off x="284910" y="4345155"/>
            <a:ext cx="8821398" cy="1584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3200" b="1" dirty="0" smtClean="0">
                <a:effectLst/>
              </a:rPr>
              <a:t>Солнце –  средний род ;</a:t>
            </a:r>
          </a:p>
          <a:p>
            <a:pPr lvl="0"/>
            <a:r>
              <a:rPr lang="ru-RU" sz="3200" b="1" dirty="0" smtClean="0">
                <a:effectLst/>
              </a:rPr>
              <a:t>Дом, колокольчик – мужской род.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7835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770" y="116632"/>
            <a:ext cx="8363001" cy="9144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 </a:t>
            </a:r>
            <a:r>
              <a:rPr lang="ru-RU" sz="44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«Группы по значению» 10</a:t>
            </a:r>
            <a:endParaRPr lang="ru-RU" sz="4400" b="1" i="1" dirty="0">
              <a:solidFill>
                <a:srgbClr val="FF99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5157814"/>
            <a:ext cx="46085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ОТВЛЕЧЁННЫЕ (АБСТРАКТНЫЕ)</a:t>
            </a:r>
            <a:endParaRPr lang="ru-RU" sz="32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448573" y="1412776"/>
            <a:ext cx="7920880" cy="3441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>
                <a:effectLst/>
              </a:rPr>
              <a:t> Как </a:t>
            </a:r>
            <a:r>
              <a:rPr lang="ru-RU" sz="3200" b="1" dirty="0" smtClean="0">
                <a:effectLst/>
              </a:rPr>
              <a:t>называются существительные, которые обозначают действия, качества и признаки, состояния, понятия и не подлежат счёту?</a:t>
            </a:r>
            <a:endParaRPr lang="ru-RU" sz="3200" dirty="0">
              <a:effectLst/>
            </a:endParaRPr>
          </a:p>
          <a:p>
            <a:pPr marL="18288" indent="0">
              <a:buNone/>
            </a:pPr>
            <a:r>
              <a:rPr lang="ru-RU" sz="3200" dirty="0">
                <a:effectLst/>
              </a:rPr>
              <a:t>Например</a:t>
            </a:r>
            <a:r>
              <a:rPr lang="ru-RU" sz="3200" dirty="0" smtClean="0">
                <a:effectLst/>
              </a:rPr>
              <a:t>: бег, доброта, покой, равновесие.</a:t>
            </a:r>
            <a:endParaRPr lang="ru-RU" sz="3200" dirty="0">
              <a:effectLst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215098" y="5949280"/>
            <a:ext cx="571504" cy="571504"/>
          </a:xfrm>
          <a:prstGeom prst="actionButtonHo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5929330"/>
            <a:ext cx="173826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ответ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104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983</TotalTime>
  <Words>1033</Words>
  <Application>Microsoft Office PowerPoint</Application>
  <PresentationFormat>Экран (4:3)</PresentationFormat>
  <Paragraphs>245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Decatur</vt:lpstr>
      <vt:lpstr>Урок – игра Повторение по теме «Части речи»</vt:lpstr>
      <vt:lpstr>Презентация PowerPoint</vt:lpstr>
      <vt:lpstr>«Третий лишний» 10</vt:lpstr>
      <vt:lpstr>«Третий лишний» 20</vt:lpstr>
      <vt:lpstr>      «Третий лишний» 30</vt:lpstr>
      <vt:lpstr>«Третий лишний» 40</vt:lpstr>
      <vt:lpstr> «Третий лишний» 50</vt:lpstr>
      <vt:lpstr>     «Третий лишний» 60</vt:lpstr>
      <vt:lpstr>     «Группы по значению» 10</vt:lpstr>
      <vt:lpstr>   «Группы по значению» 20</vt:lpstr>
      <vt:lpstr>Презентация PowerPoint</vt:lpstr>
      <vt:lpstr> «Группы по значению» 40</vt:lpstr>
      <vt:lpstr>         «Группы по значению» 50</vt:lpstr>
      <vt:lpstr>     «Группы по значению» 60</vt:lpstr>
      <vt:lpstr>     «Ребусы» 10</vt:lpstr>
      <vt:lpstr>     «Ребусы» 20</vt:lpstr>
      <vt:lpstr>     «Ребусы» 30</vt:lpstr>
      <vt:lpstr>     «Ребусы» 40</vt:lpstr>
      <vt:lpstr>     «Ребусы» 50</vt:lpstr>
      <vt:lpstr>     «Ребусы» 60</vt:lpstr>
      <vt:lpstr>     « Хитрый вопрос » 10</vt:lpstr>
      <vt:lpstr> « Хитрый вопрос » 20</vt:lpstr>
      <vt:lpstr> « Хитрый вопрос » 30</vt:lpstr>
      <vt:lpstr> « Хитрый вопрос » 40</vt:lpstr>
      <vt:lpstr> « Хитрый вопрос » 50</vt:lpstr>
      <vt:lpstr> « Хитрый вопрос » 60</vt:lpstr>
      <vt:lpstr>Презентация PowerPoint</vt:lpstr>
      <vt:lpstr>     « Пиши – не спеши » 20</vt:lpstr>
      <vt:lpstr>     « Пиши – не спеши » 30</vt:lpstr>
      <vt:lpstr>     « Пиши – не спеши » 40</vt:lpstr>
      <vt:lpstr>     « Пиши – не спеши » 50</vt:lpstr>
      <vt:lpstr>     « Пиши – не спеши » 60</vt:lpstr>
      <vt:lpstr>     « Ответь быстро» 10</vt:lpstr>
      <vt:lpstr>     «Ответь быстро » 20</vt:lpstr>
      <vt:lpstr>          «Ответь быстро » 30</vt:lpstr>
      <vt:lpstr>     «Ответь быстро » 40</vt:lpstr>
      <vt:lpstr>     «Ответь быстро » 50</vt:lpstr>
      <vt:lpstr>     «Ответь быстро » 60</vt:lpstr>
      <vt:lpstr>«Всего одна буква» 10</vt:lpstr>
      <vt:lpstr>     «Всего одна буква» 20</vt:lpstr>
      <vt:lpstr>     «Всего одна буква» 30</vt:lpstr>
      <vt:lpstr>      «Всего одна буква» 40</vt:lpstr>
      <vt:lpstr>      «Всего одна буква» 50</vt:lpstr>
      <vt:lpstr>      «Всего одна буква» 60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– конкурс      «Знатоки сказок»</dc:title>
  <dc:creator>DNA7 X86</dc:creator>
  <cp:lastModifiedBy>DNA7 X86</cp:lastModifiedBy>
  <cp:revision>97</cp:revision>
  <dcterms:created xsi:type="dcterms:W3CDTF">2015-08-03T04:13:24Z</dcterms:created>
  <dcterms:modified xsi:type="dcterms:W3CDTF">2015-12-06T05:27:33Z</dcterms:modified>
</cp:coreProperties>
</file>