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6" r:id="rId3"/>
    <p:sldId id="257" r:id="rId4"/>
    <p:sldId id="260" r:id="rId5"/>
    <p:sldId id="259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C3FD7A-213F-4621-B481-F4C968E4EDEF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26F43-1BD7-4A2A-B760-9F1127E6F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76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C3FD7A-213F-4621-B481-F4C968E4EDEF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26F43-1BD7-4A2A-B760-9F1127E6F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569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C3FD7A-213F-4621-B481-F4C968E4EDEF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26F43-1BD7-4A2A-B760-9F1127E6F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898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C3FD7A-213F-4621-B481-F4C968E4EDEF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26F43-1BD7-4A2A-B760-9F1127E6F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245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C3FD7A-213F-4621-B481-F4C968E4EDEF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26F43-1BD7-4A2A-B760-9F1127E6F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58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C3FD7A-213F-4621-B481-F4C968E4EDEF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26F43-1BD7-4A2A-B760-9F1127E6F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61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C3FD7A-213F-4621-B481-F4C968E4EDEF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26F43-1BD7-4A2A-B760-9F1127E6F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61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C3FD7A-213F-4621-B481-F4C968E4EDEF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26F43-1BD7-4A2A-B760-9F1127E6F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76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C3FD7A-213F-4621-B481-F4C968E4EDEF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26F43-1BD7-4A2A-B760-9F1127E6F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18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C3FD7A-213F-4621-B481-F4C968E4EDEF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26F43-1BD7-4A2A-B760-9F1127E6F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71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C3FD7A-213F-4621-B481-F4C968E4EDEF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26F43-1BD7-4A2A-B760-9F1127E6F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18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4C3FD7A-213F-4621-B481-F4C968E4EDEF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026F43-1BD7-4A2A-B760-9F1127E6F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17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1020" y="1170306"/>
            <a:ext cx="11109960" cy="305879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Модульный зачёт по русскому языку </a:t>
            </a:r>
            <a:r>
              <a:rPr lang="ru-RU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Segoe Script" panose="020B0504020000000003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6 класс</a:t>
            </a:r>
            <a:endParaRPr lang="ru-RU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73340" y="5692140"/>
            <a:ext cx="428244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Давыдова О. Н.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599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0" y="386573"/>
            <a:ext cx="8976360" cy="57675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u="sng" dirty="0" err="1" smtClean="0">
                <a:solidFill>
                  <a:schemeClr val="bg1"/>
                </a:solidFill>
              </a:rPr>
              <a:t>Кроссоврд</a:t>
            </a:r>
            <a:r>
              <a:rPr lang="ru-RU" sz="1600" b="1" u="sng" dirty="0">
                <a:solidFill>
                  <a:schemeClr val="bg1"/>
                </a:solidFill>
              </a:rPr>
              <a:t>.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/>
              <a:t>Минимальное кол - во вопросов 15. Кроссворд должен состоять из трёх частей: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600" dirty="0"/>
              <a:t>Сам кроссворд с пустыми окнами.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600" dirty="0"/>
              <a:t>Вопросы по горизонтали и по вертикале.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600" dirty="0"/>
              <a:t>Кроссворд с ответами.</a:t>
            </a:r>
          </a:p>
          <a:p>
            <a:pPr marL="0" indent="0">
              <a:buNone/>
            </a:pPr>
            <a:r>
              <a:rPr lang="ru-RU" sz="1600" b="1" i="1" dirty="0"/>
              <a:t>Кол – во баллов – до 20</a:t>
            </a:r>
            <a:endParaRPr lang="ru-RU" sz="1600" dirty="0"/>
          </a:p>
          <a:p>
            <a:pPr marL="0" indent="0">
              <a:buNone/>
            </a:pPr>
            <a:r>
              <a:rPr lang="ru-RU" sz="1600" b="1" i="1" dirty="0"/>
              <a:t> </a:t>
            </a:r>
            <a:endParaRPr lang="ru-RU" sz="1600" dirty="0"/>
          </a:p>
          <a:p>
            <a:pPr marL="0" indent="0">
              <a:buNone/>
            </a:pPr>
            <a:r>
              <a:rPr lang="ru-RU" sz="1600" b="1" u="sng" dirty="0">
                <a:solidFill>
                  <a:schemeClr val="bg1"/>
                </a:solidFill>
              </a:rPr>
              <a:t>Ребусы</a:t>
            </a:r>
            <a:r>
              <a:rPr lang="ru-RU" sz="1600" b="1" u="sng" dirty="0"/>
              <a:t>.</a:t>
            </a:r>
            <a:r>
              <a:rPr lang="ru-RU" sz="1600" dirty="0"/>
              <a:t> Ребус должен состоять из двух частей: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600" dirty="0"/>
              <a:t>Сам ребус в цветном виде.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600" dirty="0"/>
              <a:t>Ответ на каждый ребус.</a:t>
            </a:r>
          </a:p>
          <a:p>
            <a:pPr marL="0" indent="0">
              <a:buNone/>
            </a:pPr>
            <a:r>
              <a:rPr lang="ru-RU" sz="1600" b="1" i="1" dirty="0"/>
              <a:t>Кол – во баллов – до 3 балла за каждый ребус.</a:t>
            </a:r>
            <a:endParaRPr lang="ru-RU" sz="1600" dirty="0"/>
          </a:p>
          <a:p>
            <a:pPr marL="0" indent="0">
              <a:buNone/>
            </a:pPr>
            <a:r>
              <a:rPr lang="ru-RU" sz="1600" b="1" i="1" dirty="0"/>
              <a:t> </a:t>
            </a:r>
            <a:endParaRPr lang="ru-RU" sz="1600" dirty="0"/>
          </a:p>
          <a:p>
            <a:pPr marL="0" indent="0">
              <a:buNone/>
            </a:pPr>
            <a:r>
              <a:rPr lang="ru-RU" sz="1600" b="1" u="sng" dirty="0">
                <a:solidFill>
                  <a:schemeClr val="bg1"/>
                </a:solidFill>
              </a:rPr>
              <a:t>Тест</a:t>
            </a:r>
            <a:r>
              <a:rPr lang="ru-RU" sz="1600" b="1" u="sng" dirty="0"/>
              <a:t> </a:t>
            </a:r>
            <a:r>
              <a:rPr lang="ru-RU" sz="1600" dirty="0"/>
              <a:t>. тест должен состоять не менее, чем из 10 вопросов с четырьмя вариантами ответа. Каждый вариант должен быть обоснован. Состоять тест должен из двух частей: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600" dirty="0"/>
              <a:t>Сам тест.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600" dirty="0"/>
              <a:t>Ключ к тесту.</a:t>
            </a:r>
          </a:p>
          <a:p>
            <a:pPr marL="0" indent="0">
              <a:buNone/>
            </a:pPr>
            <a:r>
              <a:rPr lang="ru-RU" sz="1600" b="1" i="1" dirty="0"/>
              <a:t>Кол – во баллов – до 20.</a:t>
            </a:r>
            <a:endParaRPr lang="ru-RU" sz="1600" dirty="0"/>
          </a:p>
          <a:p>
            <a:pPr marL="0" indent="0">
              <a:buNone/>
            </a:pPr>
            <a:r>
              <a:rPr lang="ru-RU" sz="1600" b="1" i="1" dirty="0"/>
              <a:t> </a:t>
            </a:r>
            <a:endParaRPr lang="ru-RU" sz="1600" dirty="0"/>
          </a:p>
          <a:p>
            <a:pPr marL="0" indent="0">
              <a:buNone/>
            </a:pPr>
            <a:r>
              <a:rPr lang="ru-RU" sz="1600" b="1" u="sng" dirty="0">
                <a:solidFill>
                  <a:schemeClr val="bg1"/>
                </a:solidFill>
              </a:rPr>
              <a:t>Загадки. </a:t>
            </a:r>
            <a:r>
              <a:rPr lang="ru-RU" sz="1600" dirty="0"/>
              <a:t>Каждая загадка должна иметь смысл и стихотворную форму. Дополнительная иллюстрация добавляет кол – во баллов за загадку. </a:t>
            </a:r>
          </a:p>
          <a:p>
            <a:pPr marL="0" indent="0">
              <a:buNone/>
            </a:pPr>
            <a:r>
              <a:rPr lang="ru-RU" sz="1600" b="1" i="1" dirty="0"/>
              <a:t>Кол – во баллов за 1 загадку до 3, за ответ иллюстрацией добавляется 1 балл.</a:t>
            </a:r>
            <a:endParaRPr lang="ru-RU" sz="1600" dirty="0"/>
          </a:p>
          <a:p>
            <a:pPr marL="0" indent="0">
              <a:buNone/>
            </a:pPr>
            <a:r>
              <a:rPr lang="ru-RU" sz="1600" b="1" i="1" dirty="0"/>
              <a:t> </a:t>
            </a:r>
            <a:endParaRPr lang="ru-RU" sz="1600" dirty="0"/>
          </a:p>
          <a:p>
            <a:endParaRPr lang="ru-RU" sz="1600" dirty="0"/>
          </a:p>
          <a:p>
            <a:pPr marL="0" indent="0">
              <a:buNone/>
            </a:pP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9378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7420" y="800101"/>
            <a:ext cx="9161780" cy="53260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i="1" dirty="0"/>
              <a:t> </a:t>
            </a: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b="1" i="1" dirty="0">
                <a:solidFill>
                  <a:schemeClr val="bg1"/>
                </a:solidFill>
              </a:rPr>
              <a:t>Система оценивания.</a:t>
            </a:r>
          </a:p>
          <a:p>
            <a:pPr marL="0" indent="0">
              <a:buNone/>
            </a:pPr>
            <a:r>
              <a:rPr lang="ru-RU" dirty="0" smtClean="0"/>
              <a:t>	По </a:t>
            </a:r>
            <a:r>
              <a:rPr lang="ru-RU" dirty="0"/>
              <a:t>каждому модулю выставляется оценка в зависимости от того, сколько набрано баллов. Если кол – во баллов превышает максимум на 6 баллов, то выставляется дополнительная оценка.</a:t>
            </a:r>
          </a:p>
          <a:p>
            <a:pPr marL="0" indent="0">
              <a:buNone/>
            </a:pPr>
            <a:r>
              <a:rPr lang="ru-RU" dirty="0"/>
              <a:t>Максимальное кол – во баллов варьируется в зависимости от модуля и сообщается в начале изучения модуля.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 smtClean="0"/>
              <a:t>	Защиту </a:t>
            </a:r>
            <a:r>
              <a:rPr lang="ru-RU" dirty="0"/>
              <a:t>следует предоставлять в конце изучения модуля. За каждый просроченный день из суммы полученных баллов вычитается 2 балла. Предоставление защиты раньше срока добавляет 2 балла к полученным результатам.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063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321947"/>
              </p:ext>
            </p:extLst>
          </p:nvPr>
        </p:nvGraphicFramePr>
        <p:xfrm>
          <a:off x="2468880" y="559559"/>
          <a:ext cx="9145365" cy="5795521"/>
        </p:xfrm>
        <a:graphic>
          <a:graphicData uri="http://schemas.openxmlformats.org/drawingml/2006/table">
            <a:tbl>
              <a:tblPr/>
              <a:tblGrid>
                <a:gridCol w="937260"/>
                <a:gridCol w="2903793"/>
                <a:gridCol w="5304312"/>
              </a:tblGrid>
              <a:tr h="111913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 п/п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раздела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 – во   баллов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44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Родной язык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Максимум – 24 - 25 баллов (отметка – 5)</a:t>
                      </a:r>
                      <a:endParaRPr lang="ru-RU" sz="140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                      19 – 23 балла (отметка - 4)</a:t>
                      </a:r>
                      <a:endParaRPr lang="ru-RU" sz="140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Минимум – 15 – 18 баллов (отметка - 3)</a:t>
                      </a:r>
                      <a:endParaRPr lang="ru-RU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05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Орфография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Максимум – 35 - 40 баллов (отметка - 5)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 26 – 34 балл (отметка - 4)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Минимум – 18 – 25 баллов (отметка - 3)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05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Синтаксис и пунктуация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Максимум – 35 - 40 баллов (отметка - 5)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 26 – 34 балл (отметка - 4)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Минимум – 18 – 25 баллов (отметка - 3)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38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Текстоведение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Максимум – 24 - 25 баллов (отметка – 5)</a:t>
                      </a:r>
                      <a:endParaRPr lang="ru-RU" sz="140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                      19 – 23 балла (отметка - 4)</a:t>
                      </a:r>
                      <a:endParaRPr lang="ru-RU" sz="140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Минимум – 15 – 18 баллов (отметка - 3)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05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Морфология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Максимум – 35 - 40 баллов (отметка - 5)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 26 – 34 балл (отметка - 4)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Минимум – 18 – 25 баллов (отметка - 3)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07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746025"/>
              </p:ext>
            </p:extLst>
          </p:nvPr>
        </p:nvGraphicFramePr>
        <p:xfrm>
          <a:off x="2491740" y="518614"/>
          <a:ext cx="8890493" cy="5894772"/>
        </p:xfrm>
        <a:graphic>
          <a:graphicData uri="http://schemas.openxmlformats.org/drawingml/2006/table">
            <a:tbl>
              <a:tblPr/>
              <a:tblGrid>
                <a:gridCol w="685800"/>
                <a:gridCol w="3048206"/>
                <a:gridCol w="5156487"/>
              </a:tblGrid>
              <a:tr h="8551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Имя существительное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Максимум – 35 - 40 баллов (отметка - 5)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 26 – 34 балл (отметка - 4)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Минимум – 18 – 25 баллов (отметка - 3)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1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Имя прилагательное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Максимум – 35 - 40 баллов (отметка - 5)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 26 – 34 балл (отметка - 4)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Минимум – 18 – 25 баллов (отметка - 3)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1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Глагол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Максимум – 35 - 40 баллов (отметка - 5)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 26 – 34 балл (отметка - 4)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Минимум – 18 – 25 баллов (отметка - 3)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4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Деепричастие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Максимум – 24 - 25 баллов (отметка – 5)</a:t>
                      </a:r>
                      <a:endParaRPr lang="ru-RU" sz="140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                      19 – 23 балла (отметка - 4)</a:t>
                      </a:r>
                      <a:endParaRPr lang="ru-RU" sz="140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Минимум – 15 – 18 баллов (отметка - 3)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1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Причастие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Максимум – 35 - 40 баллов (отметка - 5)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 26 – 34 балл (отметка - 4)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Минимум – 18 – 25 баллов (отметка - 3)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1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Имя числительное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Максимум – 35 - 40 баллов (отметка - 5)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 26 – 34 балл (отметка - 4)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Минимум – 18 – 25 баллов (отметка - 3)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1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Местоимение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Максимум – 35 - 40 баллов (отметка - 5)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 26 – 34 балл (отметка - 4)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Минимум – 18 – 25 баллов (отметка - 3)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0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400618"/>
            <a:ext cx="10972800" cy="1143000"/>
          </a:xfrm>
        </p:spPr>
        <p:txBody>
          <a:bodyPr/>
          <a:lstStyle/>
          <a:p>
            <a:r>
              <a:rPr lang="ru-RU" sz="9600" b="1" i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Удачи!!!</a:t>
            </a:r>
            <a:endParaRPr lang="ru-RU" sz="9600" b="1" i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715761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Шаблоны PowerPoint школа</Template>
  <TotalTime>51</TotalTime>
  <Words>474</Words>
  <Application>Microsoft Office PowerPoint</Application>
  <PresentationFormat>Широкоэкранный</PresentationFormat>
  <Paragraphs>97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Segoe Script</vt:lpstr>
      <vt:lpstr>Times New Roman</vt:lpstr>
      <vt:lpstr>Diseño predeterminado</vt:lpstr>
      <vt:lpstr>Модульный зачёт по русскому языку  6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Удачи!!!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Олдьга</dc:creator>
  <cp:lastModifiedBy>Олдьга</cp:lastModifiedBy>
  <cp:revision>4</cp:revision>
  <dcterms:created xsi:type="dcterms:W3CDTF">2015-09-02T01:52:09Z</dcterms:created>
  <dcterms:modified xsi:type="dcterms:W3CDTF">2015-11-24T12:44:37Z</dcterms:modified>
</cp:coreProperties>
</file>