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8"/>
  </p:notesMasterIdLst>
  <p:sldIdLst>
    <p:sldId id="326" r:id="rId2"/>
    <p:sldId id="258" r:id="rId3"/>
    <p:sldId id="259" r:id="rId4"/>
    <p:sldId id="260" r:id="rId5"/>
    <p:sldId id="327" r:id="rId6"/>
    <p:sldId id="328" r:id="rId7"/>
    <p:sldId id="329" r:id="rId8"/>
    <p:sldId id="261" r:id="rId9"/>
    <p:sldId id="267" r:id="rId10"/>
    <p:sldId id="266" r:id="rId11"/>
    <p:sldId id="270" r:id="rId12"/>
    <p:sldId id="269" r:id="rId13"/>
    <p:sldId id="321" r:id="rId14"/>
    <p:sldId id="272" r:id="rId15"/>
    <p:sldId id="273" r:id="rId16"/>
    <p:sldId id="274" r:id="rId17"/>
    <p:sldId id="278" r:id="rId18"/>
    <p:sldId id="280" r:id="rId19"/>
    <p:sldId id="322" r:id="rId20"/>
    <p:sldId id="286" r:id="rId21"/>
    <p:sldId id="297" r:id="rId22"/>
    <p:sldId id="288" r:id="rId23"/>
    <p:sldId id="289" r:id="rId24"/>
    <p:sldId id="298" r:id="rId25"/>
    <p:sldId id="292" r:id="rId26"/>
    <p:sldId id="300" r:id="rId27"/>
    <p:sldId id="299" r:id="rId28"/>
    <p:sldId id="303" r:id="rId29"/>
    <p:sldId id="306" r:id="rId30"/>
    <p:sldId id="308" r:id="rId31"/>
    <p:sldId id="325" r:id="rId32"/>
    <p:sldId id="313" r:id="rId33"/>
    <p:sldId id="316" r:id="rId34"/>
    <p:sldId id="318" r:id="rId35"/>
    <p:sldId id="332" r:id="rId36"/>
    <p:sldId id="319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4660"/>
  </p:normalViewPr>
  <p:slideViewPr>
    <p:cSldViewPr>
      <p:cViewPr varScale="1">
        <p:scale>
          <a:sx n="68" d="100"/>
          <a:sy n="68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DFA53-B749-4ECB-8EB1-D0A7A109B513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8BFAC-787D-4F21-9D0E-A4464AB29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Цели</a:t>
            </a:r>
            <a:r>
              <a:rPr lang="ru-RU" b="1" i="1" dirty="0" smtClean="0"/>
              <a:t>:</a:t>
            </a:r>
            <a:r>
              <a:rPr lang="ru-RU" dirty="0" smtClean="0"/>
              <a:t> Поддерживать интерес детей к истокам русской национальной культуры;</a:t>
            </a:r>
          </a:p>
          <a:p>
            <a:pPr>
              <a:buNone/>
            </a:pPr>
            <a:r>
              <a:rPr lang="ru-RU" dirty="0" smtClean="0"/>
              <a:t>Продолжать знакомить детей с обрядовыми праздниками;</a:t>
            </a:r>
          </a:p>
          <a:p>
            <a:pPr>
              <a:buNone/>
            </a:pPr>
            <a:r>
              <a:rPr lang="ru-RU" dirty="0" smtClean="0"/>
              <a:t>Разучить музыкальный фольклорный материал, использовать в повседневном жизни.</a:t>
            </a:r>
          </a:p>
          <a:p>
            <a:pPr>
              <a:buNone/>
            </a:pPr>
            <a:r>
              <a:rPr lang="ru-RU" b="1" dirty="0" smtClean="0"/>
              <a:t>Задачи:</a:t>
            </a:r>
            <a:r>
              <a:rPr lang="ru-RU" dirty="0" smtClean="0"/>
              <a:t>  Познакомить детей</a:t>
            </a:r>
            <a:r>
              <a:rPr lang="ru-RU" b="1" dirty="0" smtClean="0"/>
              <a:t> </a:t>
            </a:r>
            <a:r>
              <a:rPr lang="ru-RU" dirty="0" smtClean="0"/>
              <a:t>с русским  праздником – Колядки.</a:t>
            </a:r>
          </a:p>
          <a:p>
            <a:pPr>
              <a:buNone/>
            </a:pPr>
            <a:r>
              <a:rPr lang="ru-RU" dirty="0" smtClean="0"/>
              <a:t> Вызывать у детей желание знакомиться с устным народным творчеством (колядки, </a:t>
            </a:r>
            <a:r>
              <a:rPr lang="ru-RU" dirty="0" err="1" smtClean="0"/>
              <a:t>потешки</a:t>
            </a:r>
            <a:r>
              <a:rPr lang="ru-RU" dirty="0" smtClean="0"/>
              <a:t>, частушки  и др.);</a:t>
            </a:r>
          </a:p>
          <a:p>
            <a:pPr>
              <a:buNone/>
            </a:pPr>
            <a:r>
              <a:rPr lang="ru-RU" dirty="0" smtClean="0"/>
              <a:t> Развивать художественно – творческую деятельность путем ознакомления с предметами быта, обычаями, играми и песнями, относящейся к периоду празднования колядок.</a:t>
            </a:r>
          </a:p>
          <a:p>
            <a:pPr>
              <a:buNone/>
            </a:pPr>
            <a:r>
              <a:rPr lang="ru-RU" dirty="0" smtClean="0"/>
              <a:t> Воспитывать у детей чувство причастности к русской культуре, обществу, которое дорожит своим прошлым, как достоянием.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8BFAC-787D-4F21-9D0E-A4464AB29F6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1570EB9-93DC-44BA-874F-E678585ACC66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A381EAB-A19F-4917-A0CC-F34CFBC49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0EB9-93DC-44BA-874F-E678585ACC66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1EAB-A19F-4917-A0CC-F34CFBC49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0EB9-93DC-44BA-874F-E678585ACC66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1EAB-A19F-4917-A0CC-F34CFBC49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1570EB9-93DC-44BA-874F-E678585ACC66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A381EAB-A19F-4917-A0CC-F34CFBC494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1570EB9-93DC-44BA-874F-E678585ACC66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A381EAB-A19F-4917-A0CC-F34CFBC49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0EB9-93DC-44BA-874F-E678585ACC66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1EAB-A19F-4917-A0CC-F34CFBC494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0EB9-93DC-44BA-874F-E678585ACC66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1EAB-A19F-4917-A0CC-F34CFBC494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1570EB9-93DC-44BA-874F-E678585ACC66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381EAB-A19F-4917-A0CC-F34CFBC494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0EB9-93DC-44BA-874F-E678585ACC66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1EAB-A19F-4917-A0CC-F34CFBC49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1570EB9-93DC-44BA-874F-E678585ACC66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A381EAB-A19F-4917-A0CC-F34CFBC494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1570EB9-93DC-44BA-874F-E678585ACC66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381EAB-A19F-4917-A0CC-F34CFBC494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570EB9-93DC-44BA-874F-E678585ACC66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A381EAB-A19F-4917-A0CC-F34CFBC49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Патриотическое воспитание в рамках изучения культурного наследия России.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Отчет классного руководителя 6б класса Бурцевой М.Е. </a:t>
            </a:r>
          </a:p>
          <a:p>
            <a:pPr algn="r"/>
            <a:r>
              <a:rPr lang="ru-RU" dirty="0" smtClean="0"/>
              <a:t>МБОУ СШ№6 </a:t>
            </a:r>
          </a:p>
          <a:p>
            <a:pPr algn="r"/>
            <a:r>
              <a:rPr lang="ru-RU" dirty="0" smtClean="0"/>
              <a:t>г.Вязьмы Смоленской области</a:t>
            </a:r>
          </a:p>
          <a:p>
            <a:pPr algn="r"/>
            <a:r>
              <a:rPr lang="ru-RU" dirty="0" smtClean="0"/>
              <a:t>2015г</a:t>
            </a:r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Рождественские колядки</a:t>
            </a:r>
            <a:endParaRPr lang="ru-RU" dirty="0"/>
          </a:p>
        </p:txBody>
      </p:sp>
      <p:pic>
        <p:nvPicPr>
          <p:cNvPr id="4" name="Содержимое 3" descr="IMG_3276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941917" y="1600200"/>
            <a:ext cx="5142252" cy="3856689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Цели экскурсии- расширение культурного кругозора детей, воспитание их в духе патриотизма, высокой морали, любви и уважения к труду. Когда ученик непосредственно видит, слышит, осязает окружающий мир, он воспринимает его в более ярких, эмоционально насыщенных, запоминающихся образах, чем те, которые предстают перед ним со страниц книг, учебных пособий, воспитывается любовь к Родине, её культуре, её природе, истории, людям.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357166"/>
            <a:ext cx="7424766" cy="61167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Для детей </a:t>
            </a:r>
            <a:r>
              <a:rPr lang="ru-RU" i="1" dirty="0" smtClean="0"/>
              <a:t>совместная поездка в другой город</a:t>
            </a:r>
            <a:r>
              <a:rPr lang="ru-RU" dirty="0" smtClean="0"/>
              <a:t>-возможность неформального общения с учителями и одноклассниками, объединяющий момент в их жизни. Школьные экскурсии - это приятный способ не только отвлечься от учебников, но и приобрести новый опыт и яркие впечатления. А это способствует более глубокому и качественному усвоению материала по истории, русской литературе, географии и другим школьным дисциплинам. Такие экскурсии хороши тем, что они в ненавязчивой форме вовлекают ребят в культурное прошлое страны, знакомят с выдающимися личностями истории.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«По тропе войны»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Экскурсия «По тропе войны»:</a:t>
            </a:r>
          </a:p>
          <a:p>
            <a:pPr lvl="0" algn="just">
              <a:buNone/>
            </a:pPr>
            <a:r>
              <a:rPr lang="ru-RU" dirty="0" smtClean="0"/>
              <a:t>памятник военнопленным «</a:t>
            </a:r>
            <a:r>
              <a:rPr lang="ru-RU" dirty="0" err="1" smtClean="0"/>
              <a:t>Дулаг</a:t>
            </a:r>
            <a:r>
              <a:rPr lang="ru-RU" dirty="0" smtClean="0"/>
              <a:t>»,</a:t>
            </a:r>
          </a:p>
          <a:p>
            <a:pPr lvl="0" algn="just">
              <a:buNone/>
            </a:pPr>
            <a:r>
              <a:rPr lang="ru-RU" dirty="0" smtClean="0"/>
              <a:t>памятник Ефремову,</a:t>
            </a:r>
          </a:p>
          <a:p>
            <a:pPr lvl="0" algn="just">
              <a:buNone/>
            </a:pPr>
            <a:r>
              <a:rPr lang="ru-RU" dirty="0" smtClean="0"/>
              <a:t>вечный огонь,</a:t>
            </a:r>
          </a:p>
          <a:p>
            <a:pPr lvl="0" algn="just">
              <a:buNone/>
            </a:pPr>
            <a:r>
              <a:rPr lang="ru-RU" dirty="0" smtClean="0"/>
              <a:t>памятник </a:t>
            </a:r>
            <a:r>
              <a:rPr lang="ru-RU" dirty="0" err="1" smtClean="0"/>
              <a:t>Перновскому</a:t>
            </a:r>
            <a:r>
              <a:rPr lang="ru-RU" dirty="0" smtClean="0"/>
              <a:t> полку,</a:t>
            </a:r>
          </a:p>
          <a:p>
            <a:pPr lvl="0" algn="just">
              <a:buNone/>
            </a:pPr>
            <a:r>
              <a:rPr lang="ru-RU" dirty="0" smtClean="0"/>
              <a:t>поле памяти в </a:t>
            </a:r>
            <a:r>
              <a:rPr lang="ru-RU" dirty="0" err="1" smtClean="0"/>
              <a:t>с.Богородицкое</a:t>
            </a:r>
            <a:r>
              <a:rPr lang="ru-RU" dirty="0" smtClean="0"/>
              <a:t>,</a:t>
            </a:r>
          </a:p>
          <a:p>
            <a:pPr lvl="0" algn="just">
              <a:buNone/>
            </a:pPr>
            <a:r>
              <a:rPr lang="ru-RU" dirty="0" smtClean="0"/>
              <a:t>музей в </a:t>
            </a:r>
            <a:r>
              <a:rPr lang="ru-RU" dirty="0" err="1" smtClean="0"/>
              <a:t>с.Богородицкое</a:t>
            </a:r>
            <a:r>
              <a:rPr lang="ru-RU" dirty="0" smtClean="0"/>
              <a:t>,</a:t>
            </a:r>
          </a:p>
          <a:p>
            <a:pPr algn="just">
              <a:buNone/>
            </a:pPr>
            <a:r>
              <a:rPr lang="ru-RU" dirty="0" smtClean="0"/>
              <a:t>полевая кухня и игра.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Экскурсия «По тропе войны»</a:t>
            </a:r>
            <a:endParaRPr lang="ru-RU" dirty="0"/>
          </a:p>
        </p:txBody>
      </p:sp>
      <p:pic>
        <p:nvPicPr>
          <p:cNvPr id="4" name="Содержимое 3" descr="WP_20150529_09_24_41_Pro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631"/>
            <a:ext cx="6491064" cy="3646215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«По тропе войны»</a:t>
            </a:r>
            <a:endParaRPr lang="ru-RU" dirty="0"/>
          </a:p>
        </p:txBody>
      </p:sp>
      <p:pic>
        <p:nvPicPr>
          <p:cNvPr id="4" name="Содержимое 3" descr="WP_20150529_09_46_33_Pro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631"/>
            <a:ext cx="7467600" cy="4194763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«По тропе войны»</a:t>
            </a:r>
            <a:endParaRPr lang="ru-RU" dirty="0"/>
          </a:p>
        </p:txBody>
      </p:sp>
      <p:pic>
        <p:nvPicPr>
          <p:cNvPr id="4" name="Содержимое 3" descr="WP_20150529_10_36_43_Pro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631"/>
            <a:ext cx="7467600" cy="4194763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«По тропе войны»</a:t>
            </a:r>
            <a:endParaRPr lang="ru-RU" dirty="0"/>
          </a:p>
        </p:txBody>
      </p:sp>
      <p:pic>
        <p:nvPicPr>
          <p:cNvPr id="4" name="Содержимое 3" descr="WP_20150529_11_56_29_Pro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631"/>
            <a:ext cx="7467600" cy="4194763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«По тропе войны»</a:t>
            </a:r>
            <a:endParaRPr lang="ru-RU" dirty="0"/>
          </a:p>
        </p:txBody>
      </p:sp>
      <p:pic>
        <p:nvPicPr>
          <p:cNvPr id="4" name="Содержимое 3" descr="WP_20150529_12_09_04_Pro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631"/>
            <a:ext cx="6923112" cy="3888909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Пишу письмо своему прадедушке на фронт.</a:t>
            </a:r>
            <a:endParaRPr lang="ru-RU" dirty="0"/>
          </a:p>
        </p:txBody>
      </p:sp>
      <p:pic>
        <p:nvPicPr>
          <p:cNvPr id="5" name="Содержимое 4" descr="WP_20150529_11_46_35_Pro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631"/>
            <a:ext cx="7467600" cy="4194763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642918"/>
            <a:ext cx="6172216" cy="43756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Педагог, который </a:t>
            </a:r>
            <a:br>
              <a:rPr lang="ru-RU" dirty="0" smtClean="0"/>
            </a:br>
            <a:r>
              <a:rPr lang="ru-RU" dirty="0" smtClean="0"/>
              <a:t>не сковывает, а </a:t>
            </a:r>
            <a:r>
              <a:rPr lang="ru-RU" i="1" dirty="0" smtClean="0"/>
              <a:t>освобождает</a:t>
            </a:r>
            <a:r>
              <a:rPr lang="ru-RU" dirty="0" smtClean="0"/>
              <a:t>, </a:t>
            </a:r>
            <a:br>
              <a:rPr lang="ru-RU" dirty="0" smtClean="0"/>
            </a:br>
            <a:r>
              <a:rPr lang="ru-RU" dirty="0" smtClean="0"/>
              <a:t>не подавляет, а </a:t>
            </a:r>
            <a:r>
              <a:rPr lang="ru-RU" i="1" dirty="0" smtClean="0"/>
              <a:t>возносит</a:t>
            </a:r>
            <a:r>
              <a:rPr lang="ru-RU" dirty="0" smtClean="0"/>
              <a:t>, </a:t>
            </a:r>
            <a:br>
              <a:rPr lang="ru-RU" dirty="0" smtClean="0"/>
            </a:br>
            <a:r>
              <a:rPr lang="ru-RU" dirty="0" smtClean="0"/>
              <a:t>не комкает, а </a:t>
            </a:r>
            <a:r>
              <a:rPr lang="ru-RU" i="1" dirty="0" smtClean="0"/>
              <a:t>формирует</a:t>
            </a:r>
            <a:r>
              <a:rPr lang="ru-RU" dirty="0" smtClean="0"/>
              <a:t>, </a:t>
            </a:r>
            <a:br>
              <a:rPr lang="ru-RU" dirty="0" smtClean="0"/>
            </a:br>
            <a:r>
              <a:rPr lang="ru-RU" dirty="0" smtClean="0"/>
              <a:t>не диктует, а </a:t>
            </a:r>
            <a:r>
              <a:rPr lang="ru-RU" i="1" dirty="0" smtClean="0"/>
              <a:t>учит</a:t>
            </a:r>
            <a:r>
              <a:rPr lang="ru-RU" dirty="0" smtClean="0"/>
              <a:t>, </a:t>
            </a:r>
            <a:br>
              <a:rPr lang="ru-RU" dirty="0" smtClean="0"/>
            </a:br>
            <a:r>
              <a:rPr lang="ru-RU" dirty="0" smtClean="0"/>
              <a:t>не требует, а </a:t>
            </a:r>
            <a:r>
              <a:rPr lang="ru-RU" i="1" dirty="0" smtClean="0"/>
              <a:t>спрашивает</a:t>
            </a:r>
            <a:r>
              <a:rPr lang="ru-RU" dirty="0" smtClean="0"/>
              <a:t>, </a:t>
            </a:r>
            <a:br>
              <a:rPr lang="ru-RU" dirty="0" smtClean="0"/>
            </a:br>
            <a:r>
              <a:rPr lang="ru-RU" i="1" dirty="0" smtClean="0"/>
              <a:t>переживёт вместе с ребёнком </a:t>
            </a:r>
            <a:br>
              <a:rPr lang="ru-RU" i="1" dirty="0" smtClean="0"/>
            </a:br>
            <a:r>
              <a:rPr lang="ru-RU" i="1" dirty="0" smtClean="0"/>
              <a:t>много вдохновляющих минут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i="1" dirty="0" err="1" smtClean="0"/>
              <a:t>Януш</a:t>
            </a:r>
            <a:r>
              <a:rPr lang="ru-RU" sz="2400" i="1" dirty="0" smtClean="0"/>
              <a:t> Корчак</a:t>
            </a:r>
            <a:endParaRPr lang="ru-RU" sz="24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Военно-исторический праздник «День Бородина»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sz="3000" i="1" dirty="0" smtClean="0">
                <a:cs typeface="Aparajita" pitchFamily="34" charset="0"/>
              </a:rPr>
              <a:t>Реконструкция эпизодов Бородинской битвы, Плац-театр</a:t>
            </a:r>
          </a:p>
          <a:p>
            <a:pPr lvl="0"/>
            <a:r>
              <a:rPr lang="ru-RU" dirty="0" smtClean="0"/>
              <a:t> </a:t>
            </a:r>
            <a:r>
              <a:rPr lang="ru-RU" b="1" dirty="0" smtClean="0"/>
              <a:t>6 сентября 2015г., в воскресенье</a:t>
            </a:r>
            <a:r>
              <a:rPr lang="ru-RU" dirty="0" smtClean="0"/>
              <a:t> на </a:t>
            </a:r>
            <a:r>
              <a:rPr lang="ru-RU" dirty="0" err="1" smtClean="0"/>
              <a:t>плац-театре</a:t>
            </a:r>
            <a:r>
              <a:rPr lang="ru-RU" dirty="0" smtClean="0"/>
              <a:t> Бородинского поля - воссоздание событий «битвы гигантов»: бой за центр русской позиции – Курганную высоту, где в сражении находилась батарея Раевского. В масштабной реконструкции принимали участие военно-исторические клубы наполеоновской эпохи России, ближнего и дальнего зарубежья. Достоверность и аутентичность образов участников Бородинского сражения </a:t>
            </a:r>
            <a:r>
              <a:rPr lang="ru-RU" dirty="0" err="1" smtClean="0"/>
              <a:t>обеспечивалаМеждународная</a:t>
            </a:r>
            <a:r>
              <a:rPr lang="ru-RU" dirty="0" smtClean="0"/>
              <a:t> военно-историческая ассоциация (МВИА) и клубы военно-исторической реконструкции.</a:t>
            </a:r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Военно-исторический праздник «День Бородина»</a:t>
            </a:r>
            <a:endParaRPr lang="ru-RU" dirty="0"/>
          </a:p>
        </p:txBody>
      </p:sp>
      <p:pic>
        <p:nvPicPr>
          <p:cNvPr id="4" name="Содержимое 3" descr="WP_20150906_12_52_02_Pro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631"/>
            <a:ext cx="6491064" cy="3646215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Военно-исторический праздник «День Бородина»</a:t>
            </a:r>
            <a:endParaRPr lang="ru-RU" dirty="0"/>
          </a:p>
        </p:txBody>
      </p:sp>
      <p:pic>
        <p:nvPicPr>
          <p:cNvPr id="6" name="Содержимое 5" descr="WP_20150906_12_57_39_Pro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632"/>
            <a:ext cx="6275040" cy="3524868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Военно-исторический праздник «День Бородина»</a:t>
            </a:r>
            <a:endParaRPr lang="ru-RU" dirty="0"/>
          </a:p>
        </p:txBody>
      </p:sp>
      <p:pic>
        <p:nvPicPr>
          <p:cNvPr id="4" name="Содержимое 3" descr="1346829180_09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7544" y="1558786"/>
            <a:ext cx="6912768" cy="4195339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Военно-исторический праздник «День Бородина»</a:t>
            </a:r>
            <a:endParaRPr lang="ru-RU" dirty="0"/>
          </a:p>
        </p:txBody>
      </p:sp>
      <p:pic>
        <p:nvPicPr>
          <p:cNvPr id="4" name="Содержимое 3" descr="borodino-542x407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609725" y="2098675"/>
            <a:ext cx="5162550" cy="3876675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72b9e353c49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642911" y="785794"/>
            <a:ext cx="6737402" cy="4705655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по ВДНХ г.Москва</a:t>
            </a:r>
            <a:endParaRPr lang="ru-RU" dirty="0"/>
          </a:p>
        </p:txBody>
      </p:sp>
      <p:pic>
        <p:nvPicPr>
          <p:cNvPr id="4" name="Содержимое 3" descr="WP_20151109_12_08_37_Pro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631"/>
            <a:ext cx="7467600" cy="4194763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по ВДНХ г.Москва</a:t>
            </a:r>
            <a:endParaRPr lang="ru-RU" dirty="0"/>
          </a:p>
        </p:txBody>
      </p:sp>
      <p:pic>
        <p:nvPicPr>
          <p:cNvPr id="4" name="Содержимое 3" descr="WP_20151109_12_12_57_Pro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631"/>
            <a:ext cx="7467600" cy="4194763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по ВДНХ г.Москва</a:t>
            </a:r>
            <a:endParaRPr lang="ru-RU" dirty="0"/>
          </a:p>
        </p:txBody>
      </p:sp>
      <p:pic>
        <p:nvPicPr>
          <p:cNvPr id="4" name="Содержимое 3" descr="WP_20151109_12_42_55_Pro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631"/>
            <a:ext cx="7467600" cy="4194763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в </a:t>
            </a:r>
            <a:r>
              <a:rPr lang="ru-RU" dirty="0" err="1" smtClean="0"/>
              <a:t>Москвариум</a:t>
            </a:r>
            <a:r>
              <a:rPr lang="ru-RU" dirty="0" smtClean="0"/>
              <a:t> - центр океанографии и морской биологии</a:t>
            </a:r>
            <a:endParaRPr lang="ru-RU" dirty="0"/>
          </a:p>
        </p:txBody>
      </p:sp>
      <p:pic>
        <p:nvPicPr>
          <p:cNvPr id="4" name="Содержимое 3" descr="1-a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857250" y="2103437"/>
            <a:ext cx="6667500" cy="3867150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 воспитательной работы современной образовательной организации по ФГОС: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142984"/>
            <a:ext cx="7424766" cy="221457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помочь взрослеющему человеку стать субъектом собственной жизни, способным на сознательный выбор, разумный отбор жизненных позиций, на самостоятельную выработку идей.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в </a:t>
            </a:r>
            <a:r>
              <a:rPr lang="ru-RU" dirty="0" err="1" smtClean="0"/>
              <a:t>Москвариум</a:t>
            </a:r>
            <a:r>
              <a:rPr lang="ru-RU" dirty="0" smtClean="0"/>
              <a:t> - центр океанографии и морской биологии</a:t>
            </a:r>
            <a:endParaRPr lang="ru-RU" dirty="0"/>
          </a:p>
        </p:txBody>
      </p:sp>
      <p:pic>
        <p:nvPicPr>
          <p:cNvPr id="4" name="Содержимое 3" descr="WP_20151109_13_13_54_Pro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631"/>
            <a:ext cx="7467600" cy="4194763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в </a:t>
            </a:r>
            <a:r>
              <a:rPr lang="ru-RU" dirty="0" err="1" smtClean="0"/>
              <a:t>Москвариум</a:t>
            </a:r>
            <a:r>
              <a:rPr lang="ru-RU" dirty="0" smtClean="0"/>
              <a:t> - центр океанографии и морской биологии</a:t>
            </a:r>
            <a:endParaRPr lang="ru-RU" dirty="0"/>
          </a:p>
        </p:txBody>
      </p:sp>
      <p:pic>
        <p:nvPicPr>
          <p:cNvPr id="4" name="Содержимое 3" descr="WP_20151109_13_30_03_Pro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39631"/>
            <a:ext cx="7467600" cy="4194763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в </a:t>
            </a:r>
            <a:r>
              <a:rPr lang="ru-RU" dirty="0" err="1" smtClean="0"/>
              <a:t>Москвариум</a:t>
            </a:r>
            <a:r>
              <a:rPr lang="ru-RU" dirty="0" smtClean="0"/>
              <a:t> - центр океанографии и морской биологии</a:t>
            </a:r>
            <a:endParaRPr lang="ru-RU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204205" y="2357430"/>
            <a:ext cx="8139417" cy="3429023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в </a:t>
            </a:r>
            <a:r>
              <a:rPr lang="ru-RU" dirty="0" err="1" smtClean="0"/>
              <a:t>Москвариум</a:t>
            </a:r>
            <a:r>
              <a:rPr lang="ru-RU" dirty="0" smtClean="0"/>
              <a:t> - центр океанографии и морской биологии</a:t>
            </a:r>
            <a:endParaRPr lang="ru-RU" dirty="0"/>
          </a:p>
        </p:txBody>
      </p:sp>
      <p:pic>
        <p:nvPicPr>
          <p:cNvPr id="4" name="Содержимое 3" descr="moskvarium-018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683498" y="1844824"/>
            <a:ext cx="7221015" cy="4513134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Всероссийская викторина "</a:t>
            </a:r>
            <a:r>
              <a:rPr lang="ru-RU" b="1" dirty="0" smtClean="0"/>
              <a:t>Россия. Великие люди в истории государства"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3717032"/>
            <a:ext cx="7467600" cy="256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1428736"/>
            <a:ext cx="64294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направлена на патриотическое воспитание подрастающего поколения.</a:t>
            </a:r>
            <a:endParaRPr lang="ru-RU" dirty="0"/>
          </a:p>
          <a:p>
            <a:r>
              <a:rPr lang="ru-RU" dirty="0"/>
              <a:t> Вопросы заданий составлены на основе Федерального государственного образовательного стандарта, и не выходят за рамки школьной программы.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624" y="2852936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18 сертификатов участников викторины</a:t>
            </a:r>
          </a:p>
          <a:p>
            <a:r>
              <a:rPr lang="ru-RU" b="1" i="1" dirty="0" smtClean="0"/>
              <a:t>1 диплом победителя 3 степени</a:t>
            </a:r>
            <a:endParaRPr lang="ru-RU" b="1" i="1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Всероссийская викторина "Россия. Обычаи и традиции"</a:t>
            </a:r>
            <a:endParaRPr lang="ru-RU" dirty="0"/>
          </a:p>
        </p:txBody>
      </p:sp>
      <p:pic>
        <p:nvPicPr>
          <p:cNvPr id="4" name="Содержимое 3" descr="12-15.pn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043608" y="1628800"/>
            <a:ext cx="5305425" cy="1371600"/>
          </a:xfrm>
        </p:spPr>
      </p:pic>
      <p:sp>
        <p:nvSpPr>
          <p:cNvPr id="5" name="TextBox 4"/>
          <p:cNvSpPr txBox="1"/>
          <p:nvPr/>
        </p:nvSpPr>
        <p:spPr>
          <a:xfrm>
            <a:off x="2411760" y="3212976"/>
            <a:ext cx="4216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6 сертификатов участников</a:t>
            </a:r>
          </a:p>
          <a:p>
            <a:r>
              <a:rPr lang="ru-RU" b="1" i="1" dirty="0" smtClean="0"/>
              <a:t>1 диплом победителя 3 степени</a:t>
            </a:r>
            <a:endParaRPr lang="ru-RU" b="1" i="1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Необходимо максимально развивать гражданско-патриотическое воспитание молодежи, стремиться достичь жизненного успеха, что также способно принести пользу обществу и стране. Патриотическое воспитание школьников помогает развивать личность, которая обладает качествами, делающими её полноценными людьми всей страны.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Формы внеклассной работы: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тематические классные часы; </a:t>
            </a:r>
          </a:p>
          <a:p>
            <a:r>
              <a:rPr lang="ru-RU" dirty="0" smtClean="0"/>
              <a:t> конкурсы, викторины по патриотической тематике; </a:t>
            </a:r>
          </a:p>
          <a:p>
            <a:r>
              <a:rPr lang="ru-RU" dirty="0" smtClean="0"/>
              <a:t>праздники, фестивали;</a:t>
            </a:r>
          </a:p>
          <a:p>
            <a:r>
              <a:rPr lang="ru-RU" dirty="0" smtClean="0"/>
              <a:t>экскурсии.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4294967295"/>
          </p:nvPr>
        </p:nvGraphicFramePr>
        <p:xfrm>
          <a:off x="0" y="3"/>
          <a:ext cx="9144000" cy="6875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40910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Форма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Название мероприятия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учащихся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441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Классный час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Моя малая родина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/>
                </a:tc>
              </a:tr>
              <a:tr h="81820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Классный час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(просмотр видеофильма)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u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«Вяземский котлован» посвященный 71– ой годовщине освобождения Смоленщины от немецко-фашистских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захватчиков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/>
                </a:tc>
              </a:tr>
              <a:tr h="40441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Классный час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Азбука прав и обязанностей»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/>
                </a:tc>
              </a:tr>
              <a:tr h="40441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Экскурсия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Осенняя Вязьма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</a:tr>
              <a:tr h="51137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Круглый стол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«Мы за здоровый образ жизни» к Международному дню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отказа от курения.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/>
                </a:tc>
              </a:tr>
              <a:tr h="40441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Классный час-презентация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Права и обязанности несовершеннолетних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/>
                </a:tc>
              </a:tr>
              <a:tr h="40441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Беседа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Культура поведения человека со стариками, инвалидами, больными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/>
                </a:tc>
              </a:tr>
              <a:tr h="40441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Тематический классный час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День народного единства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/>
                </a:tc>
              </a:tr>
              <a:tr h="40441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Единый урок добра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А.Д.Папанов-великий актер и наш земляк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/>
                </a:tc>
              </a:tr>
              <a:tr h="40441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u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Классный час-дискуссия </a:t>
                      </a:r>
                      <a:endParaRPr lang="ru-RU" sz="1400" u="none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Интернет: преимущества и недостатки</a:t>
                      </a:r>
                      <a:endParaRPr lang="ru-RU" sz="1400" u="none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/>
                </a:tc>
              </a:tr>
              <a:tr h="40910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Внеклассное мероприятие совместно с родителями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Наши самые – самые мамы…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/>
                </a:tc>
              </a:tr>
              <a:tr h="36933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Практикум по культуре поведения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Действие и бездействие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/>
                </a:tc>
              </a:tr>
              <a:tr h="40441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u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Практикум по культуре поведения.</a:t>
                      </a:r>
                      <a:endParaRPr lang="ru-RU" sz="1400" u="none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Как себя вести</a:t>
                      </a:r>
                      <a:endParaRPr lang="ru-RU" sz="1400" u="none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/>
                </a:tc>
              </a:tr>
              <a:tr h="666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540385" algn="l"/>
                        </a:tabLst>
                      </a:pPr>
                      <a:r>
                        <a:rPr lang="ru-RU" sz="1400" u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Тематический классный час</a:t>
                      </a:r>
                      <a:endParaRPr lang="ru-RU" sz="1400" u="none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-540385" algn="l"/>
                        </a:tabLs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«Знай и соблюдай законы своей страны»</a:t>
                      </a:r>
                      <a:endParaRPr lang="ru-RU" sz="1400" u="none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посвященный Дню Конституции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3" y="188640"/>
          <a:ext cx="8784975" cy="6669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5"/>
                <a:gridCol w="2928325"/>
                <a:gridCol w="2928325"/>
              </a:tblGrid>
              <a:tr h="41009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Форма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Название мероприятия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учащихся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0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54038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Единый классный час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«День прав человека» - 10 декабря.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14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Тематический классный час </a:t>
                      </a:r>
                      <a:endParaRPr lang="ru-RU" sz="1400" b="1" kern="0">
                        <a:solidFill>
                          <a:srgbClr val="365F9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Народные традиции в праздновании Рождества и Нового года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14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Классный час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Здравствуй, мир! Здравствуй, друг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(этика общения, правила хорошего тона)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0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Классное новогоднее чаепитие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Новым годом, друзья!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0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Тематический классный час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Закон обо мне, я о законе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0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Классный час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Что такое порядочность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0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Дискуссия за круглым столом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Что значит быть патриотом?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0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Классный час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Воин российской армии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/>
                </a:tc>
              </a:tr>
              <a:tr h="1085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u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Классный час </a:t>
                      </a:r>
                      <a:endParaRPr lang="ru-RU" sz="1400" u="none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u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Что такое хорошо и что такое плохо?</a:t>
                      </a:r>
                      <a:endParaRPr lang="ru-RU" sz="1400" u="none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 использование ненормативной лексики подростками)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/>
                </a:tc>
              </a:tr>
              <a:tr h="1085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Беседа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«Освобождение Вязьмы» посвященная освобождению Вязьмы от немецко-фашистских захватчиков.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188640"/>
          <a:ext cx="8712969" cy="6669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/>
                <a:gridCol w="2904323"/>
                <a:gridCol w="2904323"/>
              </a:tblGrid>
              <a:tr h="54250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Форма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Название мероприятия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учащихся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2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Виртуальная экскурсия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Военные музеи страны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5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Классный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час-виртуальная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экскурсия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Первый полет в космос Ю.А.Гагарина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Просмотр и обсуждение документальной кинохроники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Злодеяния германских фашистов в России, 1941 – 1945, кинохроника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преступлений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европейцев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Классный час – презентация детских проектов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«Литературные герои М.Твена»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посвященный году литературы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/>
                </a:tc>
              </a:tr>
              <a:tr h="51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Классный час в форме дискуссии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Свои права я знаю точно, а что обязан - позабыл.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/>
                </a:tc>
              </a:tr>
              <a:tr h="51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Экскурсия в ДК Московский (урок-презентация)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Памятники мира советскому солдату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/>
                </a:tc>
              </a:tr>
              <a:tr h="412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Беседа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Наш семейный досуг в каникулы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/>
                </a:tc>
              </a:tr>
              <a:tr h="2295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Экскурсия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Экскурсия «По тропе войны»: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памятник военнопленным «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Дулаг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памятник Ефремову,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вечный огонь,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памятник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Перновскому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полку,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поле памяти в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с.Богородицкое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музей в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с.Богородицкое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полевая кухня и игра.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в районном интерактивном фестивале «Рождественские колядки»</a:t>
            </a:r>
            <a:endParaRPr lang="ru-RU" dirty="0"/>
          </a:p>
        </p:txBody>
      </p:sp>
      <p:pic>
        <p:nvPicPr>
          <p:cNvPr id="4" name="Содержимое 3" descr="IMG_3283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/>
          <a:stretch>
            <a:fillRect/>
          </a:stretch>
        </p:blipFill>
        <p:spPr>
          <a:xfrm>
            <a:off x="991923" y="1643063"/>
            <a:ext cx="5092245" cy="3819184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Рождественские колядки</a:t>
            </a:r>
            <a:endParaRPr lang="ru-RU" dirty="0"/>
          </a:p>
        </p:txBody>
      </p:sp>
      <p:pic>
        <p:nvPicPr>
          <p:cNvPr id="4" name="Содержимое 3" descr="IMG_3289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941917" y="1600200"/>
            <a:ext cx="5574300" cy="4180725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923</Words>
  <Application>Microsoft Office PowerPoint</Application>
  <PresentationFormat>Экран (4:3)</PresentationFormat>
  <Paragraphs>187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Эркер</vt:lpstr>
      <vt:lpstr>Патриотическое воспитание в рамках изучения культурного наследия России. </vt:lpstr>
      <vt:lpstr>Педагог, который  не сковывает, а освобождает,  не подавляет, а возносит,  не комкает, а формирует,  не диктует, а учит,  не требует, а спрашивает,  переживёт вместе с ребёнком  много вдохновляющих минут.  </vt:lpstr>
      <vt:lpstr>Цель воспитательной работы современной образовательной организации по ФГОС:</vt:lpstr>
      <vt:lpstr>Формы внеклассной работы: </vt:lpstr>
      <vt:lpstr>Слайд 5</vt:lpstr>
      <vt:lpstr>Слайд 6</vt:lpstr>
      <vt:lpstr>Слайд 7</vt:lpstr>
      <vt:lpstr>Участие в районном интерактивном фестивале «Рождественские колядки»</vt:lpstr>
      <vt:lpstr>Рождественские колядки</vt:lpstr>
      <vt:lpstr>Рождественские колядки</vt:lpstr>
      <vt:lpstr>Экскурсии</vt:lpstr>
      <vt:lpstr>Слайд 12</vt:lpstr>
      <vt:lpstr>Экскурсия «По тропе войны»</vt:lpstr>
      <vt:lpstr>Экскурсия «По тропе войны»</vt:lpstr>
      <vt:lpstr>Экскурсия «По тропе войны»</vt:lpstr>
      <vt:lpstr>Экскурсия «По тропе войны»</vt:lpstr>
      <vt:lpstr>Экскурсия «По тропе войны»</vt:lpstr>
      <vt:lpstr>Экскурсия «По тропе войны»</vt:lpstr>
      <vt:lpstr>Пишу письмо своему прадедушке на фронт.</vt:lpstr>
      <vt:lpstr>Военно-исторический праздник «День Бородина»</vt:lpstr>
      <vt:lpstr>Военно-исторический праздник «День Бородина»</vt:lpstr>
      <vt:lpstr>Военно-исторический праздник «День Бородина»</vt:lpstr>
      <vt:lpstr>Военно-исторический праздник «День Бородина»</vt:lpstr>
      <vt:lpstr>Военно-исторический праздник «День Бородина»</vt:lpstr>
      <vt:lpstr>Слайд 25</vt:lpstr>
      <vt:lpstr>Экскурсия по ВДНХ г.Москва</vt:lpstr>
      <vt:lpstr>Экскурсия по ВДНХ г.Москва</vt:lpstr>
      <vt:lpstr>Экскурсия по ВДНХ г.Москва</vt:lpstr>
      <vt:lpstr>Экскурсия в Москвариум - центр океанографии и морской биологии</vt:lpstr>
      <vt:lpstr>Экскурсия в Москвариум - центр океанографии и морской биологии</vt:lpstr>
      <vt:lpstr>Экскурсия в Москвариум - центр океанографии и морской биологии</vt:lpstr>
      <vt:lpstr>Экскурсия в Москвариум - центр океанографии и морской биологии</vt:lpstr>
      <vt:lpstr>Экскурсия в Москвариум - центр океанографии и морской биологии</vt:lpstr>
      <vt:lpstr>  Всероссийская викторина "Россия. Великие люди в истории государства" </vt:lpstr>
      <vt:lpstr>Всероссийская викторина "Россия. Обычаи и традиции"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для самообразования как классного руководителя: Патриотическое воспитание в рамках изучения культурного наследия России.</dc:title>
  <dc:creator>User</dc:creator>
  <cp:lastModifiedBy>User</cp:lastModifiedBy>
  <cp:revision>65</cp:revision>
  <dcterms:created xsi:type="dcterms:W3CDTF">2015-11-16T15:28:49Z</dcterms:created>
  <dcterms:modified xsi:type="dcterms:W3CDTF">2016-01-09T15:17:46Z</dcterms:modified>
</cp:coreProperties>
</file>