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94" r:id="rId6"/>
    <p:sldId id="258" r:id="rId7"/>
    <p:sldId id="260" r:id="rId8"/>
    <p:sldId id="256" r:id="rId9"/>
    <p:sldId id="262" r:id="rId10"/>
    <p:sldId id="263" r:id="rId11"/>
    <p:sldId id="261" r:id="rId12"/>
    <p:sldId id="290" r:id="rId13"/>
    <p:sldId id="265" r:id="rId14"/>
    <p:sldId id="266" r:id="rId15"/>
    <p:sldId id="267" r:id="rId16"/>
    <p:sldId id="268" r:id="rId17"/>
    <p:sldId id="270" r:id="rId18"/>
    <p:sldId id="272" r:id="rId19"/>
    <p:sldId id="271" r:id="rId20"/>
    <p:sldId id="279" r:id="rId21"/>
    <p:sldId id="273" r:id="rId22"/>
    <p:sldId id="281" r:id="rId23"/>
    <p:sldId id="274" r:id="rId24"/>
    <p:sldId id="275" r:id="rId25"/>
    <p:sldId id="269" r:id="rId26"/>
    <p:sldId id="276" r:id="rId27"/>
    <p:sldId id="277" r:id="rId28"/>
    <p:sldId id="280" r:id="rId29"/>
    <p:sldId id="284" r:id="rId30"/>
    <p:sldId id="282" r:id="rId31"/>
    <p:sldId id="259" r:id="rId32"/>
    <p:sldId id="285" r:id="rId33"/>
    <p:sldId id="286" r:id="rId34"/>
    <p:sldId id="287" r:id="rId35"/>
    <p:sldId id="289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5A7A-12FB-40CB-A881-914B35D64072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8B5F-6833-4B4A-9A4D-904A698B0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A7CE5-EF6A-4009-8DC4-765A3D7263E5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C3AF9-E2C0-48D0-A8BD-620BD805B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54FF-45D9-464D-99B4-D308942B0D2E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1BB16-1C92-4450-B4AE-83A628494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8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8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CDB6B6-CEBF-45AD-8987-2038B26DE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E9DBB1-86A9-40A9-ADD7-DBD36389E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F923E0-39DE-4634-9167-18106C9DA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2CA34E-BA17-4D52-BE65-461A1BBD8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03BFC3-2D6E-44ED-BF7B-E5A799057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A330CC-E415-41EB-930C-A96407C03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7C6ECD-6232-45DE-B195-154ED0B6F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0D111B-0B79-4502-B761-E409A4EFF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6D69-B39C-4274-9BDA-BCB76D16693F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D9D8-4051-4B23-9751-356B89811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0E7ACF-8ED5-4427-8874-89310B965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595200-A727-44A2-875B-9C28E5AD6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692AAD-196B-49BD-B687-7C119CFFC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8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718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8D672D-BA86-4FFD-B108-A83102941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507758A-CDFE-463D-81D7-543AECC54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A047C3-3C72-4F32-9837-288A48C37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C3A20B-D48B-48E4-A2AD-69DBC530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0080AA-43E5-44F3-9492-0C837659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13E5CA-609C-4314-B27E-A40BE5609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77F13D-F7D5-4CF3-B72F-21C207025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0C01-DA9E-44A7-8F3C-0ADC29A417A4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9E01-2EEE-4E10-9924-0A7914D6E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F0F774-41A2-437D-8DF0-B2B645D76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FC46C3-2EF9-4491-AACB-20D4753AA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EFA1FD-D3CF-4BEA-92B0-DB80D3D3F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2222F5-B0EE-4229-B131-86313AC87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87A944-52F4-4D5F-9B77-D3B6EE17F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FCB0D6-2320-4B51-B4C1-412CE4021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871747-682D-4A5B-ACB6-B4B781609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C8C4BE-48D5-451E-94DE-9CEAEC235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94EDDE-E2B1-4245-89F3-E83A9182A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CFE4BF-CEA6-4082-ABDE-7F8FDD6C5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CEBF-0E55-4953-82F5-249F46C39174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C8EF-0773-4130-85B9-A666071FC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5A60C3-60BA-4354-B11B-09282FD93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24A83-A263-4205-B39A-E2328EC2F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A8884C-8D05-441B-B2A5-81E66860A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D9548D-2B58-4DD5-B124-929291329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4F392A-13B5-4186-AB0A-6391993DF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E3D9E8-3DF1-470A-A60D-B7C0DAE13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A94167-B748-40CB-B210-514699601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59FA37-2DC3-4889-883E-4613F308B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637A5F-D9D7-4886-9AF3-56402FD0C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0EF07C-F050-4C6B-91F2-04F2C9D80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715E-93D6-4C5F-A979-27DEC9251460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7BAC-15BC-4BC7-8B9C-6E7084320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EABD55-F1B7-48E0-B879-D0E2A6CC0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B8AD1D-E5F4-4FA1-946C-A3ECDCD65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909892-6DC2-4DD9-8027-34E20D56F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A13B01-5664-453E-ADCC-CB80DC819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ECA6E5-E059-4F55-B3BF-DEEBD6C79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DAB349-EF32-45F6-991B-B2E244056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5B0D-EA43-4EFF-96C8-795BE99591FA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4A00-9A6B-48EA-9716-ECB94947A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F856-ED0B-4C36-B7EE-5BC638977499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0AA9-3F20-45A0-B240-0184AF819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F227-A590-41AE-997A-96E39FDDA84C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D4978-76C2-4513-BAE3-955025F8F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0335-681A-46CD-A9AA-1DD8A5A12410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F4BA-5749-4E07-A50B-078940218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7934C7-E175-4679-BBE2-3089DBFA775F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370B4-A105-4061-A719-3013D98EF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0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2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3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0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1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2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3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4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6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7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8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9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0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1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2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369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46134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5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6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7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8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9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0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1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2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3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4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5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6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7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8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9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50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51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2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3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4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5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6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7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6158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59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60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9C1FD5-69CA-4945-BCD7-361BB0162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0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1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2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3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0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1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2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3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4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5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6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7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8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9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0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1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32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57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46134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5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6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7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8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39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0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1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2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3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4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5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6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7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8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49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50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kumimoji="1" lang="ru-RU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151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2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3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4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5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6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57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kumimoji="1" lang="ru-RU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46158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59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160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246AEA8-CED5-4CED-B6EA-2DBC5F89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kumimoji="1"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B840D99-9837-4892-A72B-9D2E630DF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F6D4A5C-8E20-4638-86EF-9B657362B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6" descr="10832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952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ic_14_02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4005263"/>
            <a:ext cx="22193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WordArt 6"/>
          <p:cNvSpPr>
            <a:spLocks noChangeArrowheads="1" noChangeShapeType="1" noTextEdit="1"/>
          </p:cNvSpPr>
          <p:nvPr/>
        </p:nvSpPr>
        <p:spPr bwMode="auto">
          <a:xfrm>
            <a:off x="2268538" y="188914"/>
            <a:ext cx="60483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МБОУ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СОШ№23 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0295" name="WordArt 7"/>
          <p:cNvSpPr>
            <a:spLocks noChangeArrowheads="1" noChangeShapeType="1" noTextEdit="1"/>
          </p:cNvSpPr>
          <p:nvPr/>
        </p:nvSpPr>
        <p:spPr bwMode="auto">
          <a:xfrm>
            <a:off x="2181225" y="3789040"/>
            <a:ext cx="6696719" cy="2376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Классный час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"20 лет Конституции РФ"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175" y="1238250"/>
            <a:ext cx="4572000" cy="1385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ru-RU" sz="2800" b="1" dirty="0"/>
              <a:t>В</a:t>
            </a:r>
            <a:r>
              <a:rPr kumimoji="1" lang="ru-RU" sz="2800" b="1" dirty="0">
                <a:solidFill>
                  <a:srgbClr val="FF0000"/>
                </a:solidFill>
              </a:rPr>
              <a:t> 1936 </a:t>
            </a:r>
            <a:r>
              <a:rPr kumimoji="1" lang="ru-RU" sz="2800" b="1" dirty="0"/>
              <a:t>году была </a:t>
            </a:r>
          </a:p>
          <a:p>
            <a:pPr>
              <a:defRPr/>
            </a:pPr>
            <a:r>
              <a:rPr kumimoji="1" lang="ru-RU" sz="2800" b="1" dirty="0"/>
              <a:t>издана вторая</a:t>
            </a:r>
          </a:p>
          <a:p>
            <a:pPr>
              <a:defRPr/>
            </a:pPr>
            <a:r>
              <a:rPr kumimoji="1" lang="ru-RU" sz="2800" b="1" dirty="0">
                <a:solidFill>
                  <a:srgbClr val="800000"/>
                </a:solidFill>
              </a:rPr>
              <a:t> </a:t>
            </a:r>
            <a:r>
              <a:rPr kumimoji="1" lang="ru-RU" sz="2800" b="1" dirty="0">
                <a:solidFill>
                  <a:srgbClr val="FF0000"/>
                </a:solidFill>
              </a:rPr>
              <a:t>Конституция</a:t>
            </a:r>
            <a:r>
              <a:rPr kumimoji="1" lang="ru-RU" sz="2800" dirty="0">
                <a:solidFill>
                  <a:srgbClr val="FF0000"/>
                </a:solidFill>
              </a:rPr>
              <a:t> </a:t>
            </a:r>
            <a:r>
              <a:rPr kumimoji="1" lang="ru-RU" sz="2800" b="1" dirty="0">
                <a:solidFill>
                  <a:srgbClr val="FF0000"/>
                </a:solidFill>
              </a:rPr>
              <a:t>СССР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175" y="4149725"/>
            <a:ext cx="4572000" cy="1384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ru-RU" sz="2800" b="1" dirty="0"/>
              <a:t>В</a:t>
            </a:r>
            <a:r>
              <a:rPr kumimoji="1" lang="ru-RU" sz="2800" b="1" dirty="0">
                <a:solidFill>
                  <a:srgbClr val="FF0000"/>
                </a:solidFill>
              </a:rPr>
              <a:t> 1937 </a:t>
            </a:r>
            <a:r>
              <a:rPr kumimoji="1" lang="ru-RU" sz="2800" b="1" dirty="0"/>
              <a:t>году была издана</a:t>
            </a:r>
          </a:p>
          <a:p>
            <a:pPr>
              <a:defRPr/>
            </a:pPr>
            <a:r>
              <a:rPr kumimoji="1" lang="ru-RU" sz="2800" b="1" dirty="0"/>
              <a:t>новая «сталинская» </a:t>
            </a:r>
          </a:p>
          <a:p>
            <a:pPr>
              <a:defRPr/>
            </a:pPr>
            <a:r>
              <a:rPr kumimoji="1" lang="ru-RU" sz="2800" b="1" dirty="0">
                <a:solidFill>
                  <a:srgbClr val="FF0000"/>
                </a:solidFill>
              </a:rPr>
              <a:t>Конституция</a:t>
            </a:r>
            <a:r>
              <a:rPr kumimoji="1" lang="ru-RU" sz="2800" dirty="0">
                <a:solidFill>
                  <a:srgbClr val="FF0000"/>
                </a:solidFill>
              </a:rPr>
              <a:t> </a:t>
            </a:r>
            <a:r>
              <a:rPr kumimoji="1" lang="ru-RU" sz="2800" b="1" dirty="0">
                <a:solidFill>
                  <a:srgbClr val="FF0000"/>
                </a:solidFill>
              </a:rPr>
              <a:t>РСФСР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350" y="50800"/>
            <a:ext cx="915035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История     Конституции</a:t>
            </a:r>
            <a:endParaRPr lang="ru-RU" sz="4000" b="1" kern="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 descr="L9_p4_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580112" y="1149797"/>
            <a:ext cx="3222104" cy="4435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5435600" y="5876925"/>
            <a:ext cx="3576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И.В. Сталин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46132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b03047i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724128" y="1316429"/>
            <a:ext cx="3160837" cy="351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173038"/>
            <a:ext cx="9018588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latin typeface="Georgia" pitchFamily="18" charset="0"/>
                <a:ea typeface="+mj-ea"/>
                <a:cs typeface="+mj-cs"/>
              </a:rPr>
              <a:t>История     Конституции</a:t>
            </a:r>
            <a:endParaRPr lang="ru-RU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32313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latin typeface="+mn-lt"/>
                <a:ea typeface="+mj-ea"/>
                <a:cs typeface="+mj-cs"/>
              </a:rPr>
              <a:t>Конституция 1977 года.</a:t>
            </a:r>
            <a:endParaRPr lang="ru-RU" sz="2800" kern="0" dirty="0">
              <a:latin typeface="+mn-lt"/>
            </a:endParaRPr>
          </a:p>
        </p:txBody>
      </p:sp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5724525" y="5300663"/>
            <a:ext cx="3160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Л.И.Брежнев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_037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675455" y="908720"/>
            <a:ext cx="2100263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1750" y="1090613"/>
            <a:ext cx="6264275" cy="15684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ru-RU" sz="3200" b="1" dirty="0">
                <a:solidFill>
                  <a:srgbClr val="000000"/>
                </a:solidFill>
              </a:rPr>
              <a:t>События  90 –х годов, требовали пересмотра </a:t>
            </a:r>
          </a:p>
          <a:p>
            <a:pPr>
              <a:defRPr/>
            </a:pPr>
            <a:r>
              <a:rPr kumimoji="1" lang="ru-RU" sz="3200" b="1" dirty="0">
                <a:solidFill>
                  <a:srgbClr val="000000"/>
                </a:solidFill>
              </a:rPr>
              <a:t>Советского законодательства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2519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latin typeface="+mn-lt"/>
                <a:ea typeface="+mj-ea"/>
                <a:cs typeface="+mj-cs"/>
              </a:rPr>
              <a:t>Создание Конституции «Новой России»</a:t>
            </a:r>
            <a:endParaRPr lang="ru-RU" sz="3600" kern="0" dirty="0">
              <a:latin typeface="+mn-lt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4675"/>
            <a:ext cx="363537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35375" y="4652963"/>
            <a:ext cx="5508625" cy="1816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 референдум был вынесен проект Конституции РФ, одобренный Конституционным совещанием </a:t>
            </a:r>
          </a:p>
        </p:txBody>
      </p:sp>
      <p:sp>
        <p:nvSpPr>
          <p:cNvPr id="72710" name="TextBox 7"/>
          <p:cNvSpPr txBox="1">
            <a:spLocks noChangeArrowheads="1"/>
          </p:cNvSpPr>
          <p:nvPr/>
        </p:nvSpPr>
        <p:spPr bwMode="auto">
          <a:xfrm>
            <a:off x="6686550" y="3929063"/>
            <a:ext cx="2130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Б.Н.Ельцин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6" descr="10832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763"/>
            <a:ext cx="16922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763697" y="2261642"/>
            <a:ext cx="5292080" cy="23083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принята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12 декабря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1993год</a:t>
            </a:r>
          </a:p>
        </p:txBody>
      </p:sp>
      <p:pic>
        <p:nvPicPr>
          <p:cNvPr id="10" name="Picture 7" descr="910529667"/>
          <p:cNvPicPr>
            <a:picLocks noChangeAspect="1" noChangeArrowheads="1"/>
          </p:cNvPicPr>
          <p:nvPr/>
        </p:nvPicPr>
        <p:blipFill rotWithShape="1">
          <a:blip r:embed="rId3"/>
          <a:srcRect b="9126"/>
          <a:stretch/>
        </p:blipFill>
        <p:spPr bwMode="auto">
          <a:xfrm>
            <a:off x="60325" y="1628775"/>
            <a:ext cx="3567113" cy="5005388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561975"/>
            <a:ext cx="8801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910529667"/>
          <p:cNvPicPr>
            <a:picLocks noChangeAspect="1" noChangeArrowheads="1"/>
          </p:cNvPicPr>
          <p:nvPr/>
        </p:nvPicPr>
        <p:blipFill rotWithShape="1">
          <a:blip r:embed="rId2"/>
          <a:srcRect b="9126"/>
          <a:stretch/>
        </p:blipFill>
        <p:spPr bwMode="auto">
          <a:xfrm>
            <a:off x="71438" y="158750"/>
            <a:ext cx="3233737" cy="453707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5081588" y="2492375"/>
            <a:ext cx="2862262" cy="86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Россия есть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779838" y="3968750"/>
            <a:ext cx="2663825" cy="16922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правовое государство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732588" y="3978275"/>
            <a:ext cx="2266950" cy="16827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форма правления-</a:t>
            </a:r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</a:rPr>
              <a:t>республика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779838" y="1016000"/>
            <a:ext cx="2663825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демократическое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732588" y="1016000"/>
            <a:ext cx="226695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федеративное</a:t>
            </a:r>
          </a:p>
        </p:txBody>
      </p:sp>
      <p:sp>
        <p:nvSpPr>
          <p:cNvPr id="74759" name="Стрелка вверх 10"/>
          <p:cNvSpPr>
            <a:spLocks noChangeArrowheads="1"/>
          </p:cNvSpPr>
          <p:nvPr/>
        </p:nvSpPr>
        <p:spPr bwMode="auto">
          <a:xfrm>
            <a:off x="7235825" y="1930400"/>
            <a:ext cx="46038" cy="496888"/>
          </a:xfrm>
          <a:prstGeom prst="upArrow">
            <a:avLst>
              <a:gd name="adj1" fmla="val 50000"/>
              <a:gd name="adj2" fmla="val 496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4760" name="Стрелка вверх 11"/>
          <p:cNvSpPr>
            <a:spLocks noChangeArrowheads="1"/>
          </p:cNvSpPr>
          <p:nvPr/>
        </p:nvSpPr>
        <p:spPr bwMode="auto">
          <a:xfrm>
            <a:off x="5508625" y="1930400"/>
            <a:ext cx="71438" cy="561975"/>
          </a:xfrm>
          <a:prstGeom prst="upArrow">
            <a:avLst>
              <a:gd name="adj1" fmla="val 50000"/>
              <a:gd name="adj2" fmla="val 5033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4761" name="Стрелка вверх 12"/>
          <p:cNvSpPr>
            <a:spLocks noChangeArrowheads="1"/>
          </p:cNvSpPr>
          <p:nvPr/>
        </p:nvSpPr>
        <p:spPr bwMode="auto">
          <a:xfrm>
            <a:off x="5364163" y="3355975"/>
            <a:ext cx="46037" cy="582613"/>
          </a:xfrm>
          <a:prstGeom prst="upArrow">
            <a:avLst>
              <a:gd name="adj1" fmla="val 50000"/>
              <a:gd name="adj2" fmla="val 496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74762" name="Стрелка вверх 13"/>
          <p:cNvSpPr>
            <a:spLocks noChangeArrowheads="1"/>
          </p:cNvSpPr>
          <p:nvPr/>
        </p:nvSpPr>
        <p:spPr bwMode="auto">
          <a:xfrm>
            <a:off x="7235825" y="3355975"/>
            <a:ext cx="46038" cy="582613"/>
          </a:xfrm>
          <a:prstGeom prst="upArrow">
            <a:avLst>
              <a:gd name="adj1" fmla="val 50000"/>
              <a:gd name="adj2" fmla="val 496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1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90" y="0"/>
            <a:ext cx="4987592" cy="66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5888"/>
            <a:ext cx="86106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910529667"/>
          <p:cNvPicPr>
            <a:picLocks noChangeAspect="1" noChangeArrowheads="1"/>
          </p:cNvPicPr>
          <p:nvPr/>
        </p:nvPicPr>
        <p:blipFill rotWithShape="1">
          <a:blip r:embed="rId3"/>
          <a:srcRect b="9126"/>
          <a:stretch/>
        </p:blipFill>
        <p:spPr bwMode="auto">
          <a:xfrm>
            <a:off x="654050" y="1425575"/>
            <a:ext cx="3121025" cy="4379913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910529667"/>
          <p:cNvPicPr>
            <a:picLocks noChangeAspect="1" noChangeArrowheads="1"/>
          </p:cNvPicPr>
          <p:nvPr/>
        </p:nvPicPr>
        <p:blipFill rotWithShape="1">
          <a:blip r:embed="rId2"/>
          <a:srcRect b="9126"/>
          <a:stretch/>
        </p:blipFill>
        <p:spPr bwMode="auto">
          <a:xfrm>
            <a:off x="5867400" y="2708275"/>
            <a:ext cx="2592388" cy="363855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0" y="28575"/>
            <a:ext cx="896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</a:rPr>
              <a:t>Глава 2. Права и свободы человека и гражданина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5" y="1628775"/>
            <a:ext cx="7723188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Конституционные права и свободы;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600" b="1" dirty="0">
                <a:latin typeface="+mn-lt"/>
              </a:rPr>
              <a:t> гражданские (личные)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600" b="1" dirty="0">
                <a:latin typeface="+mn-lt"/>
              </a:rPr>
              <a:t> политические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600" b="1" dirty="0">
                <a:latin typeface="+mn-lt"/>
              </a:rPr>
              <a:t> социальные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600" b="1" dirty="0">
                <a:latin typeface="+mn-lt"/>
              </a:rPr>
              <a:t> экономические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600" b="1" dirty="0">
                <a:latin typeface="+mn-lt"/>
              </a:rPr>
              <a:t> культурные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988" y="188913"/>
            <a:ext cx="9144001" cy="58420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Конституционные обязанности граждан РФ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4925" y="1125538"/>
            <a:ext cx="9144000" cy="50165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dirty="0"/>
              <a:t>Соблюдать Конституцию и законы  РФ;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dirty="0"/>
              <a:t> Платить налоги;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dirty="0"/>
              <a:t> Защищать Отечество;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dirty="0"/>
              <a:t>Сохранять природу и окружающую среду;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dirty="0"/>
              <a:t>Заботиться о сохранении исторического  и культурного наследия;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dirty="0"/>
              <a:t> Обеспечить получение детьми общего образования;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dirty="0"/>
              <a:t>Заботиться о несовершеннолетних детях и нетрудоспособных родителях.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</a:rPr>
              <a:t>Глава 3.Федеративное устройство РФ </a:t>
            </a:r>
            <a:endParaRPr lang="ru-RU" sz="360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9874" name="Скругленный прямоугольник 3"/>
          <p:cNvSpPr>
            <a:spLocks noChangeArrowheads="1"/>
          </p:cNvSpPr>
          <p:nvPr/>
        </p:nvSpPr>
        <p:spPr bwMode="auto">
          <a:xfrm>
            <a:off x="3995738" y="1412875"/>
            <a:ext cx="115252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Times New Roman" pitchFamily="18" charset="0"/>
              </a:rPr>
              <a:t>Края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9</a:t>
            </a:r>
          </a:p>
        </p:txBody>
      </p:sp>
      <p:sp>
        <p:nvSpPr>
          <p:cNvPr id="79875" name="Скругленный прямоугольник 4"/>
          <p:cNvSpPr>
            <a:spLocks noChangeArrowheads="1"/>
          </p:cNvSpPr>
          <p:nvPr/>
        </p:nvSpPr>
        <p:spPr bwMode="auto">
          <a:xfrm>
            <a:off x="365125" y="1412875"/>
            <a:ext cx="197485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Times New Roman" pitchFamily="18" charset="0"/>
              </a:rPr>
              <a:t>Республики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21</a:t>
            </a:r>
          </a:p>
        </p:txBody>
      </p:sp>
      <p:sp>
        <p:nvSpPr>
          <p:cNvPr id="79876" name="Скругленный прямоугольник 5"/>
          <p:cNvSpPr>
            <a:spLocks noChangeArrowheads="1"/>
          </p:cNvSpPr>
          <p:nvPr/>
        </p:nvSpPr>
        <p:spPr bwMode="auto">
          <a:xfrm>
            <a:off x="6804025" y="1412875"/>
            <a:ext cx="158432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Times New Roman" pitchFamily="18" charset="0"/>
              </a:rPr>
              <a:t>Области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46</a:t>
            </a:r>
          </a:p>
        </p:txBody>
      </p:sp>
      <p:sp>
        <p:nvSpPr>
          <p:cNvPr id="79877" name="Скругленный прямоугольник 6"/>
          <p:cNvSpPr>
            <a:spLocks noChangeArrowheads="1"/>
          </p:cNvSpPr>
          <p:nvPr/>
        </p:nvSpPr>
        <p:spPr bwMode="auto">
          <a:xfrm>
            <a:off x="149225" y="3686175"/>
            <a:ext cx="2190750" cy="1296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Times New Roman" pitchFamily="18" charset="0"/>
              </a:rPr>
              <a:t>Автономные округа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4</a:t>
            </a:r>
          </a:p>
        </p:txBody>
      </p:sp>
      <p:sp>
        <p:nvSpPr>
          <p:cNvPr id="79878" name="Скругленный прямоугольник 7"/>
          <p:cNvSpPr>
            <a:spLocks noChangeArrowheads="1"/>
          </p:cNvSpPr>
          <p:nvPr/>
        </p:nvSpPr>
        <p:spPr bwMode="auto">
          <a:xfrm>
            <a:off x="6372225" y="3513138"/>
            <a:ext cx="2160588" cy="1644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Times New Roman" pitchFamily="18" charset="0"/>
              </a:rPr>
              <a:t>Города федерального значения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2</a:t>
            </a:r>
          </a:p>
        </p:txBody>
      </p:sp>
      <p:sp>
        <p:nvSpPr>
          <p:cNvPr id="79879" name="Скругленный прямоугольник 8"/>
          <p:cNvSpPr>
            <a:spLocks noChangeArrowheads="1"/>
          </p:cNvSpPr>
          <p:nvPr/>
        </p:nvSpPr>
        <p:spPr bwMode="auto">
          <a:xfrm>
            <a:off x="3516313" y="2690813"/>
            <a:ext cx="2111375" cy="995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Times New Roman" pitchFamily="18" charset="0"/>
              </a:rPr>
              <a:t>Субъекты РФ</a:t>
            </a:r>
          </a:p>
        </p:txBody>
      </p:sp>
      <p:cxnSp>
        <p:nvCxnSpPr>
          <p:cNvPr id="79880" name="Прямая со стрелкой 11"/>
          <p:cNvCxnSpPr>
            <a:cxnSpLocks noChangeShapeType="1"/>
            <a:stCxn id="79879" idx="1"/>
            <a:endCxn id="79875" idx="2"/>
          </p:cNvCxnSpPr>
          <p:nvPr/>
        </p:nvCxnSpPr>
        <p:spPr bwMode="auto">
          <a:xfrm flipH="1" flipV="1">
            <a:off x="1352550" y="2327275"/>
            <a:ext cx="2163763" cy="862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1" name="Прямая со стрелкой 13"/>
          <p:cNvCxnSpPr>
            <a:cxnSpLocks noChangeShapeType="1"/>
            <a:stCxn id="79879" idx="0"/>
            <a:endCxn id="79874" idx="2"/>
          </p:cNvCxnSpPr>
          <p:nvPr/>
        </p:nvCxnSpPr>
        <p:spPr bwMode="auto">
          <a:xfrm flipV="1">
            <a:off x="4572000" y="2327275"/>
            <a:ext cx="0" cy="363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2" name="Прямая со стрелкой 15"/>
          <p:cNvCxnSpPr>
            <a:cxnSpLocks noChangeShapeType="1"/>
            <a:stCxn id="79879" idx="3"/>
            <a:endCxn id="79876" idx="2"/>
          </p:cNvCxnSpPr>
          <p:nvPr/>
        </p:nvCxnSpPr>
        <p:spPr bwMode="auto">
          <a:xfrm flipV="1">
            <a:off x="5627688" y="2327275"/>
            <a:ext cx="1968500" cy="862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3" name="Прямая со стрелкой 23"/>
          <p:cNvCxnSpPr>
            <a:cxnSpLocks noChangeShapeType="1"/>
            <a:stCxn id="79879" idx="1"/>
            <a:endCxn id="79877" idx="3"/>
          </p:cNvCxnSpPr>
          <p:nvPr/>
        </p:nvCxnSpPr>
        <p:spPr bwMode="auto">
          <a:xfrm flipH="1">
            <a:off x="2339975" y="3189288"/>
            <a:ext cx="1176338" cy="1146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9884" name="Прямая со стрелкой 25"/>
          <p:cNvCxnSpPr>
            <a:cxnSpLocks noChangeShapeType="1"/>
            <a:stCxn id="79879" idx="3"/>
            <a:endCxn id="79878" idx="1"/>
          </p:cNvCxnSpPr>
          <p:nvPr/>
        </p:nvCxnSpPr>
        <p:spPr bwMode="auto">
          <a:xfrm>
            <a:off x="5627688" y="3189288"/>
            <a:ext cx="744537" cy="1146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9885" name="TextBox 27"/>
          <p:cNvSpPr txBox="1">
            <a:spLocks noChangeArrowheads="1"/>
          </p:cNvSpPr>
          <p:nvPr/>
        </p:nvSpPr>
        <p:spPr bwMode="auto">
          <a:xfrm>
            <a:off x="0" y="5657850"/>
            <a:ext cx="9075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Федерация- </a:t>
            </a:r>
            <a:r>
              <a:rPr lang="ru-RU" sz="2400" b="1">
                <a:latin typeface="Times New Roman" pitchFamily="18" charset="0"/>
              </a:rPr>
              <a:t>одна из форм государственно-территориального устройства, при которой в состав государства входят относительно самостоятельные территориальные образования.</a:t>
            </a:r>
          </a:p>
        </p:txBody>
      </p:sp>
      <p:sp>
        <p:nvSpPr>
          <p:cNvPr id="79886" name="Скругленный прямоугольник 19"/>
          <p:cNvSpPr>
            <a:spLocks noChangeArrowheads="1"/>
          </p:cNvSpPr>
          <p:nvPr/>
        </p:nvSpPr>
        <p:spPr bwMode="auto">
          <a:xfrm>
            <a:off x="3476625" y="4314825"/>
            <a:ext cx="219075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Times New Roman" pitchFamily="18" charset="0"/>
              </a:rPr>
              <a:t>Автономная область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1</a:t>
            </a:r>
          </a:p>
        </p:txBody>
      </p:sp>
      <p:cxnSp>
        <p:nvCxnSpPr>
          <p:cNvPr id="79887" name="Прямая со стрелкой 31"/>
          <p:cNvCxnSpPr>
            <a:cxnSpLocks noChangeShapeType="1"/>
            <a:stCxn id="79879" idx="2"/>
            <a:endCxn id="79886" idx="0"/>
          </p:cNvCxnSpPr>
          <p:nvPr/>
        </p:nvCxnSpPr>
        <p:spPr bwMode="auto">
          <a:xfrm>
            <a:off x="4572000" y="3686175"/>
            <a:ext cx="0" cy="628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6" descr="10832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952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81225" y="1276054"/>
            <a:ext cx="6805327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20-летие Конституции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Российской Федерации</a:t>
            </a:r>
          </a:p>
        </p:txBody>
      </p:sp>
      <p:pic>
        <p:nvPicPr>
          <p:cNvPr id="8" name="Picture 8" descr="Pic_14_02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4005263"/>
            <a:ext cx="22193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910529667"/>
          <p:cNvPicPr>
            <a:picLocks noChangeAspect="1" noChangeArrowheads="1"/>
          </p:cNvPicPr>
          <p:nvPr/>
        </p:nvPicPr>
        <p:blipFill rotWithShape="1">
          <a:blip r:embed="rId4"/>
          <a:srcRect b="9126"/>
          <a:stretch/>
        </p:blipFill>
        <p:spPr bwMode="auto">
          <a:xfrm>
            <a:off x="6084888" y="3068638"/>
            <a:ext cx="2667000" cy="3744912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</a:rPr>
              <a:t>         Глава 4. Президент РФ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3588"/>
            <a:ext cx="7092950" cy="6124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Президент Российской Федерации: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latin typeface="+mn-lt"/>
              </a:rPr>
              <a:t>избирается на шесть лет гражданами РФ на  основе  всеобщего равного и прямого избирательного права при тайном голосовании;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latin typeface="+mn-lt"/>
              </a:rPr>
              <a:t>гражданин РФ не моложе 35 лет, постоянно проживающий России не менее 10 лет;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latin typeface="+mn-lt"/>
              </a:rPr>
              <a:t>Приступает к выполнению полномочий с момента принесения им присяги.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800" b="1" dirty="0">
                <a:latin typeface="+mn-lt"/>
              </a:rPr>
              <a:t>Одно и тоже лицо не может занимать должность Президента РФ более двух лет.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6" name="Picture 4" descr="Pic_037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818522" y="263909"/>
            <a:ext cx="1082226" cy="1491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13411" y="3646623"/>
            <a:ext cx="1069128" cy="1459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1916113"/>
            <a:ext cx="1162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5273675"/>
            <a:ext cx="11620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Прямоугольник 1"/>
          <p:cNvSpPr>
            <a:spLocks noChangeArrowheads="1"/>
          </p:cNvSpPr>
          <p:nvPr/>
        </p:nvSpPr>
        <p:spPr bwMode="auto">
          <a:xfrm>
            <a:off x="250825" y="115888"/>
            <a:ext cx="8893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</a:rPr>
              <a:t>Глава 5. Федеральное Собрание РФ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81922" name="Прямоугольник 2"/>
          <p:cNvSpPr>
            <a:spLocks noChangeArrowheads="1"/>
          </p:cNvSpPr>
          <p:nvPr/>
        </p:nvSpPr>
        <p:spPr bwMode="auto">
          <a:xfrm>
            <a:off x="363538" y="3357563"/>
            <a:ext cx="2879725" cy="1584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Times New Roman" pitchFamily="18" charset="0"/>
              </a:rPr>
              <a:t>Совет Федерации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(верхняя палата парламента)</a:t>
            </a:r>
          </a:p>
        </p:txBody>
      </p:sp>
      <p:sp>
        <p:nvSpPr>
          <p:cNvPr id="81923" name="Прямоугольник 4"/>
          <p:cNvSpPr>
            <a:spLocks noChangeArrowheads="1"/>
          </p:cNvSpPr>
          <p:nvPr/>
        </p:nvSpPr>
        <p:spPr bwMode="auto">
          <a:xfrm>
            <a:off x="5781675" y="3357563"/>
            <a:ext cx="2808288" cy="1584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latin typeface="Times New Roman" pitchFamily="18" charset="0"/>
              </a:rPr>
              <a:t>Государственная Дума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(нижняя палата парламента)</a:t>
            </a:r>
          </a:p>
        </p:txBody>
      </p:sp>
      <p:cxnSp>
        <p:nvCxnSpPr>
          <p:cNvPr id="81924" name="Прямая со стрелкой 8"/>
          <p:cNvCxnSpPr>
            <a:cxnSpLocks noChangeShapeType="1"/>
            <a:stCxn id="13" idx="2"/>
            <a:endCxn id="81922" idx="3"/>
          </p:cNvCxnSpPr>
          <p:nvPr/>
        </p:nvCxnSpPr>
        <p:spPr bwMode="auto">
          <a:xfrm flipH="1">
            <a:off x="3243263" y="3092450"/>
            <a:ext cx="1328737" cy="1057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1925" name="Прямая со стрелкой 10"/>
          <p:cNvCxnSpPr>
            <a:cxnSpLocks noChangeShapeType="1"/>
            <a:stCxn id="13" idx="2"/>
            <a:endCxn id="81923" idx="1"/>
          </p:cNvCxnSpPr>
          <p:nvPr/>
        </p:nvCxnSpPr>
        <p:spPr bwMode="auto">
          <a:xfrm>
            <a:off x="4572000" y="3092450"/>
            <a:ext cx="1209675" cy="1057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0" y="1030288"/>
            <a:ext cx="9144000" cy="20621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Федеральное Собрание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– это парламент  Российской Федерации;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-  это высший представительный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    законодательный орган РФ.</a:t>
            </a:r>
          </a:p>
        </p:txBody>
      </p:sp>
      <p:pic>
        <p:nvPicPr>
          <p:cNvPr id="25" name="Picture 8" descr="dum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724400"/>
            <a:ext cx="2220913" cy="17764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964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</a:rPr>
              <a:t>Глава6. Правительство РФ </a:t>
            </a:r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88" y="1123950"/>
            <a:ext cx="5256212" cy="52641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Правительство– это высший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 исполнительный орган власти  РФ.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Правительство разрабатывает и представляет Государственной Думе федеральный бюджет и обеспечивает его исполнение.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</p:txBody>
      </p:sp>
      <p:pic>
        <p:nvPicPr>
          <p:cNvPr id="7170" name="Picture 2" descr="Проведение внеклассного мероприятия на тему: &amp;amp;quot;Конституция РФ&amp;amp;quot;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772734" y="2708920"/>
            <a:ext cx="3155531" cy="2090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772150" y="5157788"/>
            <a:ext cx="3155950" cy="1200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Заседание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правительства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/>
              <a:t>в Москве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</a:rPr>
              <a:t>Глава7.  Судебная власть.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0338" y="3500438"/>
            <a:ext cx="6032500" cy="18780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    </a:t>
            </a:r>
            <a:r>
              <a:rPr lang="ru-RU" sz="2800" b="1" u="sng" dirty="0">
                <a:solidFill>
                  <a:srgbClr val="002060"/>
                </a:solidFill>
              </a:rPr>
              <a:t>Судебная система РФ: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-   Верховный Суд РФ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Конституционный Суд РФ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Высший Арбитражный Суд РФ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/>
          <a:srcRect l="27313" t="-389" r="26375"/>
          <a:stretch>
            <a:fillRect/>
          </a:stretch>
        </p:blipFill>
        <p:spPr bwMode="auto">
          <a:xfrm>
            <a:off x="287338" y="3500438"/>
            <a:ext cx="1728787" cy="2811462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7338" y="835025"/>
            <a:ext cx="8569325" cy="2246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/>
              <a:t>Судебная власть</a:t>
            </a:r>
            <a:r>
              <a:rPr lang="ru-RU" sz="2800" b="1" dirty="0"/>
              <a:t>- это вид государственной власти,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связанный с осуществлением правосудия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посредством конституционного, гражданского,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административного и уголовного судопроизводства.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Глава 8. Местное самоуправление</a:t>
            </a:r>
          </a:p>
        </p:txBody>
      </p:sp>
      <p:sp>
        <p:nvSpPr>
          <p:cNvPr id="84994" name="TextBox 2"/>
          <p:cNvSpPr txBox="1">
            <a:spLocks noChangeArrowheads="1"/>
          </p:cNvSpPr>
          <p:nvPr/>
        </p:nvSpPr>
        <p:spPr bwMode="auto">
          <a:xfrm>
            <a:off x="179388" y="908050"/>
            <a:ext cx="8713787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В России признаётся и гарантируется местное самоуправление.</a:t>
            </a:r>
          </a:p>
          <a:p>
            <a:endParaRPr lang="ru-RU" sz="3200" b="1">
              <a:latin typeface="Times New Roman" pitchFamily="18" charset="0"/>
            </a:endParaRPr>
          </a:p>
          <a:p>
            <a:r>
              <a:rPr lang="ru-RU" sz="3200" b="1">
                <a:latin typeface="Times New Roman" pitchFamily="18" charset="0"/>
              </a:rPr>
              <a:t>Оно осуществляется в городских, сельских поселениях и на других территориях с учётом  исторических и других местных традиций.</a:t>
            </a:r>
          </a:p>
          <a:p>
            <a:endParaRPr lang="ru-RU" sz="3200" b="1">
              <a:latin typeface="Times New Roman" pitchFamily="18" charset="0"/>
            </a:endParaRPr>
          </a:p>
          <a:p>
            <a:r>
              <a:rPr lang="ru-RU" sz="3200" b="1">
                <a:latin typeface="Times New Roman" pitchFamily="18" charset="0"/>
              </a:rPr>
              <a:t>Органы местного самоуправления не входят в систему органов государственной власти.</a:t>
            </a:r>
          </a:p>
          <a:p>
            <a:endParaRPr lang="ru-RU" sz="3200" b="1">
              <a:latin typeface="Times New Roman" pitchFamily="18" charset="0"/>
            </a:endParaRPr>
          </a:p>
          <a:p>
            <a:r>
              <a:rPr lang="ru-RU" sz="3200" b="1">
                <a:latin typeface="Times New Roman" pitchFamily="18" charset="0"/>
              </a:rPr>
              <a:t>В пределах своих полномочий оно вполне самостоятельно.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Глава 9.  Конституционные поправки</a:t>
            </a:r>
          </a:p>
          <a:p>
            <a:pPr algn="ctr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и пересмотр конституции</a:t>
            </a:r>
            <a:endParaRPr lang="ru-RU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1341438"/>
            <a:ext cx="7705725" cy="3538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 dirty="0"/>
              <a:t>Поправки  в Конституцию</a:t>
            </a:r>
            <a:r>
              <a:rPr lang="ru-RU" sz="3200" b="1" dirty="0"/>
              <a:t> могут быть внесены только в главы 3-8 в порядке, предусмотренном для принятия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Федерального конституционного закона и вступает в силу после их одобрения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Органами государственной власти не менее, чем двумя третями субъектов РФ.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5040313"/>
            <a:ext cx="7705725" cy="954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/>
              <a:t>Положение глав 1, 2 и 9 </a:t>
            </a:r>
            <a:r>
              <a:rPr lang="ru-RU" sz="2800" b="1" dirty="0"/>
              <a:t>Конституции РФ не могут быть пересмотрены.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Специфические черты Конституции РФ </a:t>
            </a:r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7042" name="TextBox 2"/>
          <p:cNvSpPr txBox="1">
            <a:spLocks noChangeArrowheads="1"/>
          </p:cNvSpPr>
          <p:nvPr/>
        </p:nvSpPr>
        <p:spPr bwMode="auto">
          <a:xfrm>
            <a:off x="468313" y="860425"/>
            <a:ext cx="835183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1. Легитимность</a:t>
            </a:r>
            <a:r>
              <a:rPr lang="ru-RU" sz="2800">
                <a:latin typeface="Times New Roman" pitchFamily="18" charset="0"/>
              </a:rPr>
              <a:t> проявляется в том,  что она принята законным способом. </a:t>
            </a:r>
          </a:p>
          <a:p>
            <a:r>
              <a:rPr lang="ru-RU" sz="2800" b="1">
                <a:latin typeface="Times New Roman" pitchFamily="18" charset="0"/>
              </a:rPr>
              <a:t>2. Реальность</a:t>
            </a:r>
            <a:r>
              <a:rPr lang="ru-RU" sz="2800">
                <a:latin typeface="Times New Roman" pitchFamily="18" charset="0"/>
              </a:rPr>
              <a:t> означает,  что конституционные положения отвечают действительности.</a:t>
            </a:r>
          </a:p>
          <a:p>
            <a:r>
              <a:rPr lang="ru-RU" sz="2800" b="1">
                <a:latin typeface="Times New Roman" pitchFamily="18" charset="0"/>
              </a:rPr>
              <a:t>3. Верховенство </a:t>
            </a:r>
            <a:r>
              <a:rPr lang="ru-RU" sz="2800">
                <a:latin typeface="Times New Roman" pitchFamily="18" charset="0"/>
              </a:rPr>
              <a:t>выражается в том, что Конституция обладает высшей юридической силой,.</a:t>
            </a:r>
          </a:p>
          <a:p>
            <a:r>
              <a:rPr lang="ru-RU" sz="2800" b="1">
                <a:latin typeface="Times New Roman" pitchFamily="18" charset="0"/>
              </a:rPr>
              <a:t>4. Стабильность</a:t>
            </a:r>
            <a:r>
              <a:rPr lang="ru-RU" sz="2800">
                <a:latin typeface="Times New Roman" pitchFamily="18" charset="0"/>
              </a:rPr>
              <a:t> – это  долговременность действия конституционных норм и принципов.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latin typeface="Times New Roman" pitchFamily="18" charset="0"/>
              </a:rPr>
              <a:t>5.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 правовой системы Конституция РФ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выступает  главным юридическим источником всей правовой системы России. </a:t>
            </a:r>
            <a:endParaRPr lang="ru-RU" sz="2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6" descr="10832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952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83768" y="2083495"/>
            <a:ext cx="504055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1993-2013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!</a:t>
            </a:r>
          </a:p>
        </p:txBody>
      </p:sp>
      <p:pic>
        <p:nvPicPr>
          <p:cNvPr id="88068" name="Picture 8" descr="Pic_14_02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41288"/>
            <a:ext cx="14589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068638"/>
            <a:ext cx="4953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0" y="476672"/>
            <a:ext cx="331236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 12 декабря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-26866"/>
            <a:ext cx="565212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20-летие Конституции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ea typeface="Calibri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052513"/>
            <a:ext cx="8964612" cy="5189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раз в России принимался основной закон государства? 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праздник отмечают в России 12 июня?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лет исполняется последней</a:t>
            </a:r>
          </a:p>
          <a:p>
            <a:pPr marL="34290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Конституции РФ?</a:t>
            </a:r>
          </a:p>
          <a:p>
            <a:pPr marL="34290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Автор слов гимна России? </a:t>
            </a:r>
          </a:p>
          <a:p>
            <a:pPr marL="342900" indent="-342900" algn="just">
              <a:lnSpc>
                <a:spcPct val="115000"/>
              </a:lnSpc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5.Что символизируют цвета флага РФ? 6.</a:t>
            </a:r>
            <a:r>
              <a:rPr lang="ru-RU" sz="3200" b="1">
                <a:latin typeface="Times New Roman" pitchFamily="18" charset="0"/>
              </a:rPr>
              <a:t>Перечислите ведущие политические партии РФ?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41097" y="188640"/>
            <a:ext cx="406502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Calibri"/>
              </a:rPr>
              <a:t>ВИКТОРИНА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1097" y="188640"/>
            <a:ext cx="406502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Calibri"/>
              </a:rPr>
              <a:t>ВИКТОРИНА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-26866"/>
            <a:ext cx="565212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20-летие Конституции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ea typeface="Calibri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90115" name="Прямоугольник 4"/>
          <p:cNvSpPr>
            <a:spLocks noChangeArrowheads="1"/>
          </p:cNvSpPr>
          <p:nvPr/>
        </p:nvSpPr>
        <p:spPr bwMode="auto">
          <a:xfrm>
            <a:off x="179388" y="1196975"/>
            <a:ext cx="885666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разделов в Конституции РФ? 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глав в нашей Конституции? 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сколько лет можно стать президентом РФ? 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состоялись последние выборы президента РФ? </a:t>
            </a:r>
          </a:p>
          <a:p>
            <a:pPr marL="342900" indent="-342900" algn="just">
              <a:lnSpc>
                <a:spcPct val="115000"/>
              </a:lnSpc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является президентом РФ? 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Times New Roman" pitchFamily="18" charset="0"/>
              <a:buAutoNum type="arabicPeriod"/>
              <a:tabLst>
                <a:tab pos="45720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не имеет право избирать и быть избранными в РФ?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0"/>
            <a:ext cx="161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708400" y="908050"/>
            <a:ext cx="5040313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ru-RU" sz="2400" b="1">
              <a:solidFill>
                <a:srgbClr val="000099"/>
              </a:solidFill>
              <a:latin typeface="Times New Roman" pitchFamily="18" charset="0"/>
            </a:endParaRPr>
          </a:p>
          <a:p>
            <a:pPr marL="457200" indent="-457200"/>
            <a:r>
              <a:rPr lang="ru-RU" sz="2800" b="1">
                <a:solidFill>
                  <a:srgbClr val="CC0000"/>
                </a:solidFill>
                <a:latin typeface="Times New Roman" pitchFamily="18" charset="0"/>
              </a:rPr>
              <a:t>Конституция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– (лат. 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constitutio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)</a:t>
            </a: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 – 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установление, устройство</a:t>
            </a:r>
          </a:p>
          <a:p>
            <a:pPr marL="457200" indent="-457200"/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  <a:p>
            <a:pPr marL="457200" indent="-457200" algn="ctr"/>
            <a:r>
              <a:rPr lang="ru-RU" sz="2400" b="1">
                <a:solidFill>
                  <a:srgbClr val="CC0000"/>
                </a:solidFill>
                <a:latin typeface="Times New Roman" pitchFamily="18" charset="0"/>
              </a:rPr>
              <a:t>Конституция – Основной Закон государства.</a:t>
            </a:r>
          </a:p>
          <a:p>
            <a:pPr marL="457200" indent="-457200"/>
            <a:endParaRPr lang="ru-RU" sz="2400" b="1">
              <a:solidFill>
                <a:srgbClr val="CC0000"/>
              </a:solidFill>
              <a:latin typeface="Times New Roman" pitchFamily="18" charset="0"/>
            </a:endParaRPr>
          </a:p>
          <a:p>
            <a:pPr marL="457200" indent="-457200" algn="ctr"/>
            <a:r>
              <a:rPr lang="ru-RU" sz="2400" b="1">
                <a:solidFill>
                  <a:srgbClr val="CC0000"/>
                </a:solidFill>
                <a:latin typeface="Times New Roman" pitchFamily="18" charset="0"/>
              </a:rPr>
              <a:t>Определяет</a:t>
            </a:r>
            <a:r>
              <a:rPr lang="en-US" sz="2400" b="1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 marL="457200" indent="-457200">
              <a:spcBef>
                <a:spcPct val="40000"/>
              </a:spcBef>
              <a:buFontTx/>
              <a:buChar char="•"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Как устроено государство</a:t>
            </a:r>
          </a:p>
          <a:p>
            <a:pPr marL="457200" indent="-457200">
              <a:spcBef>
                <a:spcPct val="40000"/>
              </a:spcBef>
              <a:buFontTx/>
              <a:buChar char="•"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Как образованы органы власти</a:t>
            </a:r>
          </a:p>
          <a:p>
            <a:pPr marL="457200" indent="-457200">
              <a:spcBef>
                <a:spcPct val="40000"/>
              </a:spcBef>
              <a:buFontTx/>
              <a:buChar char="•"/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Каковы права и обязанности граждан 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323850" y="3500438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76375" y="260350"/>
            <a:ext cx="5543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I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. Что такое Конституция</a:t>
            </a:r>
            <a:endParaRPr lang="ru-RU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7" descr="910529667"/>
          <p:cNvPicPr>
            <a:picLocks noChangeAspect="1" noChangeArrowheads="1"/>
          </p:cNvPicPr>
          <p:nvPr/>
        </p:nvPicPr>
        <p:blipFill rotWithShape="1">
          <a:blip r:embed="rId3"/>
          <a:srcRect b="9126"/>
          <a:stretch/>
        </p:blipFill>
        <p:spPr bwMode="auto">
          <a:xfrm>
            <a:off x="179388" y="1323975"/>
            <a:ext cx="3398837" cy="476885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1097" y="188640"/>
            <a:ext cx="406502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Calibri"/>
              </a:rPr>
              <a:t>ВИКТОРИНА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-26866"/>
            <a:ext cx="565212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20-летие Конституции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0541" cmpd="sng">
                  <a:solidFill>
                    <a:srgbClr val="3366FF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 Narrow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ea typeface="Calibri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91139" name="Прямоугольник 3"/>
          <p:cNvSpPr>
            <a:spLocks noChangeArrowheads="1"/>
          </p:cNvSpPr>
          <p:nvPr/>
        </p:nvSpPr>
        <p:spPr bwMode="auto">
          <a:xfrm>
            <a:off x="107950" y="1484313"/>
            <a:ext cx="87122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1. Что такое избирательная система? </a:t>
            </a:r>
          </a:p>
          <a:p>
            <a:r>
              <a:rPr lang="ru-RU" sz="3200" b="1">
                <a:latin typeface="Times New Roman" pitchFamily="18" charset="0"/>
              </a:rPr>
              <a:t>2. Что, согласно Конституции, является высшей ценностью в РФ? </a:t>
            </a:r>
          </a:p>
          <a:p>
            <a:r>
              <a:rPr lang="ru-RU" sz="3200" b="1">
                <a:latin typeface="Times New Roman" pitchFamily="18" charset="0"/>
              </a:rPr>
              <a:t>3. Что такое парламентаризм? 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7550" y="3683000"/>
            <a:ext cx="49530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Прямоугольник 1"/>
          <p:cNvSpPr>
            <a:spLocks noChangeArrowheads="1"/>
          </p:cNvSpPr>
          <p:nvPr/>
        </p:nvSpPr>
        <p:spPr bwMode="auto">
          <a:xfrm>
            <a:off x="179388" y="115888"/>
            <a:ext cx="89646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</a:rPr>
              <a:t>Назовите конституционные обязанности граждан РФ</a:t>
            </a:r>
          </a:p>
        </p:txBody>
      </p:sp>
      <p:pic>
        <p:nvPicPr>
          <p:cNvPr id="92162" name="Picture 4" descr="59041063_family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1196975"/>
            <a:ext cx="29098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9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3933825"/>
            <a:ext cx="2711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7" descr="mon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196975"/>
            <a:ext cx="26812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6" descr="Pamyatnik_Koltsovu_Voronezh_2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1196975"/>
            <a:ext cx="19780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8" descr="1231610749_krasivye-oboi-priro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221163"/>
            <a:ext cx="28559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5" descr="252321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3644900"/>
            <a:ext cx="23050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6" descr="10832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952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83768" y="2083495"/>
            <a:ext cx="504055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rgbClr val="3366FF">
                          <a:shade val="25000"/>
                          <a:satMod val="190000"/>
                        </a:srgbClr>
                      </a:gs>
                      <a:gs pos="80000">
                        <a:srgbClr val="3366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1993-2013</a:t>
            </a:r>
            <a:r>
              <a:rPr lang="ru-RU" b="1" dirty="0">
                <a:ln w="31550" cmpd="sng">
                  <a:gradFill>
                    <a:gsLst>
                      <a:gs pos="25000">
                        <a:srgbClr val="3366FF">
                          <a:shade val="25000"/>
                          <a:satMod val="190000"/>
                        </a:srgbClr>
                      </a:gs>
                      <a:gs pos="80000">
                        <a:srgbClr val="3366FF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!</a:t>
            </a:r>
          </a:p>
        </p:txBody>
      </p:sp>
      <p:pic>
        <p:nvPicPr>
          <p:cNvPr id="93188" name="Picture 8" descr="Pic_14_02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41288"/>
            <a:ext cx="14589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068638"/>
            <a:ext cx="495300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0" y="476672"/>
            <a:ext cx="331236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 12 декабря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212976"/>
            <a:ext cx="718185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Спасибо за внимание</a:t>
            </a:r>
          </a:p>
        </p:txBody>
      </p:sp>
      <p:pic>
        <p:nvPicPr>
          <p:cNvPr id="94210" name="Picture 26" descr="108328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58738"/>
            <a:ext cx="25733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8738"/>
            <a:ext cx="16033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773238"/>
            <a:ext cx="6292850" cy="4176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Верховенство Конституции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Высшая юридическая сила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Стабильность Конституции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Конституции-это основополагающий элемент российской системы права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Конституция находится под особой охраной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76375" y="260350"/>
            <a:ext cx="55435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II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. Юридические свойства Конституция РФ</a:t>
            </a:r>
            <a:endParaRPr lang="ru-RU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4515" name="Picture 2" descr="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0"/>
            <a:ext cx="161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910529667"/>
          <p:cNvPicPr>
            <a:picLocks noChangeAspect="1" noChangeArrowheads="1"/>
          </p:cNvPicPr>
          <p:nvPr/>
        </p:nvPicPr>
        <p:blipFill rotWithShape="1">
          <a:blip r:embed="rId3"/>
          <a:srcRect b="9126"/>
          <a:stretch/>
        </p:blipFill>
        <p:spPr bwMode="auto">
          <a:xfrm>
            <a:off x="179388" y="1773238"/>
            <a:ext cx="2308225" cy="32385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0"/>
            <a:ext cx="161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635375" y="1363663"/>
            <a:ext cx="5400675" cy="53863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arenR"/>
              <a:defRPr/>
            </a:pPr>
            <a:r>
              <a:rPr lang="ru-RU" b="1" dirty="0" smtClean="0"/>
              <a:t>По порядку установления: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ru-RU" b="1" dirty="0" smtClean="0"/>
              <a:t>октроированные;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ru-RU" b="1" dirty="0" smtClean="0"/>
              <a:t>не октроированные.</a:t>
            </a:r>
          </a:p>
          <a:p>
            <a:pPr marL="0" indent="0" eaLnBrk="1" hangingPunct="1">
              <a:defRPr/>
            </a:pPr>
            <a:r>
              <a:rPr lang="ru-RU" b="1" dirty="0" smtClean="0"/>
              <a:t>2) По порядку изменения и    </a:t>
            </a:r>
          </a:p>
          <a:p>
            <a:pPr marL="0" indent="0" eaLnBrk="1" hangingPunct="1">
              <a:defRPr/>
            </a:pPr>
            <a:r>
              <a:rPr lang="ru-RU" b="1" dirty="0"/>
              <a:t> </a:t>
            </a:r>
            <a:r>
              <a:rPr lang="ru-RU" b="1" dirty="0" smtClean="0"/>
              <a:t>  дополнения: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ru-RU" b="1" dirty="0" smtClean="0"/>
              <a:t>гибкими;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ru-RU" b="1" dirty="0" smtClean="0"/>
              <a:t>жёсткими.</a:t>
            </a:r>
          </a:p>
          <a:p>
            <a:pPr marL="0" indent="0" eaLnBrk="1" hangingPunct="1">
              <a:defRPr/>
            </a:pPr>
            <a:r>
              <a:rPr lang="ru-RU" b="1" dirty="0" smtClean="0"/>
              <a:t>3) По форме закрепления власти: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ru-RU" b="1" dirty="0" smtClean="0"/>
              <a:t>монархические;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ru-RU" b="1" dirty="0" smtClean="0"/>
              <a:t>республиканские.</a:t>
            </a:r>
          </a:p>
          <a:p>
            <a:pPr marL="0" indent="0" eaLnBrk="1" hangingPunct="1">
              <a:defRPr/>
            </a:pPr>
            <a:r>
              <a:rPr lang="ru-RU" b="1" dirty="0" smtClean="0"/>
              <a:t>4) В современном правоведении   </a:t>
            </a:r>
          </a:p>
          <a:p>
            <a:pPr marL="0" indent="0" eaLnBrk="1" hangingPunct="1">
              <a:defRPr/>
            </a:pPr>
            <a:r>
              <a:rPr lang="ru-RU" b="1" dirty="0"/>
              <a:t> </a:t>
            </a:r>
            <a:r>
              <a:rPr lang="ru-RU" b="1" dirty="0" smtClean="0"/>
              <a:t>   различают:</a:t>
            </a:r>
          </a:p>
          <a:p>
            <a:pPr marL="0" indent="0" eaLnBrk="1" hangingPunct="1">
              <a:defRPr/>
            </a:pPr>
            <a:r>
              <a:rPr lang="ru-RU" b="1" dirty="0" smtClean="0"/>
              <a:t>- писаные и неписанные конституции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23850" y="3500438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76375" y="260350"/>
            <a:ext cx="5543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III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. Виды конституции</a:t>
            </a:r>
            <a:endParaRPr lang="ru-RU" sz="32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7" descr="910529667"/>
          <p:cNvPicPr>
            <a:picLocks noChangeAspect="1" noChangeArrowheads="1"/>
          </p:cNvPicPr>
          <p:nvPr/>
        </p:nvPicPr>
        <p:blipFill rotWithShape="1">
          <a:blip r:embed="rId3"/>
          <a:srcRect b="9126"/>
          <a:stretch/>
        </p:blipFill>
        <p:spPr bwMode="auto">
          <a:xfrm>
            <a:off x="147638" y="1398588"/>
            <a:ext cx="3140075" cy="44069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6562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323850" y="3500438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imes New Roman" pitchFamily="18" charset="0"/>
              </a:rPr>
              <a:t>IV</a:t>
            </a:r>
            <a:r>
              <a:rPr lang="ru-RU" sz="3200" b="1">
                <a:solidFill>
                  <a:srgbClr val="000099"/>
                </a:solidFill>
                <a:latin typeface="Times New Roman" pitchFamily="18" charset="0"/>
              </a:rPr>
              <a:t>. История Конституции России</a:t>
            </a: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" name="Picture 5" descr="img01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020273" y="746028"/>
            <a:ext cx="1628990" cy="27544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Text Box 9" descr="Голубая тисненая бумага"/>
          <p:cNvSpPr txBox="1">
            <a:spLocks noChangeArrowheads="1"/>
          </p:cNvSpPr>
          <p:nvPr/>
        </p:nvSpPr>
        <p:spPr bwMode="auto">
          <a:xfrm>
            <a:off x="5846763" y="3603625"/>
            <a:ext cx="3297237" cy="7080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Государственный деятель Сперанский М.М.</a:t>
            </a:r>
          </a:p>
        </p:txBody>
      </p:sp>
      <p:pic>
        <p:nvPicPr>
          <p:cNvPr id="13" name="Picture 7" descr="id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23850" y="803275"/>
            <a:ext cx="2519364" cy="2838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665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" y="3729038"/>
            <a:ext cx="28289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4368800"/>
            <a:ext cx="9144000" cy="3084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 Narrow"/>
              </a:rPr>
              <a:t>В 1809 году царь Александр </a:t>
            </a:r>
            <a:r>
              <a:rPr lang="en-US" sz="2800" b="1" kern="0" dirty="0">
                <a:solidFill>
                  <a:srgbClr val="000000"/>
                </a:solidFill>
                <a:latin typeface="Arial Narrow"/>
              </a:rPr>
              <a:t>I</a:t>
            </a:r>
            <a:r>
              <a:rPr lang="ru-RU" sz="2800" b="1" kern="0" dirty="0">
                <a:solidFill>
                  <a:srgbClr val="000000"/>
                </a:solidFill>
                <a:latin typeface="Arial Narrow"/>
              </a:rPr>
              <a:t> поручил М.М. Сперанскому подготовить проект преобразований</a:t>
            </a:r>
            <a:r>
              <a:rPr lang="ru-RU" sz="2800" kern="0" dirty="0">
                <a:solidFill>
                  <a:srgbClr val="000000"/>
                </a:solidFill>
                <a:latin typeface="Arial Narrow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 Narrow"/>
              </a:rPr>
              <a:t>Уже в конце года был создан проект «План государственных преобразований».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r>
              <a:rPr lang="ru-RU" sz="2800" b="1" kern="0" dirty="0">
                <a:solidFill>
                  <a:srgbClr val="000000"/>
                </a:solidFill>
                <a:latin typeface="Arial Narrow"/>
              </a:rPr>
              <a:t>НО! Проект не был принят императором.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endParaRPr lang="ru-RU" sz="2800" b="1" kern="0" dirty="0">
              <a:solidFill>
                <a:srgbClr val="000000"/>
              </a:solidFill>
              <a:latin typeface="Arial Narrow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endParaRPr lang="ru-RU" sz="2400" b="1" kern="0" dirty="0">
              <a:solidFill>
                <a:srgbClr val="000000"/>
              </a:solidFill>
              <a:latin typeface="Arial Narrow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093201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L2_p4а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3950"/>
            <a:ext cx="3168650" cy="3998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851275" y="1125538"/>
            <a:ext cx="4897438" cy="2676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Идея создания Конституции впервые появилась среди декабристов.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388" y="5229225"/>
            <a:ext cx="3489325" cy="1200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14декабря 1825года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восстание декабристов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 Сенатской площади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4138" y="4221163"/>
            <a:ext cx="4824412" cy="1384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</a:rPr>
              <a:t>Были созданы два проекта: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</a:rPr>
              <a:t>1.  Конституция Муравьева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</a:rPr>
              <a:t>2. «Русская правда» Пестеля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89646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5" descr="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1566863"/>
            <a:ext cx="2962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8" descr="Pic_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7325" y="579438"/>
            <a:ext cx="2427288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6537325" y="3590925"/>
            <a:ext cx="2427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В.И.Ленин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4292600"/>
            <a:ext cx="5689600" cy="1878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r>
              <a:rPr lang="ru-RU" sz="2800" b="1" kern="0" dirty="0">
                <a:solidFill>
                  <a:srgbClr val="000000"/>
                </a:solidFill>
                <a:latin typeface="+mj-lt"/>
              </a:rPr>
              <a:t>Первая Советская Конституция России принята на V Всероссийским Съездом Советов 10 июля 1918 г.</a:t>
            </a:r>
            <a:r>
              <a:rPr lang="ru-RU" sz="3200" b="1" kern="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8"/>
            <a:ext cx="9123363" cy="8683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FFCC"/>
              </a:buClr>
              <a:buSzPct val="70000"/>
              <a:defRPr/>
            </a:pPr>
            <a:r>
              <a:rPr lang="ru-RU" sz="2800" b="1" kern="0" dirty="0">
                <a:solidFill>
                  <a:srgbClr val="800000"/>
                </a:solidFill>
                <a:latin typeface="Tahoma" pitchFamily="34" charset="0"/>
              </a:rPr>
              <a:t>В 1924 году была создана первая Конституция СССР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0638" y="5732463"/>
            <a:ext cx="9144001" cy="955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ru-RU" sz="2800" b="1" dirty="0">
                <a:solidFill>
                  <a:srgbClr val="800000"/>
                </a:solidFill>
                <a:latin typeface="Tahoma" pitchFamily="34" charset="0"/>
              </a:rPr>
              <a:t>В 1925 году по приказу И. В. Сталина создана новая Конституция РСФСР</a:t>
            </a:r>
          </a:p>
        </p:txBody>
      </p:sp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52525"/>
            <a:ext cx="28670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01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29" y="1021076"/>
            <a:ext cx="3483395" cy="46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municating Bad News">
  <a:themeElements>
    <a:clrScheme name="Communicating Bad News 13">
      <a:dk1>
        <a:srgbClr val="000000"/>
      </a:dk1>
      <a:lt1>
        <a:srgbClr val="2F83E9"/>
      </a:lt1>
      <a:dk2>
        <a:srgbClr val="000000"/>
      </a:dk2>
      <a:lt2>
        <a:srgbClr val="CCECFF"/>
      </a:lt2>
      <a:accent1>
        <a:srgbClr val="3366FF"/>
      </a:accent1>
      <a:accent2>
        <a:srgbClr val="99CCFF"/>
      </a:accent2>
      <a:accent3>
        <a:srgbClr val="ADC1F2"/>
      </a:accent3>
      <a:accent4>
        <a:srgbClr val="000000"/>
      </a:accent4>
      <a:accent5>
        <a:srgbClr val="ADB8FF"/>
      </a:accent5>
      <a:accent6>
        <a:srgbClr val="8AB9E7"/>
      </a:accent6>
      <a:hlink>
        <a:srgbClr val="CCECFF"/>
      </a:hlink>
      <a:folHlink>
        <a:srgbClr val="CBCBCB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4">
        <a:dk1>
          <a:srgbClr val="000000"/>
        </a:dk1>
        <a:lt1>
          <a:srgbClr val="2F83E9"/>
        </a:lt1>
        <a:dk2>
          <a:srgbClr val="000000"/>
        </a:dk2>
        <a:lt2>
          <a:srgbClr val="FFFF99"/>
        </a:lt2>
        <a:accent1>
          <a:srgbClr val="CC3300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E2ADAA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5">
        <a:dk1>
          <a:srgbClr val="000000"/>
        </a:dk1>
        <a:lt1>
          <a:srgbClr val="2F83E9"/>
        </a:lt1>
        <a:dk2>
          <a:srgbClr val="000000"/>
        </a:dk2>
        <a:lt2>
          <a:srgbClr val="FFFF99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6">
        <a:dk1>
          <a:srgbClr val="000000"/>
        </a:dk1>
        <a:lt1>
          <a:srgbClr val="2F83E9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7">
        <a:dk1>
          <a:srgbClr val="000000"/>
        </a:dk1>
        <a:lt1>
          <a:srgbClr val="2F83E9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8">
        <a:dk1>
          <a:srgbClr val="000000"/>
        </a:dk1>
        <a:lt1>
          <a:srgbClr val="2F83E9"/>
        </a:lt1>
        <a:dk2>
          <a:srgbClr val="000000"/>
        </a:dk2>
        <a:lt2>
          <a:srgbClr val="CC330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9">
        <a:dk1>
          <a:srgbClr val="000000"/>
        </a:dk1>
        <a:lt1>
          <a:srgbClr val="2F83E9"/>
        </a:lt1>
        <a:dk2>
          <a:srgbClr val="000000"/>
        </a:dk2>
        <a:lt2>
          <a:srgbClr val="CCCC0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0">
        <a:dk1>
          <a:srgbClr val="000000"/>
        </a:dk1>
        <a:lt1>
          <a:srgbClr val="2F83E9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FF3300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1">
        <a:dk1>
          <a:srgbClr val="000000"/>
        </a:dk1>
        <a:lt1>
          <a:srgbClr val="2F83E9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FFFFF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2">
        <a:dk1>
          <a:srgbClr val="000000"/>
        </a:dk1>
        <a:lt1>
          <a:srgbClr val="2F83E9"/>
        </a:lt1>
        <a:dk2>
          <a:srgbClr val="000000"/>
        </a:dk2>
        <a:lt2>
          <a:srgbClr val="FF505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FFFFF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3">
        <a:dk1>
          <a:srgbClr val="000000"/>
        </a:dk1>
        <a:lt1>
          <a:srgbClr val="2F83E9"/>
        </a:lt1>
        <a:dk2>
          <a:srgbClr val="000000"/>
        </a:dk2>
        <a:lt2>
          <a:srgbClr val="CCEC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CCECF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4">
        <a:dk1>
          <a:srgbClr val="CCECFF"/>
        </a:dk1>
        <a:lt1>
          <a:srgbClr val="FFFFFF"/>
        </a:lt1>
        <a:dk2>
          <a:srgbClr val="2F83E9"/>
        </a:dk2>
        <a:lt2>
          <a:srgbClr val="00000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DADADA"/>
        </a:accent4>
        <a:accent5>
          <a:srgbClr val="ADB8FF"/>
        </a:accent5>
        <a:accent6>
          <a:srgbClr val="8AB9E7"/>
        </a:accent6>
        <a:hlink>
          <a:srgbClr val="CCECFF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15">
        <a:dk1>
          <a:srgbClr val="FFFFFF"/>
        </a:dk1>
        <a:lt1>
          <a:srgbClr val="FFFFFF"/>
        </a:lt1>
        <a:dk2>
          <a:srgbClr val="2F83E9"/>
        </a:dk2>
        <a:lt2>
          <a:srgbClr val="000000"/>
        </a:lt2>
        <a:accent1>
          <a:srgbClr val="3366FF"/>
        </a:accent1>
        <a:accent2>
          <a:srgbClr val="FFFF66"/>
        </a:accent2>
        <a:accent3>
          <a:srgbClr val="ADC1F2"/>
        </a:accent3>
        <a:accent4>
          <a:srgbClr val="DADADA"/>
        </a:accent4>
        <a:accent5>
          <a:srgbClr val="ADB8FF"/>
        </a:accent5>
        <a:accent6>
          <a:srgbClr val="E7E75C"/>
        </a:accent6>
        <a:hlink>
          <a:srgbClr val="66FFFF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16">
        <a:dk1>
          <a:srgbClr val="FFFFFF"/>
        </a:dk1>
        <a:lt1>
          <a:srgbClr val="FFFFFF"/>
        </a:lt1>
        <a:dk2>
          <a:srgbClr val="2F83E9"/>
        </a:dk2>
        <a:lt2>
          <a:srgbClr val="000000"/>
        </a:lt2>
        <a:accent1>
          <a:srgbClr val="3366FF"/>
        </a:accent1>
        <a:accent2>
          <a:srgbClr val="FFFF66"/>
        </a:accent2>
        <a:accent3>
          <a:srgbClr val="ADC1F2"/>
        </a:accent3>
        <a:accent4>
          <a:srgbClr val="DADADA"/>
        </a:accent4>
        <a:accent5>
          <a:srgbClr val="ADB8FF"/>
        </a:accent5>
        <a:accent6>
          <a:srgbClr val="E7E75C"/>
        </a:accent6>
        <a:hlink>
          <a:srgbClr val="FFFF66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municating Bad News">
  <a:themeElements>
    <a:clrScheme name="Communicating Bad News 13">
      <a:dk1>
        <a:srgbClr val="000000"/>
      </a:dk1>
      <a:lt1>
        <a:srgbClr val="2F83E9"/>
      </a:lt1>
      <a:dk2>
        <a:srgbClr val="000000"/>
      </a:dk2>
      <a:lt2>
        <a:srgbClr val="CCECFF"/>
      </a:lt2>
      <a:accent1>
        <a:srgbClr val="3366FF"/>
      </a:accent1>
      <a:accent2>
        <a:srgbClr val="99CCFF"/>
      </a:accent2>
      <a:accent3>
        <a:srgbClr val="ADC1F2"/>
      </a:accent3>
      <a:accent4>
        <a:srgbClr val="000000"/>
      </a:accent4>
      <a:accent5>
        <a:srgbClr val="ADB8FF"/>
      </a:accent5>
      <a:accent6>
        <a:srgbClr val="8AB9E7"/>
      </a:accent6>
      <a:hlink>
        <a:srgbClr val="CCECFF"/>
      </a:hlink>
      <a:folHlink>
        <a:srgbClr val="CBCBCB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4">
        <a:dk1>
          <a:srgbClr val="000000"/>
        </a:dk1>
        <a:lt1>
          <a:srgbClr val="2F83E9"/>
        </a:lt1>
        <a:dk2>
          <a:srgbClr val="000000"/>
        </a:dk2>
        <a:lt2>
          <a:srgbClr val="FFFF99"/>
        </a:lt2>
        <a:accent1>
          <a:srgbClr val="CC3300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E2ADAA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5">
        <a:dk1>
          <a:srgbClr val="000000"/>
        </a:dk1>
        <a:lt1>
          <a:srgbClr val="2F83E9"/>
        </a:lt1>
        <a:dk2>
          <a:srgbClr val="000000"/>
        </a:dk2>
        <a:lt2>
          <a:srgbClr val="FFFF99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6">
        <a:dk1>
          <a:srgbClr val="000000"/>
        </a:dk1>
        <a:lt1>
          <a:srgbClr val="2F83E9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7">
        <a:dk1>
          <a:srgbClr val="000000"/>
        </a:dk1>
        <a:lt1>
          <a:srgbClr val="2F83E9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8">
        <a:dk1>
          <a:srgbClr val="000000"/>
        </a:dk1>
        <a:lt1>
          <a:srgbClr val="2F83E9"/>
        </a:lt1>
        <a:dk2>
          <a:srgbClr val="000000"/>
        </a:dk2>
        <a:lt2>
          <a:srgbClr val="CC330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9">
        <a:dk1>
          <a:srgbClr val="000000"/>
        </a:dk1>
        <a:lt1>
          <a:srgbClr val="2F83E9"/>
        </a:lt1>
        <a:dk2>
          <a:srgbClr val="000000"/>
        </a:dk2>
        <a:lt2>
          <a:srgbClr val="CCCC0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0">
        <a:dk1>
          <a:srgbClr val="000000"/>
        </a:dk1>
        <a:lt1>
          <a:srgbClr val="2F83E9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FF3300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1">
        <a:dk1>
          <a:srgbClr val="000000"/>
        </a:dk1>
        <a:lt1>
          <a:srgbClr val="2F83E9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FFFFF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2">
        <a:dk1>
          <a:srgbClr val="000000"/>
        </a:dk1>
        <a:lt1>
          <a:srgbClr val="2F83E9"/>
        </a:lt1>
        <a:dk2>
          <a:srgbClr val="000000"/>
        </a:dk2>
        <a:lt2>
          <a:srgbClr val="FF505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FFFFF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3">
        <a:dk1>
          <a:srgbClr val="000000"/>
        </a:dk1>
        <a:lt1>
          <a:srgbClr val="2F83E9"/>
        </a:lt1>
        <a:dk2>
          <a:srgbClr val="000000"/>
        </a:dk2>
        <a:lt2>
          <a:srgbClr val="CCECFF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000000"/>
        </a:accent4>
        <a:accent5>
          <a:srgbClr val="ADB8FF"/>
        </a:accent5>
        <a:accent6>
          <a:srgbClr val="8AB9E7"/>
        </a:accent6>
        <a:hlink>
          <a:srgbClr val="CCECF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14">
        <a:dk1>
          <a:srgbClr val="CCECFF"/>
        </a:dk1>
        <a:lt1>
          <a:srgbClr val="FFFFFF"/>
        </a:lt1>
        <a:dk2>
          <a:srgbClr val="2F83E9"/>
        </a:dk2>
        <a:lt2>
          <a:srgbClr val="000000"/>
        </a:lt2>
        <a:accent1>
          <a:srgbClr val="3366FF"/>
        </a:accent1>
        <a:accent2>
          <a:srgbClr val="99CCFF"/>
        </a:accent2>
        <a:accent3>
          <a:srgbClr val="ADC1F2"/>
        </a:accent3>
        <a:accent4>
          <a:srgbClr val="DADADA"/>
        </a:accent4>
        <a:accent5>
          <a:srgbClr val="ADB8FF"/>
        </a:accent5>
        <a:accent6>
          <a:srgbClr val="8AB9E7"/>
        </a:accent6>
        <a:hlink>
          <a:srgbClr val="CCECFF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15">
        <a:dk1>
          <a:srgbClr val="FFFFFF"/>
        </a:dk1>
        <a:lt1>
          <a:srgbClr val="FFFFFF"/>
        </a:lt1>
        <a:dk2>
          <a:srgbClr val="2F83E9"/>
        </a:dk2>
        <a:lt2>
          <a:srgbClr val="000000"/>
        </a:lt2>
        <a:accent1>
          <a:srgbClr val="3366FF"/>
        </a:accent1>
        <a:accent2>
          <a:srgbClr val="FFFF66"/>
        </a:accent2>
        <a:accent3>
          <a:srgbClr val="ADC1F2"/>
        </a:accent3>
        <a:accent4>
          <a:srgbClr val="DADADA"/>
        </a:accent4>
        <a:accent5>
          <a:srgbClr val="ADB8FF"/>
        </a:accent5>
        <a:accent6>
          <a:srgbClr val="E7E75C"/>
        </a:accent6>
        <a:hlink>
          <a:srgbClr val="66FFFF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16">
        <a:dk1>
          <a:srgbClr val="FFFFFF"/>
        </a:dk1>
        <a:lt1>
          <a:srgbClr val="FFFFFF"/>
        </a:lt1>
        <a:dk2>
          <a:srgbClr val="2F83E9"/>
        </a:dk2>
        <a:lt2>
          <a:srgbClr val="000000"/>
        </a:lt2>
        <a:accent1>
          <a:srgbClr val="3366FF"/>
        </a:accent1>
        <a:accent2>
          <a:srgbClr val="FFFF66"/>
        </a:accent2>
        <a:accent3>
          <a:srgbClr val="ADC1F2"/>
        </a:accent3>
        <a:accent4>
          <a:srgbClr val="DADADA"/>
        </a:accent4>
        <a:accent5>
          <a:srgbClr val="ADB8FF"/>
        </a:accent5>
        <a:accent6>
          <a:srgbClr val="E7E75C"/>
        </a:accent6>
        <a:hlink>
          <a:srgbClr val="FFFF66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945</Words>
  <Application>Microsoft Office PowerPoint</Application>
  <PresentationFormat>Экран (4:3)</PresentationFormat>
  <Paragraphs>203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Тема Office</vt:lpstr>
      <vt:lpstr>Communicating Bad News</vt:lpstr>
      <vt:lpstr>1_Communicating Bad News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</dc:creator>
  <cp:lastModifiedBy>01</cp:lastModifiedBy>
  <cp:revision>59</cp:revision>
  <dcterms:modified xsi:type="dcterms:W3CDTF">2016-01-08T13:53:25Z</dcterms:modified>
</cp:coreProperties>
</file>