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4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Место дидактических игр в познавательно-речевом развитии дошкольников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95ViaPyjysssdSXCthWL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717032"/>
            <a:ext cx="3672407" cy="2821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требования к организации дидактических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>
            <a:normAutofit/>
          </a:bodyPr>
          <a:lstStyle/>
          <a:p>
            <a:pPr marL="539750" indent="-449263">
              <a:lnSpc>
                <a:spcPct val="8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Игра должна быть построена на интересе, участники должны получать удовольствие от игры.</a:t>
            </a:r>
          </a:p>
          <a:p>
            <a:pPr marL="539750" indent="-449263">
              <a:lnSpc>
                <a:spcPct val="8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Обязателен элемент соревнования между участниками игры.</a:t>
            </a:r>
          </a:p>
          <a:p>
            <a:pPr marL="539750" indent="-449263">
              <a:lnSpc>
                <a:spcPct val="8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Необходимо правильное сочетание наглядности, слова воспитателя и действия самих детей с игрушками, игровыми пособиями, предметами, картинками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461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Игра – это универсальная форма дидактического взаимодействия с ребенком в интересной, и как следствие наиболее эффективной, для него форме, которая одновременно воспитывает и обучает.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«Каков ребенок в игре, таков во многом он будет в работе, когда вырастет. Поэтому воспитание будущего деятеля происходит прежде всего в игре».</a:t>
            </a:r>
            <a:br>
              <a:rPr lang="ru-RU" dirty="0" smtClean="0"/>
            </a:br>
            <a:r>
              <a:rPr lang="ru-RU" dirty="0" smtClean="0"/>
              <a:t>						А.С. Макаренко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2708920"/>
            <a:ext cx="2890664" cy="41490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Игра – древнейшая форма передачи знаний.</a:t>
            </a:r>
          </a:p>
          <a:p>
            <a:pPr marL="0" indent="0">
              <a:buNone/>
            </a:pPr>
            <a:r>
              <a:rPr lang="ru-RU" dirty="0" smtClean="0"/>
              <a:t>Дидактическая игра – это лучший способ развить способности детей, подготовить их к жизни и общению с людьми.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DSC01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5791572" cy="3861048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79512" y="1124744"/>
            <a:ext cx="7632848" cy="18722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«Игра – это искра, разжигающая огонёк пытливости и любознательности».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ru-RU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ru-RU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В.А. Сухомлинский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271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Игра – форма деятельности, в которой познается окружающий мир, открывается простор для личной активности и творчества.</a:t>
            </a:r>
          </a:p>
          <a:p>
            <a:pPr marL="0" indent="0">
              <a:buNone/>
            </a:pPr>
            <a:r>
              <a:rPr lang="ru-RU" sz="2400" dirty="0" smtClean="0"/>
              <a:t>Дидактическая игра одновременно преследует три </a:t>
            </a:r>
            <a:r>
              <a:rPr lang="ru-RU" sz="2400" b="1" i="1" u="sng" dirty="0" smtClean="0"/>
              <a:t>цели</a:t>
            </a:r>
            <a:r>
              <a:rPr lang="ru-RU" sz="2400" dirty="0" smtClean="0"/>
              <a:t>:</a:t>
            </a:r>
          </a:p>
          <a:p>
            <a:pPr marL="449263" indent="0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 smtClean="0"/>
              <a:t> воспитательную;</a:t>
            </a:r>
          </a:p>
          <a:p>
            <a:pPr marL="449263" indent="0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 smtClean="0"/>
              <a:t> игровую;</a:t>
            </a:r>
          </a:p>
          <a:p>
            <a:pPr marL="449263" indent="0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 smtClean="0"/>
              <a:t> учебную.</a:t>
            </a:r>
          </a:p>
          <a:p>
            <a:pPr marL="449263" indent="0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endParaRPr lang="ru-RU" sz="2400" dirty="0" smtClean="0"/>
          </a:p>
          <a:p>
            <a:pPr marL="0" indent="0" algn="just">
              <a:buClr>
                <a:schemeClr val="accent3">
                  <a:lumMod val="75000"/>
                </a:schemeClr>
              </a:buClr>
              <a:buNone/>
            </a:pPr>
            <a:r>
              <a:rPr lang="ru-RU" sz="2400" dirty="0" smtClean="0"/>
              <a:t>Таким образом, игра является и игровым методом обучения детей дошкольного возраста, и формой обучения детей, и самостоятельной игровой деятельностью, и средством всестороннего воспитания ребенка.</a:t>
            </a:r>
          </a:p>
          <a:p>
            <a:pPr marL="449263" indent="0">
              <a:buClr>
                <a:schemeClr val="accent3">
                  <a:lumMod val="75000"/>
                </a:schemeClr>
              </a:buClr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Структурные составляющие дидактической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988840"/>
            <a:ext cx="3744416" cy="4680520"/>
          </a:xfrm>
        </p:spPr>
        <p:txBody>
          <a:bodyPr>
            <a:normAutofit fontScale="92500" lnSpcReduction="20000"/>
          </a:bodyPr>
          <a:lstStyle/>
          <a:p>
            <a:pPr marL="539750" indent="-449263"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800" dirty="0" smtClean="0"/>
              <a:t>Дидактическая задача (определяется целью обучающего и воспитательного воздействия)</a:t>
            </a:r>
          </a:p>
          <a:p>
            <a:pPr marL="539750" indent="-449263"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800" dirty="0" smtClean="0"/>
              <a:t>Правила игры</a:t>
            </a:r>
          </a:p>
          <a:p>
            <a:pPr marL="539750" indent="-449263"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800" dirty="0" smtClean="0"/>
              <a:t>Игровые действия (основа игры)</a:t>
            </a:r>
          </a:p>
          <a:p>
            <a:pPr marL="539750" indent="-449263"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800" dirty="0" smtClean="0"/>
              <a:t>Результат (подведение итогов)</a:t>
            </a:r>
          </a:p>
        </p:txBody>
      </p:sp>
      <p:pic>
        <p:nvPicPr>
          <p:cNvPr id="4" name="Рисунок 3" descr="DSC01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5076056" cy="3384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дидактических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8229600" cy="4389120"/>
          </a:xfrm>
        </p:spPr>
        <p:txBody>
          <a:bodyPr>
            <a:normAutofit/>
          </a:bodyPr>
          <a:lstStyle/>
          <a:p>
            <a:pPr marL="449263" indent="0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800" dirty="0" smtClean="0"/>
              <a:t> </a:t>
            </a:r>
            <a:r>
              <a:rPr lang="ru-RU" sz="3200" dirty="0" smtClean="0"/>
              <a:t>игры с предметами;</a:t>
            </a:r>
          </a:p>
          <a:p>
            <a:pPr marL="449263" indent="0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endParaRPr lang="ru-RU" sz="3200" dirty="0" smtClean="0"/>
          </a:p>
          <a:p>
            <a:pPr marL="449263" indent="0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3200" dirty="0" smtClean="0"/>
              <a:t> настольно-печатные;</a:t>
            </a:r>
          </a:p>
          <a:p>
            <a:pPr marL="449263" indent="0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endParaRPr lang="ru-RU" sz="3200" dirty="0" smtClean="0"/>
          </a:p>
          <a:p>
            <a:pPr marL="449263" indent="0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3200" dirty="0" smtClean="0"/>
              <a:t> словесные.</a:t>
            </a:r>
          </a:p>
          <a:p>
            <a:pPr marL="449263" indent="0"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endParaRPr lang="ru-RU" sz="2800" dirty="0" smtClean="0"/>
          </a:p>
        </p:txBody>
      </p:sp>
      <p:pic>
        <p:nvPicPr>
          <p:cNvPr id="4" name="Рисунок 3" descr="tt625_f-236x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736560"/>
            <a:ext cx="4544474" cy="2888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Игры с предметами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85000" lnSpcReduction="20000"/>
          </a:bodyPr>
          <a:lstStyle/>
          <a:p>
            <a:pPr marL="539750" indent="-449263">
              <a:lnSpc>
                <a:spcPct val="9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None/>
            </a:pPr>
            <a:r>
              <a:rPr lang="ru-RU" sz="2800" b="1" i="1" u="sng" dirty="0" smtClean="0"/>
              <a:t>Функции:</a:t>
            </a:r>
          </a:p>
          <a:p>
            <a:pPr marL="539750" indent="-449263">
              <a:lnSpc>
                <a:spcPct val="9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800" dirty="0" smtClean="0"/>
              <a:t>знакомят с цветом, величиной, формой и фактурой предметов;</a:t>
            </a:r>
          </a:p>
          <a:p>
            <a:pPr marL="539750" indent="-449263">
              <a:lnSpc>
                <a:spcPct val="9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800" dirty="0" smtClean="0"/>
              <a:t>учат сравнению и классификации, описанию предметов;</a:t>
            </a:r>
          </a:p>
          <a:p>
            <a:pPr marL="539750" indent="-449263">
              <a:lnSpc>
                <a:spcPct val="9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800" dirty="0" smtClean="0"/>
              <a:t>развивают мелкую моторику;</a:t>
            </a:r>
          </a:p>
          <a:p>
            <a:pPr marL="539750" indent="-449263">
              <a:lnSpc>
                <a:spcPct val="9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800" dirty="0" smtClean="0"/>
              <a:t>расширяют словарный запас;</a:t>
            </a:r>
          </a:p>
          <a:p>
            <a:pPr marL="539750" indent="-449263">
              <a:lnSpc>
                <a:spcPct val="9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800" dirty="0" smtClean="0"/>
              <a:t>способствуют познанию</a:t>
            </a:r>
            <a:br>
              <a:rPr lang="ru-RU" sz="2800" dirty="0" smtClean="0"/>
            </a:br>
            <a:r>
              <a:rPr lang="ru-RU" sz="2800" dirty="0" smtClean="0"/>
              <a:t>окружающего мира.</a:t>
            </a:r>
          </a:p>
          <a:p>
            <a:pPr marL="0" indent="0">
              <a:buNone/>
            </a:pPr>
            <a:r>
              <a:rPr lang="ru-RU" sz="2800" dirty="0" smtClean="0"/>
              <a:t>Таким образом, осуществляется</a:t>
            </a:r>
            <a:br>
              <a:rPr lang="ru-RU" sz="2800" dirty="0" smtClean="0"/>
            </a:br>
            <a:r>
              <a:rPr lang="ru-RU" sz="2800" dirty="0" smtClean="0"/>
              <a:t>развитие речи и мышления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 descr="z_240_0_4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429000"/>
            <a:ext cx="3707904" cy="3268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Настольно-печатные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None/>
            </a:pPr>
            <a:r>
              <a:rPr lang="ru-RU" b="1" i="1" u="sng" dirty="0" smtClean="0"/>
              <a:t>Функции:</a:t>
            </a:r>
          </a:p>
          <a:p>
            <a:pPr marL="539750" indent="-449263">
              <a:lnSpc>
                <a:spcPct val="7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700" dirty="0" smtClean="0"/>
              <a:t>развивают у детей логическое мышление;</a:t>
            </a:r>
          </a:p>
          <a:p>
            <a:pPr marL="539750" indent="-449263">
              <a:lnSpc>
                <a:spcPct val="7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700" dirty="0" smtClean="0"/>
              <a:t>учат видеть в целом предмете его части и части,</a:t>
            </a:r>
            <a:br>
              <a:rPr lang="ru-RU" sz="2700" dirty="0" smtClean="0"/>
            </a:br>
            <a:r>
              <a:rPr lang="ru-RU" sz="2700" dirty="0" smtClean="0"/>
              <a:t>которые создают</a:t>
            </a:r>
            <a:br>
              <a:rPr lang="ru-RU" sz="2700" dirty="0" smtClean="0"/>
            </a:br>
            <a:r>
              <a:rPr lang="ru-RU" sz="2700" dirty="0" smtClean="0"/>
              <a:t>целый предмет;</a:t>
            </a:r>
          </a:p>
          <a:p>
            <a:pPr marL="539750" indent="-449263">
              <a:lnSpc>
                <a:spcPct val="7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700" dirty="0" smtClean="0"/>
              <a:t>развивают</a:t>
            </a:r>
            <a:br>
              <a:rPr lang="ru-RU" sz="2700" dirty="0" smtClean="0"/>
            </a:br>
            <a:r>
              <a:rPr lang="ru-RU" sz="2700" dirty="0" smtClean="0"/>
              <a:t>наблюдательность;</a:t>
            </a:r>
          </a:p>
          <a:p>
            <a:pPr marL="539750" indent="-449263">
              <a:lnSpc>
                <a:spcPct val="7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700" dirty="0" smtClean="0"/>
              <a:t>способствуют</a:t>
            </a:r>
            <a:br>
              <a:rPr lang="ru-RU" sz="2700" dirty="0" smtClean="0"/>
            </a:br>
            <a:r>
              <a:rPr lang="ru-RU" sz="2700" dirty="0" smtClean="0"/>
              <a:t>укреплению внимания;</a:t>
            </a:r>
          </a:p>
          <a:p>
            <a:pPr marL="539750" indent="-449263">
              <a:lnSpc>
                <a:spcPct val="7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700" dirty="0" smtClean="0"/>
              <a:t>развивают память.</a:t>
            </a:r>
          </a:p>
        </p:txBody>
      </p:sp>
      <p:pic>
        <p:nvPicPr>
          <p:cNvPr id="4" name="Рисунок 3" descr="DSC01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476" y="3501008"/>
            <a:ext cx="4716524" cy="3144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Словесные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ru-RU" b="1" i="1" u="sng" dirty="0" smtClean="0"/>
              <a:t>Функции:</a:t>
            </a:r>
          </a:p>
          <a:p>
            <a:pPr marL="539750" indent="-449263">
              <a:lnSpc>
                <a:spcPct val="7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700" dirty="0" smtClean="0"/>
              <a:t>углубляют знания о предметах и явлениях с опорой на уже имеющиеся представления;</a:t>
            </a:r>
          </a:p>
          <a:p>
            <a:pPr marL="539750" indent="-449263">
              <a:lnSpc>
                <a:spcPct val="7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700" dirty="0" smtClean="0"/>
              <a:t>способствуют расширению словарного запаса и развитию связной речи;</a:t>
            </a:r>
          </a:p>
          <a:p>
            <a:pPr marL="539750" indent="-449263">
              <a:lnSpc>
                <a:spcPct val="7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700" dirty="0" smtClean="0"/>
              <a:t>развивают логическое мышление.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Роль дидактических игр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>
            <a:noAutofit/>
          </a:bodyPr>
          <a:lstStyle/>
          <a:p>
            <a:pPr marL="539750" indent="-449263">
              <a:lnSpc>
                <a:spcPct val="7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700" dirty="0" smtClean="0"/>
              <a:t>Развивают связную речь;</a:t>
            </a:r>
          </a:p>
          <a:p>
            <a:pPr marL="539750" indent="-449263">
              <a:lnSpc>
                <a:spcPct val="7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700" dirty="0" smtClean="0"/>
              <a:t>Формируют правильное звукопроизношение;</a:t>
            </a:r>
          </a:p>
          <a:p>
            <a:pPr marL="539750" indent="-449263">
              <a:lnSpc>
                <a:spcPct val="7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700" dirty="0" smtClean="0"/>
              <a:t>Пополняют и активизируют словарный запас;</a:t>
            </a:r>
          </a:p>
          <a:p>
            <a:pPr marL="539750" indent="-449263">
              <a:lnSpc>
                <a:spcPct val="7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700" dirty="0" smtClean="0"/>
              <a:t>Развивают умение правильно выражать свои мысли;</a:t>
            </a:r>
          </a:p>
          <a:p>
            <a:pPr marL="539750" indent="-449263">
              <a:lnSpc>
                <a:spcPct val="7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700" dirty="0" smtClean="0"/>
              <a:t>Осуществляют познавательное развитие;</a:t>
            </a:r>
          </a:p>
          <a:p>
            <a:pPr marL="539750" indent="-449263">
              <a:lnSpc>
                <a:spcPct val="7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700" dirty="0" smtClean="0"/>
              <a:t>Способствуют укреплению внимания;</a:t>
            </a:r>
          </a:p>
          <a:p>
            <a:pPr marL="539750" indent="-449263">
              <a:lnSpc>
                <a:spcPct val="7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700" dirty="0" smtClean="0"/>
              <a:t>Развивают наблюдательность;</a:t>
            </a:r>
          </a:p>
          <a:p>
            <a:pPr marL="539750" indent="-449263">
              <a:lnSpc>
                <a:spcPct val="70000"/>
              </a:lnSpc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700" dirty="0" smtClean="0"/>
              <a:t>Развивают память и логическое мышление.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4668</TotalTime>
  <Words>380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Место дидактических игр в познавательно-речевом развитии дошкольников</vt:lpstr>
      <vt:lpstr>Слайд 2</vt:lpstr>
      <vt:lpstr>Слайд 3</vt:lpstr>
      <vt:lpstr>Структурные составляющие дидактической игры</vt:lpstr>
      <vt:lpstr>Виды дидактических игр</vt:lpstr>
      <vt:lpstr>Игры с предметами</vt:lpstr>
      <vt:lpstr>Настольно-печатные игры</vt:lpstr>
      <vt:lpstr>Словесные игры</vt:lpstr>
      <vt:lpstr>Роль дидактических игр</vt:lpstr>
      <vt:lpstr>Основные требования к организации дидактических игр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 дидактических игр в познавательно-речевом развитии дошкольников</dc:title>
  <dc:creator>Lana</dc:creator>
  <cp:lastModifiedBy>Lana</cp:lastModifiedBy>
  <cp:revision>26</cp:revision>
  <dcterms:created xsi:type="dcterms:W3CDTF">2014-10-27T16:55:44Z</dcterms:created>
  <dcterms:modified xsi:type="dcterms:W3CDTF">2016-01-04T19:21:04Z</dcterms:modified>
</cp:coreProperties>
</file>