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76" r:id="rId3"/>
    <p:sldId id="275" r:id="rId4"/>
    <p:sldId id="265" r:id="rId5"/>
    <p:sldId id="271" r:id="rId6"/>
    <p:sldId id="267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F9F9"/>
    <a:srgbClr val="800000"/>
    <a:srgbClr val="0000CC"/>
    <a:srgbClr val="CFCFCF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06" autoAdjust="0"/>
    <p:restoredTop sz="94660"/>
  </p:normalViewPr>
  <p:slideViewPr>
    <p:cSldViewPr>
      <p:cViewPr varScale="1">
        <p:scale>
          <a:sx n="100" d="100"/>
          <a:sy n="100" d="100"/>
        </p:scale>
        <p:origin x="-2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135071"/>
            <a:ext cx="7772400" cy="1470025"/>
          </a:xfr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3600" b="0" i="0" kern="12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90846"/>
            <a:ext cx="6400800" cy="1752600"/>
          </a:xfrm>
        </p:spPr>
        <p:txBody>
          <a:bodyPr/>
          <a:lstStyle>
            <a:lvl1pPr marL="0" indent="0" algn="ctr">
              <a:buNone/>
              <a:defRPr lang="en-US" sz="2400" kern="1200" dirty="0" smtClean="0">
                <a:solidFill>
                  <a:schemeClr val="accent5">
                    <a:lumMod val="75000"/>
                  </a:schemeClr>
                </a:solidFill>
                <a:latin typeface="Cambria" pitchFamily="18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lang="en-US" sz="2400" kern="1200" dirty="0" smtClean="0">
                <a:solidFill>
                  <a:schemeClr val="accent5">
                    <a:lumMod val="75000"/>
                  </a:schemeClr>
                </a:solidFill>
                <a:latin typeface="Cambria" pitchFamily="18" charset="0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D2221F-4F0C-4847-81B7-D3ABAE3EE0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/>
  </p:transition>
  <p:txStyles>
    <p:titleStyle>
      <a:lvl1pPr algn="ctr" defTabSz="914400" rtl="0" eaLnBrk="1" latinLnBrk="0" hangingPunct="1">
        <a:spcBef>
          <a:spcPct val="0"/>
        </a:spcBef>
        <a:buNone/>
        <a:defRPr lang="ru-RU" sz="3600" b="0" i="0" kern="1200" dirty="0" smtClean="0">
          <a:solidFill>
            <a:schemeClr val="accent5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5">
              <a:lumMod val="50000"/>
            </a:schemeClr>
          </a:solidFill>
          <a:latin typeface="Cambr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5">
              <a:lumMod val="50000"/>
            </a:schemeClr>
          </a:solidFill>
          <a:latin typeface="Cambr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5">
              <a:lumMod val="50000"/>
            </a:schemeClr>
          </a:solidFill>
          <a:latin typeface="Cambr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5">
              <a:lumMod val="50000"/>
            </a:schemeClr>
          </a:solidFill>
          <a:latin typeface="Cambr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5">
              <a:lumMod val="50000"/>
            </a:schemeClr>
          </a:solidFill>
          <a:latin typeface="Cambr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64;&#1082;&#1086;&#1083;&#1072;\&#1056;&#1072;&#1073;&#1086;&#1090;&#1072;%20&#1089;%20&#1087;&#1088;&#1077;&#1079;&#1077;&#1085;&#1090;&#1072;&#1094;&#1080;&#1103;&#1084;&#1080;\&#1055;&#1088;&#1077;&#1079;&#1077;&#1085;&#1090;&#1072;&#1094;&#1080;&#1080;\&#1063;&#1058;&#1045;&#1053;&#1048;&#1045;\2%20&#1082;&#1083;&#1072;&#1089;&#1089;\&#1045;&#1089;&#1077;&#1085;&#1080;&#1085;\&#1045;&#1089;&#1077;&#1085;&#1080;&#1085;%20&#1057;.%20%20&#1041;&#1077;&#1083;&#1072;&#1103;%20&#1073;&#1077;&#1088;&#1077;&#1079;&#1072;\&#1041;&#1077;&#1083;&#1072;&#1103;%20&#1073;&#1077;&#1088;&#1105;&#1079;&#1072;\&#1041;&#1077;&#1083;&#1072;&#1103;%20&#1073;&#1077;&#1088;&#1077;&#1079;&#1072;%20-%20YouTube_chunk_1.wm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poiskslov.com/word" TargetMode="External"/><Relationship Id="rId3" Type="http://schemas.openxmlformats.org/officeDocument/2006/relationships/hyperlink" Target="http://www.youtube.com/watch?v=SwBBE2zM--U&amp;feature=related" TargetMode="External"/><Relationship Id="rId7" Type="http://schemas.openxmlformats.org/officeDocument/2006/relationships/hyperlink" Target="D0%B8%D0%BD&amp;orq=%D0%9A%D0%B0%D1%80%D1%82%D0%B8%D0%BD%D0%BA%D0%B8+%D0%BF%D0%B0%D0%BC%D1%8F%D1%82%D0%BD%D0%B8%D0%BA%D0%B8++%D0%95%D1%81%D0%B5%D0%BD%D0%B8%D0%BD" TargetMode="External"/><Relationship Id="rId2" Type="http://schemas.openxmlformats.org/officeDocument/2006/relationships/hyperlink" Target="http://www.youtube.com/watch?v=kCiKa1RXBLc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turizm.lib.ru/img/e/elizarowa_e_w/12chasowrazdolxja/index.shtml" TargetMode="External"/><Relationship Id="rId5" Type="http://schemas.openxmlformats.org/officeDocument/2006/relationships/hyperlink" Target="http://ru.wikipedia.org/wiki/%D0%95%D1%81%D0%B5%D0%BD%D0%B8%D0%BD,_%D0%A1%D0%B5%D1%80%D0%B3%D0%B5%D0%B9_%D0%90%D0%BB%D0%B5%D0%BA%D1%81%D0%B0%D0%BD%D0%B4%D1%80%D0%BE%D0%B2%D0%B8%D1%87" TargetMode="External"/><Relationship Id="rId10" Type="http://schemas.openxmlformats.org/officeDocument/2006/relationships/hyperlink" Target="http://www.youtube.com/watch?v=ZsiZ244pFBE&amp;feature=related" TargetMode="External"/><Relationship Id="rId4" Type="http://schemas.openxmlformats.org/officeDocument/2006/relationships/hyperlink" Target="http://www.youtube.com/watch?v=s_NKaBcsdLo&amp;feature=related" TargetMode="External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226" name="Group 42"/>
          <p:cNvGraphicFramePr>
            <a:graphicFrameLocks noGrp="1"/>
          </p:cNvGraphicFramePr>
          <p:nvPr/>
        </p:nvGraphicFramePr>
        <p:xfrm>
          <a:off x="571472" y="1000108"/>
          <a:ext cx="7929618" cy="5327652"/>
        </p:xfrm>
        <a:graphic>
          <a:graphicData uri="http://schemas.openxmlformats.org/drawingml/2006/table">
            <a:tbl>
              <a:tblPr/>
              <a:tblGrid>
                <a:gridCol w="3429024"/>
                <a:gridCol w="4500594"/>
              </a:tblGrid>
              <a:tr h="989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Существительные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Определение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</a:rPr>
                        <a:t>Есенина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714348" y="1928802"/>
            <a:ext cx="2318263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800000"/>
                </a:solidFill>
                <a:latin typeface="Georgia" pitchFamily="18" charset="0"/>
              </a:rPr>
              <a:t>Берёза</a:t>
            </a:r>
          </a:p>
          <a:p>
            <a:r>
              <a:rPr lang="ru-RU" sz="3600" b="1" dirty="0" smtClean="0">
                <a:solidFill>
                  <a:srgbClr val="800000"/>
                </a:solidFill>
                <a:latin typeface="Georgia" pitchFamily="18" charset="0"/>
              </a:rPr>
              <a:t>Ветки</a:t>
            </a:r>
          </a:p>
          <a:p>
            <a:r>
              <a:rPr lang="ru-RU" sz="3600" b="1" dirty="0" smtClean="0">
                <a:solidFill>
                  <a:srgbClr val="800000"/>
                </a:solidFill>
                <a:latin typeface="Georgia" pitchFamily="18" charset="0"/>
              </a:rPr>
              <a:t>Бахрома</a:t>
            </a:r>
          </a:p>
          <a:p>
            <a:r>
              <a:rPr lang="ru-RU" sz="3600" b="1" dirty="0" smtClean="0">
                <a:solidFill>
                  <a:srgbClr val="800000"/>
                </a:solidFill>
                <a:latin typeface="Georgia" pitchFamily="18" charset="0"/>
              </a:rPr>
              <a:t>Тишина</a:t>
            </a:r>
          </a:p>
          <a:p>
            <a:r>
              <a:rPr lang="ru-RU" sz="3600" b="1" dirty="0" smtClean="0">
                <a:solidFill>
                  <a:srgbClr val="800000"/>
                </a:solidFill>
                <a:latin typeface="Georgia" pitchFamily="18" charset="0"/>
              </a:rPr>
              <a:t>Заря</a:t>
            </a:r>
          </a:p>
          <a:p>
            <a:r>
              <a:rPr lang="ru-RU" sz="3600" b="1" dirty="0" smtClean="0">
                <a:solidFill>
                  <a:srgbClr val="800000"/>
                </a:solidFill>
                <a:latin typeface="Georgia" pitchFamily="18" charset="0"/>
              </a:rPr>
              <a:t>Кайма</a:t>
            </a:r>
          </a:p>
          <a:p>
            <a:r>
              <a:rPr lang="ru-RU" sz="3600" b="1" dirty="0" smtClean="0">
                <a:solidFill>
                  <a:srgbClr val="800000"/>
                </a:solidFill>
                <a:latin typeface="Georgia" pitchFamily="18" charset="0"/>
              </a:rPr>
              <a:t>Огонь</a:t>
            </a:r>
          </a:p>
          <a:p>
            <a:r>
              <a:rPr lang="ru-RU" sz="3600" b="1" dirty="0" smtClean="0">
                <a:solidFill>
                  <a:srgbClr val="800000"/>
                </a:solidFill>
                <a:latin typeface="Georgia" pitchFamily="18" charset="0"/>
              </a:rPr>
              <a:t>Снег</a:t>
            </a:r>
            <a:endParaRPr lang="ru-RU" sz="3600" b="1" dirty="0">
              <a:solidFill>
                <a:srgbClr val="800000"/>
              </a:solidFill>
              <a:latin typeface="Georgia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14810" y="2000240"/>
            <a:ext cx="392767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0000CC"/>
                </a:solidFill>
                <a:latin typeface="Georgia" pitchFamily="18" charset="0"/>
              </a:rPr>
              <a:t>белая </a:t>
            </a:r>
          </a:p>
          <a:p>
            <a:r>
              <a:rPr lang="ru-RU" sz="3600" b="1" i="1" dirty="0" smtClean="0">
                <a:solidFill>
                  <a:srgbClr val="0000CC"/>
                </a:solidFill>
                <a:latin typeface="Georgia" pitchFamily="18" charset="0"/>
              </a:rPr>
              <a:t>пушистые</a:t>
            </a:r>
          </a:p>
          <a:p>
            <a:r>
              <a:rPr lang="ru-RU" sz="3600" b="1" i="1" dirty="0" smtClean="0">
                <a:solidFill>
                  <a:srgbClr val="0000CC"/>
                </a:solidFill>
                <a:latin typeface="Georgia" pitchFamily="18" charset="0"/>
              </a:rPr>
              <a:t>белая</a:t>
            </a:r>
          </a:p>
          <a:p>
            <a:r>
              <a:rPr lang="ru-RU" sz="3600" b="1" i="1" dirty="0" smtClean="0">
                <a:solidFill>
                  <a:srgbClr val="0000CC"/>
                </a:solidFill>
                <a:latin typeface="Georgia" pitchFamily="18" charset="0"/>
              </a:rPr>
              <a:t>сонная</a:t>
            </a:r>
          </a:p>
          <a:p>
            <a:r>
              <a:rPr lang="ru-RU" sz="3600" b="1" i="1" dirty="0" smtClean="0">
                <a:solidFill>
                  <a:srgbClr val="0000CC"/>
                </a:solidFill>
                <a:latin typeface="Georgia" pitchFamily="18" charset="0"/>
              </a:rPr>
              <a:t>ленивая</a:t>
            </a:r>
          </a:p>
          <a:p>
            <a:r>
              <a:rPr lang="ru-RU" sz="3600" b="1" i="1" dirty="0" smtClean="0">
                <a:solidFill>
                  <a:srgbClr val="0000CC"/>
                </a:solidFill>
                <a:latin typeface="Georgia" pitchFamily="18" charset="0"/>
              </a:rPr>
              <a:t>снежная</a:t>
            </a:r>
          </a:p>
          <a:p>
            <a:r>
              <a:rPr lang="ru-RU" sz="3600" b="1" i="1" dirty="0" smtClean="0">
                <a:solidFill>
                  <a:srgbClr val="0000CC"/>
                </a:solidFill>
                <a:latin typeface="Georgia" pitchFamily="18" charset="0"/>
              </a:rPr>
              <a:t>золотой</a:t>
            </a:r>
          </a:p>
          <a:p>
            <a:r>
              <a:rPr lang="ru-RU" sz="3600" b="1" i="1" dirty="0" smtClean="0">
                <a:solidFill>
                  <a:srgbClr val="0000CC"/>
                </a:solidFill>
                <a:latin typeface="Georgia" pitchFamily="18" charset="0"/>
              </a:rPr>
              <a:t>точно серебро</a:t>
            </a:r>
            <a:endParaRPr lang="ru-RU" sz="3600" b="1" i="1" dirty="0">
              <a:solidFill>
                <a:srgbClr val="0000CC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3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6"/>
          <p:cNvSpPr>
            <a:spLocks noChangeArrowheads="1"/>
          </p:cNvSpPr>
          <p:nvPr/>
        </p:nvSpPr>
        <p:spPr bwMode="auto">
          <a:xfrm>
            <a:off x="4357686" y="357166"/>
            <a:ext cx="428624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Белая береза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Под моим окном/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Принакрылась снегом,/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Точно серебром.//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 пушистых ветках/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Снежною каймой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Распустились кисти/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Белой бахромой.//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 стоит береза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 сонной тишине,/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 горят снежинки/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 золотом огне.//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 заря,/ лениво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Обходя кругом,/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Обсыпает ветки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Новым серебром.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7429520" y="785794"/>
            <a:ext cx="1271590" cy="14294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7143768" y="1500174"/>
            <a:ext cx="1271590" cy="14294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6643702" y="1857364"/>
            <a:ext cx="1643074" cy="14294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7429520" y="2928934"/>
            <a:ext cx="1000132" cy="14294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8643966" y="428604"/>
            <a:ext cx="285752" cy="21431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8572528" y="1571612"/>
            <a:ext cx="285752" cy="21431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8715404" y="2643182"/>
            <a:ext cx="285752" cy="21431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6786578" y="4357694"/>
            <a:ext cx="1643074" cy="14294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5500694" y="5929330"/>
            <a:ext cx="285752" cy="21431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5715008" y="6215082"/>
            <a:ext cx="1214446" cy="14294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8572528" y="4071942"/>
            <a:ext cx="285752" cy="21431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Рисунок 22" descr="0_57dbb_beca700d_X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282" y="214290"/>
            <a:ext cx="4214842" cy="6396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2743200" y="447675"/>
            <a:ext cx="3657600" cy="5962650"/>
            <a:chOff x="1728" y="282"/>
            <a:chExt cx="2304" cy="3756"/>
          </a:xfrm>
        </p:grpSpPr>
        <p:pic>
          <p:nvPicPr>
            <p:cNvPr id="22531" name="Picture 3" descr="img01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28" y="282"/>
              <a:ext cx="2285" cy="3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2" name="Rectangle 4"/>
            <p:cNvSpPr>
              <a:spLocks noChangeArrowheads="1"/>
            </p:cNvSpPr>
            <p:nvPr/>
          </p:nvSpPr>
          <p:spPr bwMode="auto">
            <a:xfrm>
              <a:off x="3744" y="3750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Comic Sans MS" pitchFamily="66" charset="0"/>
                </a:rPr>
                <a:t>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22538" name="Group 10"/>
          <p:cNvGrpSpPr>
            <a:grpSpLocks/>
          </p:cNvGrpSpPr>
          <p:nvPr/>
        </p:nvGrpSpPr>
        <p:grpSpPr bwMode="auto">
          <a:xfrm>
            <a:off x="2667000" y="457200"/>
            <a:ext cx="3735388" cy="5943600"/>
            <a:chOff x="1680" y="288"/>
            <a:chExt cx="2353" cy="3744"/>
          </a:xfrm>
        </p:grpSpPr>
        <p:grpSp>
          <p:nvGrpSpPr>
            <p:cNvPr id="22539" name="Group 11"/>
            <p:cNvGrpSpPr>
              <a:grpSpLocks/>
            </p:cNvGrpSpPr>
            <p:nvPr/>
          </p:nvGrpSpPr>
          <p:grpSpPr bwMode="auto">
            <a:xfrm>
              <a:off x="1680" y="288"/>
              <a:ext cx="2353" cy="3744"/>
              <a:chOff x="3072" y="288"/>
              <a:chExt cx="2353" cy="3744"/>
            </a:xfrm>
          </p:grpSpPr>
          <p:sp>
            <p:nvSpPr>
              <p:cNvPr id="22540" name="Rectangle 12"/>
              <p:cNvSpPr>
                <a:spLocks noChangeArrowheads="1"/>
              </p:cNvSpPr>
              <p:nvPr/>
            </p:nvSpPr>
            <p:spPr bwMode="auto">
              <a:xfrm>
                <a:off x="5136" y="3744"/>
                <a:ext cx="288" cy="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600" b="0" i="0" u="none" strike="noStrike" cap="none" normalizeH="0" baseline="0" smtClean="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Comic Sans MS" pitchFamily="66" charset="0"/>
                  </a:rPr>
                  <a:t>2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pic>
            <p:nvPicPr>
              <p:cNvPr id="22541" name="Picture 13" descr="img017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072" y="288"/>
                <a:ext cx="2353" cy="37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2542" name="Rectangle 14"/>
            <p:cNvSpPr>
              <a:spLocks noChangeArrowheads="1"/>
            </p:cNvSpPr>
            <p:nvPr/>
          </p:nvSpPr>
          <p:spPr bwMode="auto">
            <a:xfrm>
              <a:off x="3738" y="3736"/>
              <a:ext cx="294" cy="29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Comic Sans MS" pitchFamily="66" charset="0"/>
                </a:rPr>
                <a:t>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22543" name="Group 15"/>
          <p:cNvGrpSpPr>
            <a:grpSpLocks/>
          </p:cNvGrpSpPr>
          <p:nvPr/>
        </p:nvGrpSpPr>
        <p:grpSpPr bwMode="auto">
          <a:xfrm>
            <a:off x="2743200" y="457200"/>
            <a:ext cx="3657600" cy="5943600"/>
            <a:chOff x="480" y="336"/>
            <a:chExt cx="2208" cy="3648"/>
          </a:xfrm>
        </p:grpSpPr>
        <p:pic>
          <p:nvPicPr>
            <p:cNvPr id="22544" name="Picture 16" descr="img01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80" y="336"/>
              <a:ext cx="2205" cy="3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545" name="Rectangle 17"/>
            <p:cNvSpPr>
              <a:spLocks noChangeArrowheads="1"/>
            </p:cNvSpPr>
            <p:nvPr/>
          </p:nvSpPr>
          <p:spPr bwMode="auto">
            <a:xfrm>
              <a:off x="2400" y="3696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Comic Sans MS" pitchFamily="66" charset="0"/>
                </a:rPr>
                <a:t>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22546" name="Group 18"/>
          <p:cNvGrpSpPr>
            <a:grpSpLocks/>
          </p:cNvGrpSpPr>
          <p:nvPr/>
        </p:nvGrpSpPr>
        <p:grpSpPr bwMode="auto">
          <a:xfrm>
            <a:off x="2743200" y="457200"/>
            <a:ext cx="3657600" cy="6019800"/>
            <a:chOff x="3120" y="384"/>
            <a:chExt cx="2208" cy="3600"/>
          </a:xfrm>
        </p:grpSpPr>
        <p:pic>
          <p:nvPicPr>
            <p:cNvPr id="22547" name="Picture 19" descr="img017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120" y="384"/>
              <a:ext cx="2198" cy="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48" name="Rectangle 20"/>
            <p:cNvSpPr>
              <a:spLocks noChangeArrowheads="1"/>
            </p:cNvSpPr>
            <p:nvPr/>
          </p:nvSpPr>
          <p:spPr bwMode="auto">
            <a:xfrm>
              <a:off x="5040" y="3696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Comic Sans MS" pitchFamily="66" charset="0"/>
                </a:rPr>
                <a:t>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22549" name="Group 21"/>
          <p:cNvGrpSpPr>
            <a:grpSpLocks/>
          </p:cNvGrpSpPr>
          <p:nvPr/>
        </p:nvGrpSpPr>
        <p:grpSpPr bwMode="auto">
          <a:xfrm>
            <a:off x="2667000" y="457200"/>
            <a:ext cx="3733800" cy="6019800"/>
            <a:chOff x="2880" y="341"/>
            <a:chExt cx="2258" cy="3643"/>
          </a:xfrm>
        </p:grpSpPr>
        <p:pic>
          <p:nvPicPr>
            <p:cNvPr id="22550" name="Picture 22" descr="img017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880" y="341"/>
              <a:ext cx="2258" cy="3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551" name="Rectangle 23"/>
            <p:cNvSpPr>
              <a:spLocks noChangeArrowheads="1"/>
            </p:cNvSpPr>
            <p:nvPr/>
          </p:nvSpPr>
          <p:spPr bwMode="auto">
            <a:xfrm>
              <a:off x="4848" y="3696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Comic Sans MS" pitchFamily="66" charset="0"/>
                </a:rPr>
                <a:t>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22555" name="Group 27"/>
          <p:cNvGrpSpPr>
            <a:grpSpLocks/>
          </p:cNvGrpSpPr>
          <p:nvPr/>
        </p:nvGrpSpPr>
        <p:grpSpPr bwMode="auto">
          <a:xfrm>
            <a:off x="2590800" y="457200"/>
            <a:ext cx="3810000" cy="6019800"/>
            <a:chOff x="192" y="240"/>
            <a:chExt cx="2256" cy="3600"/>
          </a:xfrm>
        </p:grpSpPr>
        <p:pic>
          <p:nvPicPr>
            <p:cNvPr id="22556" name="Picture 28" descr="img017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92" y="240"/>
              <a:ext cx="2239" cy="36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2557" name="Rectangle 29"/>
            <p:cNvSpPr>
              <a:spLocks noChangeArrowheads="1"/>
            </p:cNvSpPr>
            <p:nvPr/>
          </p:nvSpPr>
          <p:spPr bwMode="auto">
            <a:xfrm>
              <a:off x="2160" y="3552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Comic Sans MS" pitchFamily="66" charset="0"/>
                </a:rPr>
                <a:t>6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1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1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" dur="10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Белая береза - YouTube_chunk_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2843" y="785794"/>
            <a:ext cx="8890063" cy="5000660"/>
          </a:xfrm>
          <a:prstGeom prst="rect">
            <a:avLst/>
          </a:prstGeom>
        </p:spPr>
      </p:pic>
    </p:spTree>
  </p:cSld>
  <p:clrMapOvr>
    <a:masterClrMapping/>
  </p:clrMapOvr>
  <p:transition>
    <p:split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sen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4281"/>
            <a:ext cx="5143504" cy="68537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43504" y="1857364"/>
            <a:ext cx="4000496" cy="200026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Down">
              <a:avLst>
                <a:gd name="adj" fmla="val 33333"/>
              </a:avLst>
            </a:prstTxWarp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МОЛОДЦЫ!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3"/>
                <a:stretch>
                  <a:fillRect/>
                </a:stretch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6"/>
            <a:ext cx="6215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http://www.youtube.com/watch?v=kCiKa1RXBLc</a:t>
            </a:r>
            <a:r>
              <a:rPr lang="ru-RU" dirty="0" smtClean="0"/>
              <a:t> - зарисовка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64291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http://www.youtube.com/watch?v=SwBBE2zM--U&amp;feature=related</a:t>
            </a:r>
            <a:r>
              <a:rPr lang="ru-RU" dirty="0" smtClean="0"/>
              <a:t> – Белая берёза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92867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http://www.youtube.com/watch?v=s_NKaBcsdLo&amp;feature=related</a:t>
            </a:r>
            <a:r>
              <a:rPr lang="ru-RU" dirty="0" smtClean="0"/>
              <a:t> - стихи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214422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http://ru.wikipedia.org/wiki/%D0%95%D1%81%D0%B5%D0%BD%D0%B8%D0%BD,_%D0%A1%D0%B5%D1%80%D0%B3%D0%B5%D0%B9_%D0%90%D0%BB%D0%B5%D0%BA%D1%81%D0%B0%D0%BD%D0%B4%D1%80%D0%BE%D0%B2%D0%B8%D1%87</a:t>
            </a:r>
            <a:r>
              <a:rPr lang="ru-RU" dirty="0" smtClean="0"/>
              <a:t> - биография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07167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http://turizm.lib.ru/img/e/elizarowa_e_w/12chasowrazdolxja/index.shtml</a:t>
            </a:r>
            <a:r>
              <a:rPr lang="ru-RU" dirty="0" smtClean="0"/>
              <a:t> - фото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35743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google.ru/search?hl=ru&amp;newwindow=1&amp;client=firefox&amp;hs=6tL&amp;rls=org.mozilla:ru:official&amp;prmd=imvns&amp;tbm=isch&amp;source=univ&amp;sa=X&amp;ei=23TkTsyjLoTt-ga6sO20BQ&amp;ved=0CCEQsAQ&amp;biw=1272&amp;bih=850&amp;q=%D0%9A%D0%B0%D1%80%D1%82%D0%B8%D0%BD%D0%BA%D0%B8%20%D0%BF%D0%B0%D0%BC%D1%8F%D1%82%D0%BD%D0%B8%D0%BA%D0%B8%20%D0%95%D1%81%D0%B5%D0%BD%</a:t>
            </a:r>
            <a:r>
              <a:rPr lang="en-US" dirty="0" smtClean="0">
                <a:hlinkClick r:id="rId7" action="ppaction://hlinkfile"/>
              </a:rPr>
              <a:t>D0%B8%D0%BD&amp;orq=%D0%9A%D0%B0%D1%80%D1%82%D0%B8%D0%BD%D0%BA%D0%B8+%D0%BF%D0%B0%D0%BC%D1%8F%D1%82%D0%BD%D0%B8%D0%BA%D0%B8++%D0%95%D1%81%D0%B5%D0%BD%D0%B8%D0%BD</a:t>
            </a:r>
            <a:r>
              <a:rPr lang="ru-RU" dirty="0" smtClean="0"/>
              <a:t> - памятники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4572008"/>
            <a:ext cx="3654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8"/>
              </a:rPr>
              <a:t>http://poiskslov.com/word</a:t>
            </a:r>
            <a:r>
              <a:rPr lang="ru-RU" dirty="0" smtClean="0"/>
              <a:t> - словарь</a:t>
            </a:r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357950" y="4929198"/>
            <a:ext cx="2678205" cy="1783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4857760"/>
            <a:ext cx="77867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0"/>
              </a:rPr>
              <a:t>http://www.youtube.com/watch?v=ZsiZ244pFBE&amp;feature=related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389957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AA03D9D-1A7C-4E82-89E1-AD4A2CA13FE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TS010389957</Template>
  <TotalTime>291</TotalTime>
  <Words>86</Words>
  <Application>Microsoft Office PowerPoint</Application>
  <PresentationFormat>Экран (4:3)</PresentationFormat>
  <Paragraphs>36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TS010389957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Белая берёза</dc:title>
  <dc:subject/>
  <dc:creator>Admin</dc:creator>
  <cp:keywords/>
  <dc:description/>
  <cp:lastModifiedBy>Admin</cp:lastModifiedBy>
  <cp:revision>40</cp:revision>
  <dcterms:created xsi:type="dcterms:W3CDTF">2011-12-11T07:54:15Z</dcterms:created>
  <dcterms:modified xsi:type="dcterms:W3CDTF">2012-06-10T18:43:46Z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TC103899579990</vt:lpwstr>
  </property>
</Properties>
</file>