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7" r:id="rId2"/>
    <p:sldId id="268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85" r:id="rId15"/>
    <p:sldId id="271" r:id="rId16"/>
    <p:sldId id="286" r:id="rId17"/>
    <p:sldId id="272" r:id="rId18"/>
    <p:sldId id="287" r:id="rId19"/>
    <p:sldId id="265" r:id="rId20"/>
    <p:sldId id="284" r:id="rId21"/>
    <p:sldId id="266" r:id="rId22"/>
    <p:sldId id="273" r:id="rId23"/>
    <p:sldId id="288" r:id="rId24"/>
    <p:sldId id="274" r:id="rId25"/>
    <p:sldId id="289" r:id="rId26"/>
    <p:sldId id="275" r:id="rId27"/>
    <p:sldId id="290" r:id="rId28"/>
    <p:sldId id="276" r:id="rId29"/>
    <p:sldId id="293" r:id="rId30"/>
    <p:sldId id="291" r:id="rId31"/>
    <p:sldId id="277" r:id="rId32"/>
    <p:sldId id="292" r:id="rId33"/>
    <p:sldId id="278" r:id="rId34"/>
    <p:sldId id="279" r:id="rId35"/>
    <p:sldId id="280" r:id="rId36"/>
    <p:sldId id="294" r:id="rId37"/>
    <p:sldId id="281" r:id="rId38"/>
    <p:sldId id="282" r:id="rId39"/>
    <p:sldId id="283" r:id="rId40"/>
    <p:sldId id="295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BA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5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43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6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24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336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7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6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6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7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3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4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E17C-A275-46A0-AC18-48704FC8F3A4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C460D10-4C8D-48FF-A973-9A9723F7FE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235366" y="-1339403"/>
            <a:ext cx="2561682" cy="1931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6069"/>
            <a:ext cx="10346981" cy="4985294"/>
          </a:xfrm>
        </p:spPr>
        <p:txBody>
          <a:bodyPr/>
          <a:lstStyle/>
          <a:p>
            <a:endParaRPr lang="ru-RU" b="1" dirty="0">
              <a:latin typeface="Times New Roman"/>
              <a:ea typeface="Calibri"/>
            </a:endParaRPr>
          </a:p>
          <a:p>
            <a:endParaRPr lang="ru-RU" b="1" dirty="0" smtClean="0">
              <a:latin typeface="Times New Roman"/>
              <a:ea typeface="Calibri"/>
            </a:endParaRP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/>
                <a:ea typeface="Calibri"/>
              </a:rPr>
              <a:t>Односоставные предложения. </a:t>
            </a:r>
          </a:p>
          <a:p>
            <a:r>
              <a:rPr lang="ru-RU" sz="5400" b="1" dirty="0" smtClean="0">
                <a:solidFill>
                  <a:schemeClr val="tx1"/>
                </a:solidFill>
                <a:latin typeface="Times New Roman"/>
                <a:ea typeface="Calibri"/>
              </a:rPr>
              <a:t>Неполные предложения.</a:t>
            </a:r>
            <a:r>
              <a:rPr lang="ru-RU" sz="5400" b="1" dirty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5400" b="1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0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7426"/>
            <a:ext cx="8596668" cy="1004552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Безличные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3646" y="965916"/>
            <a:ext cx="8667482" cy="5460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б/л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односоставные предложения, в которых действие или состояние не создаются деятелем.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сказуемом нет и не может быть подлежащего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запахло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грозой. (Г.-М.)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402" y="0"/>
            <a:ext cx="9401577" cy="63106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Сказуемое в б/л предложении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выражается: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190" y="476518"/>
            <a:ext cx="9440214" cy="62848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б/л глаголом: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дворе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вечереет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б/л формой личного глагола: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Пахнет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сеном.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Словом НЕТ: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линейки.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Глаголом БЫТЬ в отрицательных предложениях: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Герасима уже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дворе.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Инфинитивом: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видать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сражений.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СГС (б/л вспомогательный глагол + инфинитив):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Аленке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спать не хотелось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 (глагол связка  в начальной форме + именная часть в форме ср.рода):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избе жарко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натоплено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8790"/>
            <a:ext cx="8596668" cy="1004552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Назывные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162" y="940159"/>
            <a:ext cx="8435662" cy="5705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Назывными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односоставные предложения, в которых утверждается наличие предметов и явления.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член выражается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именем существительным в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0" indent="0">
              <a:buNone/>
            </a:pP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Вот и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Какой сильный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890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588" y="0"/>
            <a:ext cx="8950817" cy="95303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В данных предложениях подчеркните сказуемые и определите </a:t>
            </a:r>
            <a:r>
              <a:rPr lang="ru-R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вид предложения.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1679" y="1081824"/>
            <a:ext cx="8577328" cy="54863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Здесь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рыбу не ловят.                   </a:t>
            </a: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Спешу к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вам на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помощь.           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Подмораживает.                           </a:t>
            </a: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этой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реке нет мостов.            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Пора спать.                                    </a:t>
            </a:r>
            <a:endParaRPr lang="ru-RU" sz="4800" u="sng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улице ветрено и сыро.           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Составьте график дежурства.     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975412" y="1775012"/>
            <a:ext cx="1129554" cy="6454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4975412" y="2514599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975412" y="5815155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975412" y="5148169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4975412" y="4540083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4975412" y="3793143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4975412" y="3143358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76" y="244698"/>
            <a:ext cx="9324303" cy="114621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В данных предложениях подчеркните сказуемые и определите </a:t>
            </a:r>
            <a:r>
              <a:rPr lang="ru-RU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вид предложения.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352" y="1673337"/>
            <a:ext cx="9741674" cy="479094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Здесь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рыбу не ловят.                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Спешу 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вам на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помощь.      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Подмораживает.                        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реке нет мостов.       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Пора спать.                                    </a:t>
            </a:r>
            <a:endParaRPr lang="ru-RU" sz="2400" u="sng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улице ветрено и сыро.      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Составьте график дежурства.     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65927" y="2215166"/>
            <a:ext cx="1068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665927" y="2305318"/>
            <a:ext cx="10689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03291" y="2867695"/>
            <a:ext cx="90581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03291" y="2957847"/>
            <a:ext cx="90581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03291" y="3616817"/>
            <a:ext cx="209710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03291" y="3745606"/>
            <a:ext cx="209710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46231" y="4235002"/>
            <a:ext cx="44217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46231" y="4344472"/>
            <a:ext cx="44217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67566" y="5585137"/>
            <a:ext cx="201125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67566" y="5688168"/>
            <a:ext cx="201125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03290" y="6342844"/>
            <a:ext cx="130505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03291" y="6252692"/>
            <a:ext cx="130505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66800" y="4951926"/>
            <a:ext cx="149609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66800" y="5095739"/>
            <a:ext cx="149609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 txBox="1">
            <a:spLocks/>
          </p:cNvSpPr>
          <p:nvPr/>
        </p:nvSpPr>
        <p:spPr>
          <a:xfrm>
            <a:off x="4975412" y="1775012"/>
            <a:ext cx="1129554" cy="6454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4975412" y="2514599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4975412" y="5815155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4975412" y="5148169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4975412" y="4540083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4975412" y="3793143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4975412" y="3143358"/>
            <a:ext cx="1129554" cy="5513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976" y="0"/>
            <a:ext cx="9800823" cy="94015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Найдите односоставные предложения.  Какова их роль в этом тексте?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Picture 5" descr="Бальмонт"/>
          <p:cNvPicPr>
            <a:picLocks noGrp="1"/>
          </p:cNvPicPr>
          <p:nvPr>
            <p:ph idx="1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" y="1068946"/>
            <a:ext cx="2408348" cy="3567448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28811" y="965916"/>
            <a:ext cx="4443212" cy="467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Вечер. Взморье. Вздохи ветра.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Величавый возглас волн.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Близко буря. В берег бьётся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Чуждый чарам чёрный чёлн.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К.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Бальмонт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Предчувствую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Тебя. Года проходят мимо -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Всё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 облике одном предчувствую Тебя.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Весь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горизонт в огне - и ясен нестерпимо,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молча жду, - тоскуя и любя.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                            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. Блок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6" descr="41"/>
          <p:cNvPicPr/>
          <p:nvPr/>
        </p:nvPicPr>
        <p:blipFill>
          <a:blip r:embed="rId3">
            <a:lum bright="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023" y="2498501"/>
            <a:ext cx="2820473" cy="3979571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7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3184"/>
            <a:ext cx="10295466" cy="130076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Times New Roman"/>
              </a:rPr>
              <a:t>Найдите односоставные предложения.  Какова их роль в этом тексте?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Picture 5" descr="Бальмонт"/>
          <p:cNvPicPr>
            <a:picLocks noGrp="1"/>
          </p:cNvPicPr>
          <p:nvPr>
            <p:ph idx="1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3" y="2009104"/>
            <a:ext cx="2434107" cy="3806702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90931" y="2009104"/>
            <a:ext cx="5267458" cy="467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Вечер. Взморье. Вздохи ветра.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Величавый возглас волн.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Близко буря. В берег бьётся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Чуждый чарам чёрный чёлн.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К.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Бальмонт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Предчувствую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Тебя. Года проходят мимо -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Всё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в облике одном предчувствую Тебя.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Весь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горизонт в огне - и ясен нестерпимо,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молча жду, - тоскуя и любя.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               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. Блок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6" descr="41"/>
          <p:cNvPicPr/>
          <p:nvPr/>
        </p:nvPicPr>
        <p:blipFill>
          <a:blip r:embed="rId3">
            <a:lum bright="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087" y="2588654"/>
            <a:ext cx="3065172" cy="4095481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00400" y="2353235"/>
            <a:ext cx="59167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18529" y="2353235"/>
            <a:ext cx="70821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44471" y="2353235"/>
            <a:ext cx="71269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69170" y="2703050"/>
            <a:ext cx="65218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44471" y="3030070"/>
            <a:ext cx="43927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44471" y="4939553"/>
            <a:ext cx="13940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44470" y="4970930"/>
            <a:ext cx="13940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939118" y="5239871"/>
            <a:ext cx="13940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39118" y="5329524"/>
            <a:ext cx="13940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33364" y="5907741"/>
            <a:ext cx="55356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733364" y="5939118"/>
            <a:ext cx="591670" cy="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5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46725_eseni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734096"/>
            <a:ext cx="2807594" cy="4095481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72756" y="1184856"/>
            <a:ext cx="36575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бродить, не мять в кустах багряных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Лебеды и не искать следа.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 снопом волос твоих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овсяных</a:t>
            </a:r>
          </a:p>
          <a:p>
            <a:r>
              <a:rPr lang="ru-RU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Отоснилась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мне навсегда.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 Есенин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За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что-то меня упрекают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чём-то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согласны со мной:</a:t>
            </a:r>
            <a:b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исповедь льётся немая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Беседы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блаженнейшей той.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Ахматова.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 descr="8573"/>
          <p:cNvPicPr/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56" y="1893193"/>
            <a:ext cx="3000776" cy="4443211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9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46725_eseni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" y="489397"/>
            <a:ext cx="2884868" cy="4108361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70479" y="1094704"/>
            <a:ext cx="4790941" cy="4675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бродить, не мять в кустах багряных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Лебеды и не искать следа.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 снопом волос твоих овсяных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Отоснилась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ты мне навсегда.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С. Есенин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За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что-то меня упрекают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чём-то согласны со мной: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Так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исповедь льётся немая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Беседы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блаженнейшей той.</a:t>
            </a:r>
            <a:b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Ахматова.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Picture 5" descr="8573"/>
          <p:cNvPicPr/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420" y="1609859"/>
            <a:ext cx="3155323" cy="4816698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778624" y="1411941"/>
            <a:ext cx="11295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78624" y="1497105"/>
            <a:ext cx="11295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42646" y="1411941"/>
            <a:ext cx="699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42646" y="1497105"/>
            <a:ext cx="69924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93022" y="1766047"/>
            <a:ext cx="94129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93022" y="1873623"/>
            <a:ext cx="94129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790765" y="4018208"/>
            <a:ext cx="88750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90765" y="4131842"/>
            <a:ext cx="88750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85965" y="4318526"/>
            <a:ext cx="88750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81484" y="4404382"/>
            <a:ext cx="88750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79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10269708" cy="1004552"/>
          </a:xfrm>
        </p:spPr>
        <p:txBody>
          <a:bodyPr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Неполные предложения: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4" y="837126"/>
            <a:ext cx="8783392" cy="5847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Неполными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предложения, в которых пропущен главный или второстепенный член предложения, необходимый для полноты строения и значения.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Пропущенные члены легко восстановить благодаря предыдущим предложениям.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Неполные предложения чаще всего употребляются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диалоге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части сложного предложения</a:t>
            </a:r>
          </a:p>
          <a:p>
            <a:pPr marL="0" indent="0"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1410" y="421341"/>
            <a:ext cx="8488391" cy="11654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1C1C1C"/>
                </a:solidFill>
              </a:rPr>
              <a:t>Из истории русского языкознания.</a:t>
            </a:r>
            <a:br>
              <a:rPr lang="ru-RU" dirty="0" smtClean="0">
                <a:solidFill>
                  <a:srgbClr val="1C1C1C"/>
                </a:solidFill>
              </a:rPr>
            </a:br>
            <a:r>
              <a:rPr lang="ru-RU" dirty="0" smtClean="0">
                <a:solidFill>
                  <a:srgbClr val="1C1C1C"/>
                </a:solidFill>
              </a:rPr>
              <a:t>Ф. И. Буслаев                      А. Х. Востоков</a:t>
            </a:r>
            <a:endParaRPr lang="ru-RU" dirty="0">
              <a:solidFill>
                <a:srgbClr val="1C1C1C"/>
              </a:solidFill>
            </a:endParaRPr>
          </a:p>
        </p:txBody>
      </p:sp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1" y="1822239"/>
            <a:ext cx="3477295" cy="4771744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738" y="1822238"/>
            <a:ext cx="3554567" cy="477174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7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65" y="1"/>
            <a:ext cx="8596668" cy="6053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Эллиптические предложения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1070" y="553792"/>
            <a:ext cx="8847786" cy="6181858"/>
          </a:xfrm>
        </p:spPr>
        <p:txBody>
          <a:bodyPr>
            <a:normAutofit/>
          </a:bodyPr>
          <a:lstStyle/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endParaRPr lang="ru-RU" alt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 языке есть предложения, называемые </a:t>
            </a:r>
            <a:r>
              <a:rPr lang="ru-RU" altLang="ru-RU" sz="2800" b="1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эллиптическими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(от греческого слова </a:t>
            </a:r>
            <a:r>
              <a:rPr lang="ru-RU" altLang="ru-RU" sz="2800" i="1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эллипсис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, что означает «опущение», «недостаток»). </a:t>
            </a:r>
            <a:endParaRPr lang="ru-RU" alt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В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них пропущено сказуемое, но сохранено слово, зависящее от него, причем контекст для понимания таких предложений не нужен. Это могут быть предложения со значением движения, перемещения 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Я </a:t>
            </a:r>
            <a:r>
              <a:rPr lang="ru-RU" altLang="ru-RU" sz="2800" i="1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– к Таврическому саду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(К.И. Чуковский); </a:t>
            </a:r>
            <a:endParaRPr lang="ru-RU" alt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речи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мысли: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А </a:t>
            </a:r>
            <a:r>
              <a:rPr lang="ru-RU" altLang="ru-RU" sz="2800" i="1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жена ему: за грубость, за свои идешь слова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(А.Т. Твардовский) и др. 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Такие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предложения обычно встречаются в разговорной речи и в художественных произведениях, а в книжных стилях (научном и официально-деловом) не употребляются.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82550" algn="l"/>
              </a:tabLst>
            </a:pPr>
            <a:endParaRPr lang="ru-RU" altLang="ru-RU" sz="2400" kern="0" dirty="0" smtClean="0">
              <a:solidFill>
                <a:srgbClr val="000000"/>
              </a:solidFill>
              <a:latin typeface="Times New Roman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96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707" y="1"/>
            <a:ext cx="8847785" cy="953036"/>
          </a:xfrm>
        </p:spPr>
        <p:txBody>
          <a:bodyPr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Пунктуация в неполных предложениях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7285" y="811369"/>
            <a:ext cx="8435661" cy="5782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внутри предложения в устной речи  может отмечаться паузой, на месте которой при письме ставится тире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i="1" u="dotDashHeavy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лес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u="dotDashHeavy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нею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Однако при отсутствии паузы тире не ставится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полям бегут ручьи, </a:t>
            </a:r>
            <a:r>
              <a:rPr lang="ru-RU" sz="3600" i="1" u="dotDashHeavy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дорогах 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лужи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858" y="270456"/>
            <a:ext cx="8937937" cy="11590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Определите: односоставные это предложения или неполные.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527" y="1403796"/>
            <a:ext cx="8216722" cy="504851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4000" i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1. Старый </a:t>
            </a:r>
            <a:r>
              <a:rPr lang="ru-RU" sz="4000" i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кожаный диван. </a:t>
            </a:r>
            <a:endParaRPr lang="ru-RU" sz="4000" b="1" dirty="0" smtClean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4000" i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2. В углу старый диван. </a:t>
            </a:r>
            <a:endParaRPr lang="ru-RU" sz="4000" i="1" dirty="0" smtClean="0">
              <a:solidFill>
                <a:schemeClr val="tx2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ru-RU" sz="4000" i="1" dirty="0" smtClean="0">
                <a:solidFill>
                  <a:schemeClr val="tx2"/>
                </a:solidFill>
                <a:latin typeface="Times New Roman"/>
                <a:ea typeface="Calibri"/>
              </a:rPr>
              <a:t> 3. Во </a:t>
            </a:r>
            <a:r>
              <a:rPr lang="ru-RU" sz="4000" i="1" dirty="0">
                <a:solidFill>
                  <a:schemeClr val="tx2"/>
                </a:solidFill>
                <a:latin typeface="Times New Roman"/>
                <a:ea typeface="Calibri"/>
              </a:rPr>
              <a:t>дворах жгут сухие листья</a:t>
            </a:r>
            <a:r>
              <a:rPr lang="ru-RU" sz="4000" b="1" i="1" dirty="0">
                <a:solidFill>
                  <a:schemeClr val="tx2"/>
                </a:solidFill>
                <a:latin typeface="Times New Roman"/>
                <a:ea typeface="Calibri"/>
              </a:rPr>
              <a:t>.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/>
                <a:ea typeface="Calibri"/>
              </a:rPr>
              <a:t> </a:t>
            </a:r>
            <a:endParaRPr lang="ru-RU" sz="4000" i="1" dirty="0" smtClean="0">
              <a:solidFill>
                <a:schemeClr val="tx2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ru-RU" sz="4000" i="1" dirty="0" smtClean="0">
                <a:solidFill>
                  <a:schemeClr val="tx2"/>
                </a:solidFill>
                <a:latin typeface="Times New Roman"/>
                <a:ea typeface="Calibri"/>
              </a:rPr>
              <a:t> 4. Что </a:t>
            </a:r>
            <a:r>
              <a:rPr lang="ru-RU" sz="4000" i="1" dirty="0">
                <a:solidFill>
                  <a:schemeClr val="tx2"/>
                </a:solidFill>
                <a:latin typeface="Times New Roman"/>
                <a:ea typeface="Calibri"/>
              </a:rPr>
              <a:t>делают дворники осенью? – Во дворах жгут сухие </a:t>
            </a:r>
            <a:r>
              <a:rPr lang="ru-RU" sz="4000" i="1" dirty="0" smtClean="0">
                <a:solidFill>
                  <a:schemeClr val="tx2"/>
                </a:solidFill>
                <a:latin typeface="Times New Roman"/>
                <a:ea typeface="Calibri"/>
              </a:rPr>
              <a:t>листья.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Calibri"/>
              </a:rPr>
              <a:t>         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/>
                <a:ea typeface="Calibri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2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099" y="1"/>
            <a:ext cx="9388697" cy="11204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Определите: односоставные это предложения или неполные.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222" y="862885"/>
            <a:ext cx="8551571" cy="55894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</a:pP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 Старый </a:t>
            </a:r>
            <a:r>
              <a:rPr lang="ru-RU" sz="35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кожаный диван. </a:t>
            </a:r>
            <a:endParaRPr lang="ru-RU" sz="3500" i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35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(Односоставное, назывное, </a:t>
            </a:r>
            <a:r>
              <a:rPr lang="ru-RU" sz="35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полное) </a:t>
            </a:r>
            <a:endParaRPr lang="ru-RU" sz="35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 В углу старый диван.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35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(Двусоставное, неполное; на наличие сказуемого указывает обстоятельство </a:t>
            </a:r>
            <a:r>
              <a:rPr lang="ru-RU" sz="3500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углу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</a:t>
            </a:r>
            <a:r>
              <a:rPr lang="ru-RU" sz="3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3500" i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</a:rPr>
              <a:t> 3. Во </a:t>
            </a:r>
            <a:r>
              <a:rPr lang="ru-RU" sz="3500" i="1" dirty="0">
                <a:solidFill>
                  <a:srgbClr val="000000"/>
                </a:solidFill>
                <a:latin typeface="Times New Roman"/>
                <a:ea typeface="Calibri"/>
              </a:rPr>
              <a:t>дворах жгут сухие листья</a:t>
            </a:r>
            <a:r>
              <a:rPr lang="ru-RU" sz="3500" b="1" i="1" dirty="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sz="3500" b="1" i="1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3500" b="1" i="1" dirty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35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     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</a:rPr>
              <a:t>(Односоставное , н/л предложение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</a:rPr>
              <a:t>)</a:t>
            </a:r>
            <a:endParaRPr lang="ru-RU" sz="3500" i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</a:rPr>
              <a:t> 4. Что </a:t>
            </a:r>
            <a:r>
              <a:rPr lang="ru-RU" sz="3500" i="1" dirty="0">
                <a:solidFill>
                  <a:srgbClr val="000000"/>
                </a:solidFill>
                <a:latin typeface="Times New Roman"/>
                <a:ea typeface="Calibri"/>
              </a:rPr>
              <a:t>делают дворники осенью? – Во дворах жгут сухие </a:t>
            </a:r>
            <a:r>
              <a:rPr lang="ru-RU" sz="3500" i="1" dirty="0" smtClean="0">
                <a:solidFill>
                  <a:srgbClr val="000000"/>
                </a:solidFill>
                <a:latin typeface="Times New Roman"/>
                <a:ea typeface="Calibri"/>
              </a:rPr>
              <a:t>листья.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3500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3500" b="1" dirty="0" smtClean="0">
                <a:solidFill>
                  <a:srgbClr val="000000"/>
                </a:solidFill>
                <a:latin typeface="Times New Roman"/>
                <a:ea typeface="Calibri"/>
              </a:rPr>
              <a:t>          </a:t>
            </a:r>
            <a:r>
              <a:rPr lang="ru-RU" sz="3500" dirty="0" smtClean="0">
                <a:solidFill>
                  <a:srgbClr val="002060"/>
                </a:solidFill>
                <a:latin typeface="Times New Roman"/>
                <a:ea typeface="Calibri"/>
              </a:rPr>
              <a:t>(Двусоставное, неполное)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/>
                <a:ea typeface="Calibri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769" y="360609"/>
            <a:ext cx="9517487" cy="9659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неполными следующие предложения?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7437" y="1004552"/>
            <a:ext cx="8925060" cy="549927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i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4400" i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. Раннее утро. </a:t>
            </a:r>
            <a:endParaRPr lang="ru-RU" sz="4400" i="1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i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2. Рассвело. </a:t>
            </a:r>
            <a:endParaRPr lang="ru-RU" sz="4400" i="1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i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3. Последние новости узнаю по радио. </a:t>
            </a:r>
            <a:endParaRPr lang="ru-RU" sz="4400" i="1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400" i="1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4. Газеты нам приносят днём.</a:t>
            </a:r>
            <a:r>
              <a:rPr lang="ru-RU" sz="4400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4400" dirty="0" smtClean="0">
              <a:solidFill>
                <a:schemeClr val="tx2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405" y="596721"/>
            <a:ext cx="9465971" cy="65253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неполными следующие предложения?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0162" y="1056068"/>
            <a:ext cx="8809151" cy="5653825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0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Раннее утро. 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Рассвело. 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Последние новости узнаю по радио. 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Газеты нам приносят днём.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4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Все полные, односоставные).</a:t>
            </a:r>
            <a:endParaRPr lang="ru-RU" sz="4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8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163" y="545206"/>
            <a:ext cx="9092484" cy="72980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какие это 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3194" y="1262130"/>
            <a:ext cx="8384147" cy="477923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ru-RU" sz="28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Вам 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сообщили о моём приезде?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Сообщили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Скоро 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ли, наконец, потеплеет?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Скоро</a:t>
            </a:r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4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19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4557" y="545206"/>
            <a:ext cx="8744755" cy="6396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какие это 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3500" y="1030310"/>
            <a:ext cx="7328078" cy="562806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endParaRPr lang="ru-RU" sz="28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Вам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сообщили о моём приезде?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(Полное,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односост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.,н/л)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Сообщили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(Неполное,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односост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., н/л)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Скоро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ли, наконец, потеплеет?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(Полное,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односост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., б/л)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Скоро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Неплное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односост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., н/л)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6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87" y="0"/>
            <a:ext cx="9878853" cy="60530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Приём «верные и неверные утверждения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Да/Нет)</a:t>
            </a:r>
            <a:endParaRPr lang="ru-RU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2434" y="540912"/>
            <a:ext cx="9414456" cy="63170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Предложения, грамматическая основа которых состоит из одного главного члена - подлежащего или сказуемого называются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односоставными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Односоставное предложение, в котором деятель не назван, но мыслится как определенное лицо, называется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безличным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В этом односоставном предложении действие не создается деятелем, в нем нет и не может быть подлежащего, называется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определенно-личным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 Односоставное предложение, сказуемое которого имеет форму глагола прошедшего времени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мн.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числа или форму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3л. ед.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исла настоящего времени,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называется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неопределённо-личным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87" y="0"/>
            <a:ext cx="9878853" cy="60530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Приём «верные и неверные утверждения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Да/Нет)</a:t>
            </a:r>
            <a:endParaRPr lang="ru-RU" sz="3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76" y="515155"/>
            <a:ext cx="9118242" cy="63428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Односоставное предложение, в котором утверждается наличие предметов или явления, называется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назывным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 Особый вид назывного предложения, для обозначения которого в русском языке существует два термина, отражающие определенные признаки данного вида, называется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неопределенно-личным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 Это односоставное предложение имеет обобщенное значение, особенно в пословицах, афоризмах, поэтической речи, называется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обобщенно-личным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85618" cy="987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А. А. 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Потебня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                    А. А. Шахматов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4" name="Picture 1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0" y="1738649"/>
            <a:ext cx="3322748" cy="44432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5" y="1738647"/>
            <a:ext cx="3554570" cy="464927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9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037" y="128790"/>
            <a:ext cx="10413704" cy="60530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Приём «верные и неверные утверждения».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(Да/Нет)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695460"/>
            <a:ext cx="10346981" cy="616254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Предложения, грамматическая основа которых состоит из одного главного члена - подлежащего или сказуемого называются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односоставными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Односоставное предложение, в котором деятель не назван, но мыслится как определенное лицо, называется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безличным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В этом односоставном предложении действие не создается деятелем, в нем нет и не может быть подлежащего, называется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определенно-личным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 Односоставное предложение, сказуемое которого имеет форму глагола прошедшего времени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мн.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числа или форму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3л. ед.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исла настоящего времени,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называется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неопределённо-личным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5) Односоставное предложение, в котором утверждается наличие предметов или явления, называется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 Особый вид назывного предложения, для обозначения которого в русском языке существует два термина, отражающие определенные признаки данного вида, называется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неопределенно-личным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 Это односоставное предложение имеет обобщенное значение, особенно в пословицах, афоризмах, поэтической речи, называется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обобщенно-личным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82235" y="1028701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21741" y="1786218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635" y="2566149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88070" y="3305736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2799" y="4099112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0022" y="6082553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0929" y="5174877"/>
            <a:ext cx="618565" cy="363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Нет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2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707" y="609600"/>
            <a:ext cx="8937938" cy="79419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Лингвистическая задача - конструктор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772" y="1313645"/>
            <a:ext cx="7843233" cy="4727718"/>
          </a:xfrm>
        </p:spPr>
        <p:txBody>
          <a:bodyPr>
            <a:normAutofit fontScale="55000" lnSpcReduction="20000"/>
          </a:bodyPr>
          <a:lstStyle/>
          <a:p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>1. Осенью птицы улетают на юг. </a:t>
            </a:r>
            <a:b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58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5800" dirty="0" smtClean="0">
                <a:solidFill>
                  <a:schemeClr val="tx1"/>
                </a:solidFill>
                <a:latin typeface="Times New Roman"/>
                <a:ea typeface="Calibri"/>
              </a:rPr>
              <a:t>2</a:t>
            </a:r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>. Осенний морозец разрумянил щеки. </a:t>
            </a:r>
            <a:b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58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5800" dirty="0" smtClean="0">
                <a:solidFill>
                  <a:schemeClr val="tx1"/>
                </a:solidFill>
                <a:latin typeface="Times New Roman"/>
                <a:ea typeface="Calibri"/>
              </a:rPr>
              <a:t>3</a:t>
            </a:r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>. Кисти винограда свисают до земли. </a:t>
            </a:r>
            <a:b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58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5800" dirty="0" smtClean="0">
                <a:solidFill>
                  <a:schemeClr val="tx1"/>
                </a:solidFill>
                <a:latin typeface="Times New Roman"/>
                <a:ea typeface="Calibri"/>
              </a:rPr>
              <a:t>4</a:t>
            </a:r>
            <a:r>
              <a:rPr lang="ru-RU" sz="5800" dirty="0">
                <a:solidFill>
                  <a:schemeClr val="tx1"/>
                </a:solidFill>
                <a:latin typeface="Times New Roman"/>
                <a:ea typeface="Calibri"/>
              </a:rPr>
              <a:t>. Рябины украшают наши леса. </a:t>
            </a:r>
            <a:r>
              <a:rPr lang="ru-RU" sz="5100" dirty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5100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sz="5100" i="1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/>
              </a:rPr>
              <a:t>                  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2439" y="609600"/>
            <a:ext cx="6981563" cy="7941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Лингвистическая задача - конструктор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5318" y="1365161"/>
            <a:ext cx="7688688" cy="467620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>1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. Осенью птицы улетают на юг. </a:t>
            </a:r>
            <a:endParaRPr lang="ru-RU" sz="32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/>
                <a:ea typeface="Calibri"/>
              </a:rPr>
              <a:t>2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. Осенний морозец разрумянил щеки. </a:t>
            </a:r>
            <a:endParaRPr lang="ru-RU" sz="32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/>
                <a:ea typeface="Calibri"/>
              </a:rPr>
              <a:t>3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. Кисти винограда свисают до земли. </a:t>
            </a:r>
            <a:endParaRPr lang="ru-RU" sz="32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/>
                <a:ea typeface="Calibri"/>
              </a:rPr>
              <a:t>4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. Рябины украшают наши леса. 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/>
                <a:ea typeface="Calibri"/>
              </a:rPr>
            </a:br>
            <a:endParaRPr lang="ru-RU" i="1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/>
              </a:rPr>
              <a:t>                  </a:t>
            </a:r>
            <a:endParaRPr lang="ru-RU" sz="3200" i="1" dirty="0" smtClean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/>
              </a:rPr>
              <a:t>Осень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</a:rPr>
              <a:t>румянит кисти рябины.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768" y="0"/>
            <a:ext cx="9182637" cy="124925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Восстановите текст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, дополнив его второстепенными членами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/>
                <a:ea typeface="Calibri"/>
              </a:rPr>
              <a:t>предложения.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526" y="1146220"/>
            <a:ext cx="8332631" cy="571177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докладной записки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А.Бенкендорфа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начальника тайной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полиции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 ……. имел честь сообщить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…………………,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 стихотворение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…………………дерзко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вольнодумно. Генерал ……………. должен допросить ………………………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справок: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Лермонтова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вашему императорскому величеству,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Веймарн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,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уже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молодого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человека,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гусарского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офицера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6224" y="0"/>
            <a:ext cx="8397027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докладной записки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А.Бенкендорфа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начальника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тайной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полиции.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уже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имел  честь   сообщить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вашему 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императорскому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величеству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что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стихотворение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гусарского  офицера   Лермонтова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дерзко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вольнодумно.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Генерал  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Веймарн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должен  допросить 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молодого человека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Второстепенные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члены делают текст официально-делового стиля более точным, ясным и однозначным.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9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10359861" cy="54091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</a:rPr>
              <a:t>Буквенный диктант. Запишите порядковый номер и тип предложения.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004"/>
            <a:ext cx="10527287" cy="64329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 – назывные,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безличные, О/Л – определенно-личные, Н/Л – неопределённо-личные, ДС – двусоставное предложения.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Божественная ночь! Очаровательная ночь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! </a:t>
            </a:r>
            <a:endParaRPr lang="ru-RU" sz="4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2) Кругом ни 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звука.</a:t>
            </a:r>
            <a:endParaRPr lang="ru-RU" sz="4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 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платившего 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должника приковали цепью к пушке. </a:t>
            </a:r>
            <a:endParaRPr lang="ru-RU" sz="46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Вся ночь прошла в криках и песнях, славивших подвиги. </a:t>
            </a:r>
            <a:endParaRPr lang="ru-RU" sz="4600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ru-RU" sz="4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Принесите ему сейчас же башмаки самые дорогие, с </a:t>
            </a: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золотом.</a:t>
            </a:r>
            <a:endParaRPr lang="ru-RU" sz="4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318537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10359861" cy="54091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</a:rPr>
              <a:t>Буквенный диктант. Запишите порядковый номер и тип предложения.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5004"/>
            <a:ext cx="10527287" cy="643299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 – назывные,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Б/Л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безличные, О/Л – определенно-личные, Н/Л – неопределённо-личные, ДС – двусоставное предложения.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 Пленникам сильно прискучило сидеть в мешках.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 Вот и обожженное дерево и кусты терновника!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8) Нет уз светлее товарищества.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9) Морозило сильнее, чем с утра.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10) Возьми свои палки, да и колоти.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4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11) Что, Кошевой, пора бы погулять запорожцам!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25581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6061"/>
            <a:ext cx="8596668" cy="96591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Буквенный диктант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00767"/>
            <a:ext cx="9638643" cy="47780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 (назывное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2)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 (безличное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3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Н/Л (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неопред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.-личное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4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ДС(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двусоставное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5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О/Л  (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личное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6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Б  (безличное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7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  (назывное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8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Б  безличное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9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  (безличное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10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О/Л(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л.)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11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  (безличное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60" y="167425"/>
            <a:ext cx="6994441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/>
                <a:ea typeface="Calibri"/>
              </a:rPr>
              <a:t>Домашнее задание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5166" y="734096"/>
            <a:ext cx="7058835" cy="600155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1.Теоретический материал  о второстепенных членах предложения, односоставных и неполных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предложениях, стр. 274 – 290, учебник «Русский язык» под. редакцией Герасименко Н.А.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2.Упр.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 650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стр.291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3821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130" y="1"/>
            <a:ext cx="9968246" cy="77273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Спишите. Подчеркните грамматическую основу. Укажите вид </a:t>
            </a:r>
            <a:r>
              <a:rPr lang="ru-RU" sz="2800" dirty="0" smtClean="0">
                <a:solidFill>
                  <a:schemeClr val="tx1"/>
                </a:solidFill>
              </a:rPr>
              <a:t>односоставных </a:t>
            </a:r>
            <a:r>
              <a:rPr lang="ru-RU" sz="2800" dirty="0">
                <a:solidFill>
                  <a:schemeClr val="tx1"/>
                </a:solidFill>
              </a:rPr>
              <a:t>предложений.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5" y="978794"/>
            <a:ext cx="9839458" cy="5879205"/>
          </a:xfrm>
        </p:spPr>
        <p:txBody>
          <a:bodyPr>
            <a:noAutofit/>
          </a:bodyPr>
          <a:lstStyle/>
          <a:p>
            <a:pPr marL="36000" fontAlgn="base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Снова вернулся я в край родимый. (С. 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Есенин) 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Вечер. Взморье. Вздохи ветра. Величавый возглас волн. 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Баль­монт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Сижу и пью с блюдечка. 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(М. Зощенко) 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Стоял теп­лый, солнечный апрель. (Б. 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Пастернак) 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Помнишь ли город тревожный, синюю дымку вдали? (А. Блок)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6. Ему дали чаю. 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(И. Тургенев) 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7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4008" y="1796902"/>
            <a:ext cx="8771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«Односоставные и неполные предложения»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4231" y="5842337"/>
            <a:ext cx="4472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Выполнила курсант</a:t>
            </a:r>
          </a:p>
          <a:p>
            <a:pPr algn="r"/>
            <a:r>
              <a:rPr lang="ru-RU" sz="2000" dirty="0" smtClean="0"/>
              <a:t>211 взвода </a:t>
            </a:r>
          </a:p>
          <a:p>
            <a:pPr algn="r"/>
            <a:r>
              <a:rPr lang="ru-RU" sz="2000" dirty="0" smtClean="0"/>
              <a:t>Макарова А.А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87" y="3618963"/>
            <a:ext cx="2378713" cy="307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24" y="1"/>
            <a:ext cx="9903852" cy="65682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Спишите. Подчеркните грамматическую основу. Укажите вид </a:t>
            </a:r>
            <a:r>
              <a:rPr lang="ru-RU" sz="2800" dirty="0" smtClean="0">
                <a:solidFill>
                  <a:schemeClr val="tx1"/>
                </a:solidFill>
              </a:rPr>
              <a:t>односоставных </a:t>
            </a:r>
            <a:r>
              <a:rPr lang="ru-RU" sz="2800" dirty="0">
                <a:solidFill>
                  <a:schemeClr val="tx1"/>
                </a:solidFill>
              </a:rPr>
              <a:t>предложений.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828" y="875763"/>
            <a:ext cx="9594761" cy="5705341"/>
          </a:xfrm>
        </p:spPr>
        <p:txBody>
          <a:bodyPr>
            <a:noAutofit/>
          </a:bodyPr>
          <a:lstStyle/>
          <a:p>
            <a:pPr marL="36000" fontAlgn="base"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Не спится. Дай зажгу свечу. К чему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читать?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А.Фет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8. Поезд отходил поздно ночью.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(Б.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Пастернак)</a:t>
            </a: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9. Они окунали в воду могучие свои ветви, и серебряный иво­вый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лист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дрожал 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бегущей воде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(К. Паустовский) 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10. Чело­век есть украшение мира.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(М. Горький)</a:t>
            </a: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11. Тишина. Кукуш­ка. Я один в лесу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глухом. Б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Боков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12. Доброе слово всегда бывает кстати.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(Пословица)</a:t>
            </a: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6000" fontAlgn="base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Ветер. Ночь. Путевые огни. Водокачка. Тень семафора.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(А. Сурков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18" y="781901"/>
            <a:ext cx="8596668" cy="1091609"/>
          </a:xfrm>
        </p:spPr>
        <p:txBody>
          <a:bodyPr anchor="ctr">
            <a:normAutofit/>
          </a:bodyPr>
          <a:lstStyle/>
          <a:p>
            <a:r>
              <a:rPr lang="ru-RU" sz="6000" u="sng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  <a:endParaRPr lang="ru-RU" sz="6000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675" y="1873510"/>
            <a:ext cx="8596668" cy="3880773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 action="ppaction://hlinksldjump"/>
            </a:endParaRPr>
          </a:p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Односоставные </a:t>
            </a:r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</a:t>
            </a:r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 action="ppaction://hlinksldjump"/>
            </a:endParaRPr>
          </a:p>
          <a:p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Неполные </a:t>
            </a:r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предложения 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888641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Односоставные предложения:</a:t>
            </a:r>
            <a:endParaRPr lang="ru-RU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726" y="734097"/>
            <a:ext cx="8596668" cy="7984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 состоит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одного главного члена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946" y="1519707"/>
            <a:ext cx="8677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Определённо-личные предложения</a:t>
            </a: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Неопределенно-личные предложения</a:t>
            </a: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Предложения с обобщенно-личным значением</a:t>
            </a: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Безличные предложения</a:t>
            </a:r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Назывные предложения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614" y="1"/>
            <a:ext cx="8063387" cy="63106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Определённо-личные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280" y="618187"/>
            <a:ext cx="9852338" cy="6078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о/л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односоставные предложения, в которых деятель не назван, но мыслится как определенное лицо. 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 в форме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 2 л., ед. и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мн.числа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достаточно определенно указывают на лицо и число.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Люблю 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грозу в начале мая (1л.ед.ч.).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Уходим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завтра в море (1л.мн.ч).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 Москвы ли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будешь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(2л.ед.ч.)?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книгу (2л.ед.ч.).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"/>
            <a:ext cx="10037889" cy="72121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Неопределенно-личные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341" y="592429"/>
            <a:ext cx="9362941" cy="6091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н/л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односоставные предложения, в которых деятель не назван отдельным словом и мыслится как неопределенное лицо.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 в форме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3л.,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наст. и буд. времени и в форме мн.ч. в прошедшем времени.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новенького в газете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пишут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(3л.,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аст.вр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дверь </a:t>
            </a:r>
            <a:r>
              <a:rPr lang="ru-RU" sz="36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постучались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прош.вр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"/>
            <a:ext cx="10243951" cy="643943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Предложения с обобщенно-личным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значением: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1976" y="695459"/>
            <a:ext cx="9375821" cy="605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н/л и о/л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могут иметь значение обобщенного лица, т.е. указывать на то, что действие производится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т.е.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лицом и обобщенное значение времени, т.е. действие может быть отнесено к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любому времени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(чаще всего это пословицы и поговорки). 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Цыплят по осени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(3л., </a:t>
            </a: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Любишь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кататься,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саночки возить (2л., </a:t>
            </a:r>
            <a:r>
              <a:rPr lang="ru-RU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708</TotalTime>
  <Words>1726</Words>
  <Application>Microsoft Office PowerPoint</Application>
  <PresentationFormat>Произвольный</PresentationFormat>
  <Paragraphs>262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Грань</vt:lpstr>
      <vt:lpstr>Презентация PowerPoint</vt:lpstr>
      <vt:lpstr>    Из истории русского языкознания. Ф. И. Буслаев                      А. Х. Востоков</vt:lpstr>
      <vt:lpstr>А. А. Потебня                    А. А. Шахматов</vt:lpstr>
      <vt:lpstr>Презентация PowerPoint</vt:lpstr>
      <vt:lpstr>Содержание:</vt:lpstr>
      <vt:lpstr>Односоставные предложения:</vt:lpstr>
      <vt:lpstr>Определённо-личные предложения:</vt:lpstr>
      <vt:lpstr>Неопределенно-личные предложения:</vt:lpstr>
      <vt:lpstr>Предложения с обобщенно-личным значением:</vt:lpstr>
      <vt:lpstr>Безличные предложения:</vt:lpstr>
      <vt:lpstr>Сказуемое в б/л предложении выражается:</vt:lpstr>
      <vt:lpstr>Назывные предложения:</vt:lpstr>
      <vt:lpstr>В данных предложениях подчеркните сказуемые и определите вид предложения. </vt:lpstr>
      <vt:lpstr>В данных предложениях подчеркните сказуемые и определите вид предложения. </vt:lpstr>
      <vt:lpstr>Найдите односоставные предложения.  Какова их роль в этом тексте? </vt:lpstr>
      <vt:lpstr>Найдите односоставные предложения.  Какова их роль в этом тексте? </vt:lpstr>
      <vt:lpstr>Презентация PowerPoint</vt:lpstr>
      <vt:lpstr>Презентация PowerPoint</vt:lpstr>
      <vt:lpstr>Неполные предложения:</vt:lpstr>
      <vt:lpstr>Эллиптические предложения  </vt:lpstr>
      <vt:lpstr>Пунктуация в неполных предложениях:</vt:lpstr>
      <vt:lpstr>Определите: односоставные это предложения или неполные.</vt:lpstr>
      <vt:lpstr>Определите: односоставные это предложения или неполные.</vt:lpstr>
      <vt:lpstr>Являются ли неполными следующие предложения? </vt:lpstr>
      <vt:lpstr>Являются ли неполными следующие предложения? </vt:lpstr>
      <vt:lpstr>Определите, какие это предложения:</vt:lpstr>
      <vt:lpstr>Определите, какие это предложения:</vt:lpstr>
      <vt:lpstr>Приём «верные и неверные утверждения».(Да/Нет)</vt:lpstr>
      <vt:lpstr>Приём «верные и неверные утверждения».(Да/Нет)</vt:lpstr>
      <vt:lpstr>Приём «верные и неверные утверждения». (Да/Нет)</vt:lpstr>
      <vt:lpstr>Лингвистическая задача - конструктор</vt:lpstr>
      <vt:lpstr>Лингвистическая задача - конструктор</vt:lpstr>
      <vt:lpstr>Восстановите текст, дополнив его второстепенными членами предложения.</vt:lpstr>
      <vt:lpstr>Презентация PowerPoint</vt:lpstr>
      <vt:lpstr>Буквенный диктант. Запишите порядковый номер и тип предложения.</vt:lpstr>
      <vt:lpstr>Буквенный диктант. Запишите порядковый номер и тип предложения.</vt:lpstr>
      <vt:lpstr>Буквенный диктант</vt:lpstr>
      <vt:lpstr>Домашнее задание</vt:lpstr>
      <vt:lpstr>Спишите. Подчеркните грамматическую основу. Укажите вид односоставных предложений.</vt:lpstr>
      <vt:lpstr>Спишите. Подчеркните грамматическую основу. Укажите вид односоставных предложений.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Aleksey Makarov</dc:creator>
  <cp:lastModifiedBy>Olga</cp:lastModifiedBy>
  <cp:revision>101</cp:revision>
  <dcterms:created xsi:type="dcterms:W3CDTF">2015-10-25T11:32:31Z</dcterms:created>
  <dcterms:modified xsi:type="dcterms:W3CDTF">2015-11-18T13:58:38Z</dcterms:modified>
</cp:coreProperties>
</file>