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4" r:id="rId4"/>
    <p:sldId id="275" r:id="rId5"/>
    <p:sldId id="276" r:id="rId6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C75102"/>
    <a:srgbClr val="FF9D00"/>
    <a:srgbClr val="FF6702"/>
    <a:srgbClr val="FF3305"/>
    <a:srgbClr val="CF3E00"/>
    <a:srgbClr val="236F7A"/>
    <a:srgbClr val="EEB42D"/>
    <a:srgbClr val="5706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43" autoAdjust="0"/>
    <p:restoredTop sz="94600" autoAdjust="0"/>
  </p:normalViewPr>
  <p:slideViewPr>
    <p:cSldViewPr>
      <p:cViewPr>
        <p:scale>
          <a:sx n="91" d="100"/>
          <a:sy n="91" d="100"/>
        </p:scale>
        <p:origin x="9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B1131-89A4-44FC-A340-C298C45FE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36C03-BA53-4E37-A450-D10AC3DF0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A82A8-564A-4D65-A4BA-4AED53925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419DA-D588-49D0-84EC-7BAF1E629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62000" y="1524000"/>
            <a:ext cx="75438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69FE7-C3AB-452C-9D44-26016E088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762000" y="304800"/>
            <a:ext cx="7543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36957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524000"/>
            <a:ext cx="36957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762000" y="3848100"/>
            <a:ext cx="36957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848100"/>
            <a:ext cx="36957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561EC-1249-4DD0-92E2-F3720EC85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524000"/>
            <a:ext cx="36957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848100"/>
            <a:ext cx="36957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369A9-6798-4297-8E06-204359C67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45F88-C0D2-4741-BA32-5F4D64AA0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EA553-D473-42F3-AD9F-FE5A10496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5D36E-EBA8-4DEF-BB16-B63727252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1FC32-3D4E-468D-BE0A-9BDAA23D2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E87B-9339-4E2F-A06F-3C258778E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09224-16D7-47BD-B970-1F12F9A1B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2D9E-C13A-4F41-9C30-EA4DA4989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38DDD-4E8D-4E69-8C27-AEADE109B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B7F82D38-B5DA-4537-9677-2500E7173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ctrTitle"/>
          </p:nvPr>
        </p:nvSpPr>
        <p:spPr>
          <a:xfrm>
            <a:off x="1071538" y="2643182"/>
            <a:ext cx="6648472" cy="137160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Тест 19. </a:t>
            </a:r>
            <a:r>
              <a:rPr lang="ru-RU" sz="6000" dirty="0" smtClean="0">
                <a:solidFill>
                  <a:schemeClr val="tx1"/>
                </a:solidFill>
              </a:rPr>
              <a:t>Предельные углеводороды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857375" y="222250"/>
            <a:ext cx="5429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1600" b="1" dirty="0">
                <a:latin typeface="+mn-lt"/>
              </a:rPr>
              <a:t>Часть  А  (задания  с  выбором  ответа)</a:t>
            </a:r>
            <a:endParaRPr lang="ru-RU" sz="1600" dirty="0">
              <a:latin typeface="+mn-lt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71438" y="519113"/>
            <a:ext cx="4000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А1.</a:t>
            </a:r>
            <a:r>
              <a:rPr lang="ru-RU" sz="1400" dirty="0">
                <a:latin typeface="+mn-lt"/>
              </a:rPr>
              <a:t>  Укажите  название  углеводорода  </a:t>
            </a:r>
            <a:r>
              <a:rPr lang="en-US" sz="1400" dirty="0">
                <a:latin typeface="+mn-lt"/>
              </a:rPr>
              <a:t>C</a:t>
            </a:r>
            <a:r>
              <a:rPr lang="ru-RU" sz="1400" baseline="-30000" dirty="0">
                <a:latin typeface="+mn-lt"/>
              </a:rPr>
              <a:t>3</a:t>
            </a:r>
            <a:r>
              <a:rPr lang="en-US" sz="1400" dirty="0">
                <a:latin typeface="+mn-lt"/>
              </a:rPr>
              <a:t>H</a:t>
            </a:r>
            <a:r>
              <a:rPr lang="ru-RU" sz="1400" baseline="-30000" dirty="0">
                <a:latin typeface="+mn-lt"/>
              </a:rPr>
              <a:t>8</a:t>
            </a:r>
            <a:r>
              <a:rPr lang="ru-RU" sz="1400" dirty="0">
                <a:latin typeface="+mn-lt"/>
              </a:rPr>
              <a:t>. 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-23446" y="1036394"/>
            <a:ext cx="3000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А2.</a:t>
            </a:r>
            <a:r>
              <a:rPr lang="ru-RU" sz="1400" dirty="0">
                <a:latin typeface="+mn-lt"/>
              </a:rPr>
              <a:t>  Укажите  формулу  бутана</a:t>
            </a:r>
            <a:r>
              <a:rPr lang="ru-RU" sz="1600" dirty="0">
                <a:latin typeface="+mn-lt"/>
              </a:rPr>
              <a:t>.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5983" y="1571612"/>
            <a:ext cx="3786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latin typeface="+mn-lt"/>
              </a:rPr>
              <a:t>А3.</a:t>
            </a:r>
            <a:r>
              <a:rPr lang="ru-RU" sz="1400" dirty="0">
                <a:latin typeface="+mn-lt"/>
              </a:rPr>
              <a:t>  Укажите  название  радикала  </a:t>
            </a:r>
            <a:r>
              <a:rPr lang="ru-RU" sz="1400" dirty="0">
                <a:latin typeface="+mn-lt"/>
                <a:sym typeface="Symbol" pitchFamily="18" charset="2"/>
              </a:rPr>
              <a:t></a:t>
            </a:r>
            <a:r>
              <a:rPr lang="ru-RU" sz="1400" dirty="0">
                <a:latin typeface="+mn-lt"/>
              </a:rPr>
              <a:t>  </a:t>
            </a:r>
            <a:r>
              <a:rPr lang="ru-RU" sz="1400" dirty="0">
                <a:latin typeface="+mn-lt"/>
                <a:sym typeface="Symbol" pitchFamily="18" charset="2"/>
              </a:rPr>
              <a:t>CH</a:t>
            </a:r>
            <a:r>
              <a:rPr lang="ru-RU" sz="1400" baseline="-30000" dirty="0">
                <a:latin typeface="+mn-lt"/>
                <a:sym typeface="Symbol" pitchFamily="18" charset="2"/>
              </a:rPr>
              <a:t>3</a:t>
            </a:r>
            <a:r>
              <a:rPr lang="ru-RU" sz="1200" dirty="0">
                <a:latin typeface="Cambria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75" name="Скругленный прямоугольник 74"/>
          <p:cNvSpPr/>
          <p:nvPr/>
        </p:nvSpPr>
        <p:spPr bwMode="auto">
          <a:xfrm>
            <a:off x="224330" y="5357826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 bwMode="auto">
          <a:xfrm>
            <a:off x="4583723" y="2476860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 bwMode="auto">
          <a:xfrm>
            <a:off x="6750294" y="2488590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 bwMode="auto">
          <a:xfrm>
            <a:off x="2428860" y="2476860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 bwMode="auto">
          <a:xfrm>
            <a:off x="6738586" y="1869087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 bwMode="auto">
          <a:xfrm>
            <a:off x="4573100" y="810340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 bwMode="auto">
          <a:xfrm>
            <a:off x="2405414" y="820963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 bwMode="auto">
          <a:xfrm>
            <a:off x="237728" y="820963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 bwMode="auto">
          <a:xfrm>
            <a:off x="6737486" y="820963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110" name="TextBox 15"/>
          <p:cNvSpPr txBox="1">
            <a:spLocks noChangeArrowheads="1"/>
          </p:cNvSpPr>
          <p:nvPr/>
        </p:nvSpPr>
        <p:spPr bwMode="auto">
          <a:xfrm>
            <a:off x="714348" y="774071"/>
            <a:ext cx="928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2"/>
                </a:solidFill>
                <a:latin typeface="Calibri" pitchFamily="34" charset="0"/>
              </a:rPr>
              <a:t>ошибка</a:t>
            </a:r>
          </a:p>
        </p:txBody>
      </p:sp>
      <p:sp>
        <p:nvSpPr>
          <p:cNvPr id="4111" name="TextBox 16"/>
          <p:cNvSpPr txBox="1">
            <a:spLocks noChangeArrowheads="1"/>
          </p:cNvSpPr>
          <p:nvPr/>
        </p:nvSpPr>
        <p:spPr bwMode="auto">
          <a:xfrm>
            <a:off x="3036633" y="774071"/>
            <a:ext cx="785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Calibri" pitchFamily="34" charset="0"/>
              </a:rPr>
              <a:t>верно</a:t>
            </a:r>
          </a:p>
        </p:txBody>
      </p:sp>
      <p:sp>
        <p:nvSpPr>
          <p:cNvPr id="4122" name="TextBox 17"/>
          <p:cNvSpPr txBox="1">
            <a:spLocks noChangeArrowheads="1"/>
          </p:cNvSpPr>
          <p:nvPr/>
        </p:nvSpPr>
        <p:spPr bwMode="auto">
          <a:xfrm>
            <a:off x="5214942" y="774071"/>
            <a:ext cx="857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2"/>
                </a:solidFill>
                <a:latin typeface="Calibri" pitchFamily="34" charset="0"/>
              </a:rPr>
              <a:t>ошибка</a:t>
            </a:r>
          </a:p>
        </p:txBody>
      </p:sp>
      <p:sp>
        <p:nvSpPr>
          <p:cNvPr id="4123" name="TextBox 18"/>
          <p:cNvSpPr txBox="1">
            <a:spLocks noChangeArrowheads="1"/>
          </p:cNvSpPr>
          <p:nvPr/>
        </p:nvSpPr>
        <p:spPr bwMode="auto">
          <a:xfrm>
            <a:off x="7334636" y="774071"/>
            <a:ext cx="928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2"/>
                </a:solidFill>
                <a:latin typeface="Calibri" pitchFamily="34" charset="0"/>
                <a:cs typeface="Times New Roman" pitchFamily="18" charset="0"/>
              </a:rPr>
              <a:t>ошибка</a:t>
            </a:r>
          </a:p>
        </p:txBody>
      </p:sp>
      <p:sp>
        <p:nvSpPr>
          <p:cNvPr id="83" name="Скругленный прямоугольник 82"/>
          <p:cNvSpPr/>
          <p:nvPr/>
        </p:nvSpPr>
        <p:spPr bwMode="auto">
          <a:xfrm>
            <a:off x="6738586" y="809240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 bwMode="auto">
          <a:xfrm>
            <a:off x="4583723" y="822063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 bwMode="auto">
          <a:xfrm>
            <a:off x="6739686" y="1345575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 bwMode="auto">
          <a:xfrm>
            <a:off x="2404314" y="820963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 bwMode="auto">
          <a:xfrm>
            <a:off x="237728" y="833786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198" name="TextBox 30"/>
          <p:cNvSpPr txBox="1">
            <a:spLocks noChangeArrowheads="1"/>
          </p:cNvSpPr>
          <p:nvPr/>
        </p:nvSpPr>
        <p:spPr bwMode="auto">
          <a:xfrm>
            <a:off x="820955" y="774071"/>
            <a:ext cx="84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Calibri" pitchFamily="34" charset="0"/>
              </a:rPr>
              <a:t>1) этан</a:t>
            </a:r>
          </a:p>
        </p:txBody>
      </p:sp>
      <p:sp>
        <p:nvSpPr>
          <p:cNvPr id="4199" name="TextBox 9"/>
          <p:cNvSpPr txBox="1">
            <a:spLocks noChangeArrowheads="1"/>
          </p:cNvSpPr>
          <p:nvPr/>
        </p:nvSpPr>
        <p:spPr bwMode="auto">
          <a:xfrm>
            <a:off x="2928926" y="774071"/>
            <a:ext cx="1000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Calibri" pitchFamily="34" charset="0"/>
              </a:rPr>
              <a:t>2)пропан</a:t>
            </a:r>
          </a:p>
        </p:txBody>
      </p:sp>
      <p:sp>
        <p:nvSpPr>
          <p:cNvPr id="4200" name="TextBox 31"/>
          <p:cNvSpPr txBox="1">
            <a:spLocks noChangeArrowheads="1"/>
          </p:cNvSpPr>
          <p:nvPr/>
        </p:nvSpPr>
        <p:spPr bwMode="auto">
          <a:xfrm>
            <a:off x="5179773" y="774071"/>
            <a:ext cx="9255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>
                <a:latin typeface="Calibri" pitchFamily="34" charset="0"/>
              </a:rPr>
              <a:t>3) метан</a:t>
            </a:r>
          </a:p>
        </p:txBody>
      </p:sp>
      <p:sp>
        <p:nvSpPr>
          <p:cNvPr id="4201" name="TextBox 32"/>
          <p:cNvSpPr txBox="1">
            <a:spLocks noChangeArrowheads="1"/>
          </p:cNvSpPr>
          <p:nvPr/>
        </p:nvSpPr>
        <p:spPr bwMode="auto">
          <a:xfrm>
            <a:off x="7346359" y="762348"/>
            <a:ext cx="9286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Calibri" pitchFamily="34" charset="0"/>
              </a:rPr>
              <a:t>4) бутан</a:t>
            </a:r>
          </a:p>
        </p:txBody>
      </p:sp>
      <p:sp>
        <p:nvSpPr>
          <p:cNvPr id="88" name="Скругленный прямоугольник 87"/>
          <p:cNvSpPr/>
          <p:nvPr/>
        </p:nvSpPr>
        <p:spPr bwMode="auto">
          <a:xfrm>
            <a:off x="4573100" y="133275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 bwMode="auto">
          <a:xfrm>
            <a:off x="2405414" y="133385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 bwMode="auto">
          <a:xfrm>
            <a:off x="238828" y="133275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138" name="TextBox 39"/>
          <p:cNvSpPr txBox="1">
            <a:spLocks noChangeArrowheads="1"/>
          </p:cNvSpPr>
          <p:nvPr/>
        </p:nvSpPr>
        <p:spPr bwMode="auto">
          <a:xfrm>
            <a:off x="928662" y="1298683"/>
            <a:ext cx="714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Calibri" pitchFamily="34" charset="0"/>
              </a:rPr>
              <a:t>верно</a:t>
            </a:r>
          </a:p>
        </p:txBody>
      </p:sp>
      <p:sp>
        <p:nvSpPr>
          <p:cNvPr id="4139" name="TextBox 40"/>
          <p:cNvSpPr txBox="1">
            <a:spLocks noChangeArrowheads="1"/>
          </p:cNvSpPr>
          <p:nvPr/>
        </p:nvSpPr>
        <p:spPr bwMode="auto">
          <a:xfrm>
            <a:off x="2928926" y="1285860"/>
            <a:ext cx="928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2"/>
                </a:solidFill>
                <a:latin typeface="Calibri" pitchFamily="34" charset="0"/>
              </a:rPr>
              <a:t>ошибка</a:t>
            </a:r>
          </a:p>
        </p:txBody>
      </p:sp>
      <p:sp>
        <p:nvSpPr>
          <p:cNvPr id="4140" name="TextBox 41"/>
          <p:cNvSpPr txBox="1">
            <a:spLocks noChangeArrowheads="1"/>
          </p:cNvSpPr>
          <p:nvPr/>
        </p:nvSpPr>
        <p:spPr bwMode="auto">
          <a:xfrm>
            <a:off x="5214942" y="1298683"/>
            <a:ext cx="857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2"/>
                </a:solidFill>
                <a:latin typeface="Calibri" pitchFamily="34" charset="0"/>
              </a:rPr>
              <a:t>ошибка</a:t>
            </a:r>
          </a:p>
        </p:txBody>
      </p:sp>
      <p:sp>
        <p:nvSpPr>
          <p:cNvPr id="4141" name="TextBox 42"/>
          <p:cNvSpPr txBox="1">
            <a:spLocks noChangeArrowheads="1"/>
          </p:cNvSpPr>
          <p:nvPr/>
        </p:nvSpPr>
        <p:spPr bwMode="auto">
          <a:xfrm>
            <a:off x="7429520" y="1310406"/>
            <a:ext cx="8588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2"/>
                </a:solidFill>
                <a:latin typeface="Calibri" pitchFamily="34" charset="0"/>
              </a:rPr>
              <a:t>ошибка</a:t>
            </a:r>
          </a:p>
        </p:txBody>
      </p:sp>
      <p:sp>
        <p:nvSpPr>
          <p:cNvPr id="91" name="Скругленный прямоугольник 90"/>
          <p:cNvSpPr/>
          <p:nvPr/>
        </p:nvSpPr>
        <p:spPr bwMode="auto">
          <a:xfrm>
            <a:off x="6738586" y="1349101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 bwMode="auto">
          <a:xfrm>
            <a:off x="4583723" y="1357298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 bwMode="auto">
          <a:xfrm>
            <a:off x="2414937" y="1358398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 bwMode="auto">
          <a:xfrm>
            <a:off x="238828" y="1357298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158" name="TextBox 51"/>
          <p:cNvSpPr txBox="1">
            <a:spLocks noChangeArrowheads="1"/>
          </p:cNvSpPr>
          <p:nvPr/>
        </p:nvSpPr>
        <p:spPr bwMode="auto">
          <a:xfrm>
            <a:off x="833778" y="1310406"/>
            <a:ext cx="795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>
                <a:latin typeface="Calibri" pitchFamily="34" charset="0"/>
              </a:rPr>
              <a:t>1)C</a:t>
            </a:r>
            <a:r>
              <a:rPr lang="ru-RU" sz="1600" baseline="-25000" dirty="0">
                <a:latin typeface="Calibri" pitchFamily="34" charset="0"/>
              </a:rPr>
              <a:t>4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ru-RU" sz="1600" baseline="-25000" dirty="0">
                <a:latin typeface="Calibri" pitchFamily="34" charset="0"/>
              </a:rPr>
              <a:t>10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4159" name="TextBox 52"/>
          <p:cNvSpPr txBox="1">
            <a:spLocks noChangeArrowheads="1"/>
          </p:cNvSpPr>
          <p:nvPr/>
        </p:nvSpPr>
        <p:spPr bwMode="auto">
          <a:xfrm>
            <a:off x="3013187" y="1322129"/>
            <a:ext cx="7731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>
                <a:latin typeface="Calibri" pitchFamily="34" charset="0"/>
              </a:rPr>
              <a:t>2) </a:t>
            </a:r>
            <a:r>
              <a:rPr lang="en-US" sz="1600" dirty="0">
                <a:latin typeface="Calibri" pitchFamily="34" charset="0"/>
              </a:rPr>
              <a:t>C</a:t>
            </a:r>
            <a:r>
              <a:rPr lang="ru-RU" sz="1600" baseline="-25000" dirty="0">
                <a:latin typeface="Calibri" pitchFamily="34" charset="0"/>
              </a:rPr>
              <a:t>2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ru-RU" sz="1600" baseline="-25000" dirty="0">
                <a:latin typeface="Calibri" pitchFamily="34" charset="0"/>
              </a:rPr>
              <a:t>6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4157" name="TextBox 34"/>
          <p:cNvSpPr txBox="1">
            <a:spLocks noChangeArrowheads="1"/>
          </p:cNvSpPr>
          <p:nvPr/>
        </p:nvSpPr>
        <p:spPr bwMode="auto">
          <a:xfrm>
            <a:off x="5227765" y="1309306"/>
            <a:ext cx="7731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>
                <a:latin typeface="Calibri" pitchFamily="34" charset="0"/>
              </a:rPr>
              <a:t>3) </a:t>
            </a:r>
            <a:r>
              <a:rPr lang="en-US" sz="1600" dirty="0">
                <a:latin typeface="Calibri" pitchFamily="34" charset="0"/>
              </a:rPr>
              <a:t>C</a:t>
            </a:r>
            <a:r>
              <a:rPr lang="ru-RU" sz="1600" baseline="-25000" dirty="0">
                <a:latin typeface="Calibri" pitchFamily="34" charset="0"/>
              </a:rPr>
              <a:t>3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ru-RU" sz="1600" baseline="-25000" dirty="0">
                <a:latin typeface="Calibri" pitchFamily="34" charset="0"/>
              </a:rPr>
              <a:t>8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4160" name="TextBox 53"/>
          <p:cNvSpPr txBox="1">
            <a:spLocks noChangeArrowheads="1"/>
          </p:cNvSpPr>
          <p:nvPr/>
        </p:nvSpPr>
        <p:spPr bwMode="auto">
          <a:xfrm>
            <a:off x="7429520" y="1322129"/>
            <a:ext cx="7032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>
                <a:latin typeface="Calibri" pitchFamily="34" charset="0"/>
              </a:rPr>
              <a:t>4) </a:t>
            </a:r>
            <a:r>
              <a:rPr lang="en-US" sz="1600" dirty="0">
                <a:latin typeface="Calibri" pitchFamily="34" charset="0"/>
              </a:rPr>
              <a:t>CH</a:t>
            </a:r>
            <a:r>
              <a:rPr lang="ru-RU" sz="1600" baseline="-25000" dirty="0">
                <a:latin typeface="Calibri" pitchFamily="34" charset="0"/>
              </a:rPr>
              <a:t>4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 bwMode="auto">
          <a:xfrm>
            <a:off x="4572000" y="1869087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 bwMode="auto">
          <a:xfrm>
            <a:off x="2405414" y="1869087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 bwMode="auto">
          <a:xfrm>
            <a:off x="226005" y="1869087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166" name="TextBox 59"/>
          <p:cNvSpPr txBox="1">
            <a:spLocks noChangeArrowheads="1"/>
          </p:cNvSpPr>
          <p:nvPr/>
        </p:nvSpPr>
        <p:spPr bwMode="auto">
          <a:xfrm>
            <a:off x="642910" y="1833918"/>
            <a:ext cx="928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2"/>
                </a:solidFill>
                <a:latin typeface="Calibri" pitchFamily="34" charset="0"/>
              </a:rPr>
              <a:t>ошибка</a:t>
            </a:r>
          </a:p>
        </p:txBody>
      </p:sp>
      <p:sp>
        <p:nvSpPr>
          <p:cNvPr id="4167" name="TextBox 60"/>
          <p:cNvSpPr txBox="1">
            <a:spLocks noChangeArrowheads="1"/>
          </p:cNvSpPr>
          <p:nvPr/>
        </p:nvSpPr>
        <p:spPr bwMode="auto">
          <a:xfrm>
            <a:off x="3000364" y="1833918"/>
            <a:ext cx="857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2"/>
                </a:solidFill>
                <a:latin typeface="Calibri" pitchFamily="34" charset="0"/>
              </a:rPr>
              <a:t>ошибка</a:t>
            </a:r>
          </a:p>
        </p:txBody>
      </p:sp>
      <p:sp>
        <p:nvSpPr>
          <p:cNvPr id="4168" name="TextBox 61"/>
          <p:cNvSpPr txBox="1">
            <a:spLocks noChangeArrowheads="1"/>
          </p:cNvSpPr>
          <p:nvPr/>
        </p:nvSpPr>
        <p:spPr bwMode="auto">
          <a:xfrm>
            <a:off x="5203219" y="1845641"/>
            <a:ext cx="8524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bg2"/>
                </a:solidFill>
                <a:latin typeface="Calibri" pitchFamily="34" charset="0"/>
              </a:rPr>
              <a:t>ошибка</a:t>
            </a:r>
          </a:p>
        </p:txBody>
      </p:sp>
      <p:sp>
        <p:nvSpPr>
          <p:cNvPr id="98" name="Скругленный прямоугольник 97"/>
          <p:cNvSpPr/>
          <p:nvPr/>
        </p:nvSpPr>
        <p:spPr bwMode="auto">
          <a:xfrm>
            <a:off x="4583723" y="1880810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 bwMode="auto">
          <a:xfrm>
            <a:off x="2417137" y="1869087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 bwMode="auto">
          <a:xfrm>
            <a:off x="226005" y="1869087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169" name="TextBox 62"/>
          <p:cNvSpPr txBox="1">
            <a:spLocks noChangeArrowheads="1"/>
          </p:cNvSpPr>
          <p:nvPr/>
        </p:nvSpPr>
        <p:spPr bwMode="auto">
          <a:xfrm>
            <a:off x="7429520" y="1833918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Calibri" pitchFamily="34" charset="0"/>
              </a:rPr>
              <a:t>верно</a:t>
            </a:r>
          </a:p>
        </p:txBody>
      </p:sp>
      <p:sp>
        <p:nvSpPr>
          <p:cNvPr id="82" name="Скругленный прямоугольник 81"/>
          <p:cNvSpPr/>
          <p:nvPr/>
        </p:nvSpPr>
        <p:spPr bwMode="auto">
          <a:xfrm>
            <a:off x="6738586" y="1880810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44343" y="1833918"/>
            <a:ext cx="846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1)бутил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000948" y="1833918"/>
            <a:ext cx="9260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2) метан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47415" y="1845641"/>
            <a:ext cx="7827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3) этил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419344" y="1857364"/>
            <a:ext cx="934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4) метил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44" y="2143116"/>
            <a:ext cx="55721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А4.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Укажите  формулу  радикала  этила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857488" y="24288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000628" y="24288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верно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238652" y="24299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 bwMode="auto">
          <a:xfrm>
            <a:off x="262304" y="2465139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00034" y="24288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 bwMode="auto">
          <a:xfrm>
            <a:off x="262274" y="2476860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 bwMode="auto">
          <a:xfrm>
            <a:off x="4583723" y="2488583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 bwMode="auto">
          <a:xfrm>
            <a:off x="2428860" y="2488583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 bwMode="auto">
          <a:xfrm>
            <a:off x="6750309" y="2500306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85786" y="2428868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 1) </a:t>
            </a:r>
            <a:r>
              <a:rPr lang="ru-RU" sz="1600" dirty="0" smtClean="0">
                <a:latin typeface="Calibri" pitchFamily="34" charset="0"/>
                <a:sym typeface="Symbol"/>
              </a:rPr>
              <a:t></a:t>
            </a:r>
            <a:r>
              <a:rPr lang="ru-RU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C</a:t>
            </a:r>
            <a:r>
              <a:rPr lang="ru-RU" sz="1600" baseline="-25000" dirty="0" smtClean="0">
                <a:latin typeface="Calibri" pitchFamily="34" charset="0"/>
              </a:rPr>
              <a:t>2</a:t>
            </a:r>
            <a:r>
              <a:rPr lang="en-US" sz="1600" dirty="0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6 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967458" y="2440018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 2) </a:t>
            </a:r>
            <a:r>
              <a:rPr lang="en-US" sz="1600" dirty="0" smtClean="0">
                <a:latin typeface="Calibri" pitchFamily="34" charset="0"/>
                <a:sym typeface="Symbol"/>
              </a:rPr>
              <a:t></a:t>
            </a:r>
            <a:r>
              <a:rPr lang="en-US" sz="1600" dirty="0" smtClean="0">
                <a:latin typeface="Calibri" pitchFamily="34" charset="0"/>
              </a:rPr>
              <a:t> C</a:t>
            </a:r>
            <a:r>
              <a:rPr lang="ru-RU" sz="1600" baseline="-25000" dirty="0" smtClean="0">
                <a:latin typeface="Calibri" pitchFamily="34" charset="0"/>
              </a:rPr>
              <a:t>3</a:t>
            </a:r>
            <a:r>
              <a:rPr lang="en-US" sz="1600" dirty="0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7</a:t>
            </a:r>
            <a:r>
              <a:rPr lang="ru-RU" sz="1600" dirty="0" smtClean="0">
                <a:latin typeface="Calibri" pitchFamily="34" charset="0"/>
              </a:rPr>
              <a:t> 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174450" y="2428868"/>
            <a:ext cx="10711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3) </a:t>
            </a:r>
            <a:r>
              <a:rPr lang="en-US" sz="1600" dirty="0" smtClean="0">
                <a:latin typeface="Calibri" pitchFamily="34" charset="0"/>
                <a:sym typeface="Symbol"/>
              </a:rPr>
              <a:t></a:t>
            </a:r>
            <a:r>
              <a:rPr lang="en-US" sz="1600" dirty="0" smtClean="0">
                <a:latin typeface="Calibri" pitchFamily="34" charset="0"/>
              </a:rPr>
              <a:t> C</a:t>
            </a:r>
            <a:r>
              <a:rPr lang="ru-RU" sz="1600" baseline="-25000" dirty="0" smtClean="0">
                <a:latin typeface="Calibri" pitchFamily="34" charset="0"/>
              </a:rPr>
              <a:t>2</a:t>
            </a:r>
            <a:r>
              <a:rPr lang="en-US" sz="1600" dirty="0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5</a:t>
            </a:r>
            <a:r>
              <a:rPr lang="ru-RU" sz="1600" dirty="0" smtClean="0">
                <a:latin typeface="Calibri" pitchFamily="34" charset="0"/>
              </a:rPr>
              <a:t> 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325734" y="2450066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4) </a:t>
            </a:r>
            <a:r>
              <a:rPr lang="en-US" sz="1600" dirty="0" smtClean="0">
                <a:latin typeface="Calibri" pitchFamily="34" charset="0"/>
                <a:sym typeface="Symbol"/>
              </a:rPr>
              <a:t></a:t>
            </a:r>
            <a:r>
              <a:rPr lang="en-US" sz="1600" dirty="0" smtClean="0">
                <a:latin typeface="Calibri" pitchFamily="34" charset="0"/>
              </a:rPr>
              <a:t> C</a:t>
            </a:r>
            <a:r>
              <a:rPr lang="ru-RU" sz="1600" baseline="-25000" dirty="0" smtClean="0">
                <a:latin typeface="Calibri" pitchFamily="34" charset="0"/>
              </a:rPr>
              <a:t>4</a:t>
            </a:r>
            <a:r>
              <a:rPr lang="en-US" sz="1600" dirty="0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9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2760645"/>
            <a:ext cx="85725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А5.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Укажите,  какое  суждение  является  правильным:  А)  изомеры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Symbol" pitchFamily="18" charset="2"/>
              </a:rPr>
              <a:t>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Symbol" pitchFamily="18" charset="2"/>
              </a:rPr>
              <a:t>вещества,  имеющие  одинаковый  состав,  но  разное  строение  и  потому  разные  свойства;  Б)  гомологи  -  вещества,  отличающиеся  по  своему  составу  на  гомологическую  разность    -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Symbol" pitchFamily="18" charset="2"/>
              </a:rPr>
              <a:t>CH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Symbol" pitchFamily="18" charset="2"/>
              </a:rPr>
              <a:t>,  но  имеющие  сходное  строение  и  близкие  свойства.</a:t>
            </a:r>
          </a:p>
        </p:txBody>
      </p:sp>
      <p:sp>
        <p:nvSpPr>
          <p:cNvPr id="115" name="Скругленный прямоугольник 114"/>
          <p:cNvSpPr/>
          <p:nvPr/>
        </p:nvSpPr>
        <p:spPr bwMode="auto">
          <a:xfrm>
            <a:off x="4572000" y="424606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 bwMode="auto">
          <a:xfrm>
            <a:off x="6727392" y="370360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 bwMode="auto">
          <a:xfrm>
            <a:off x="4565258" y="370470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8" name="Скругленный прямоугольник 117"/>
          <p:cNvSpPr/>
          <p:nvPr/>
        </p:nvSpPr>
        <p:spPr bwMode="auto">
          <a:xfrm>
            <a:off x="2400920" y="370470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 bwMode="auto">
          <a:xfrm>
            <a:off x="235480" y="370470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65690" y="366451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938974" y="365336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16044" y="365336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верно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285542" y="366451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 bwMode="auto">
          <a:xfrm>
            <a:off x="4572000" y="3714752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6" name="Скругленный прямоугольник 125"/>
          <p:cNvSpPr/>
          <p:nvPr/>
        </p:nvSpPr>
        <p:spPr bwMode="auto">
          <a:xfrm>
            <a:off x="2418812" y="3714752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7" name="Скругленный прямоугольник 126"/>
          <p:cNvSpPr/>
          <p:nvPr/>
        </p:nvSpPr>
        <p:spPr bwMode="auto">
          <a:xfrm>
            <a:off x="233276" y="3714752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 bwMode="auto">
          <a:xfrm>
            <a:off x="6756434" y="3714752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84054" y="3673458"/>
            <a:ext cx="160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1) верно  только  А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715140" y="3663410"/>
            <a:ext cx="2149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4) оба суждения неверны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738423" y="3673458"/>
            <a:ext cx="1598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2) верно  только  Б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572000" y="3673458"/>
            <a:ext cx="2044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3) верны  оба  суждения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5192" y="3962516"/>
            <a:ext cx="65008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А6.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Укажите  общую  формулу  гомологического  ряда  метана.</a:t>
            </a:r>
          </a:p>
        </p:txBody>
      </p:sp>
      <p:sp>
        <p:nvSpPr>
          <p:cNvPr id="132" name="Скругленный прямоугольник 131"/>
          <p:cNvSpPr/>
          <p:nvPr/>
        </p:nvSpPr>
        <p:spPr bwMode="auto">
          <a:xfrm>
            <a:off x="2408764" y="424606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 bwMode="auto">
          <a:xfrm>
            <a:off x="235480" y="424606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 bwMode="auto">
          <a:xfrm>
            <a:off x="6735236" y="424496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04780" y="419472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верно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755906" y="420587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143504" y="421592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410526" y="420477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39" name="Скругленный прямоугольник 138"/>
          <p:cNvSpPr/>
          <p:nvPr/>
        </p:nvSpPr>
        <p:spPr bwMode="auto">
          <a:xfrm>
            <a:off x="6745284" y="4266160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0" name="Скругленный прямоугольник 139"/>
          <p:cNvSpPr/>
          <p:nvPr/>
        </p:nvSpPr>
        <p:spPr bwMode="auto">
          <a:xfrm>
            <a:off x="4592096" y="4266160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1" name="Скругленный прямоугольник 140"/>
          <p:cNvSpPr/>
          <p:nvPr/>
        </p:nvSpPr>
        <p:spPr bwMode="auto">
          <a:xfrm>
            <a:off x="255576" y="4266160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2428860" y="4255010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803909" y="4204770"/>
            <a:ext cx="984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1) C</a:t>
            </a:r>
            <a:r>
              <a:rPr lang="en-US" sz="1600" baseline="-25000" dirty="0" err="1" smtClean="0">
                <a:latin typeface="Calibri" pitchFamily="34" charset="0"/>
              </a:rPr>
              <a:t>n</a:t>
            </a:r>
            <a:r>
              <a:rPr lang="en-US" sz="1600" dirty="0" err="1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2</a:t>
            </a:r>
            <a:r>
              <a:rPr lang="en-US" sz="1600" baseline="-25000" dirty="0" smtClean="0">
                <a:latin typeface="Calibri" pitchFamily="34" charset="0"/>
              </a:rPr>
              <a:t>n</a:t>
            </a:r>
            <a:r>
              <a:rPr lang="ru-RU" sz="1600" baseline="-25000" dirty="0" smtClean="0">
                <a:latin typeface="Calibri" pitchFamily="34" charset="0"/>
              </a:rPr>
              <a:t>+2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020460" y="4194722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2) C</a:t>
            </a:r>
            <a:r>
              <a:rPr lang="en-US" sz="1600" baseline="-25000" dirty="0" err="1" smtClean="0">
                <a:latin typeface="Calibri" pitchFamily="34" charset="0"/>
              </a:rPr>
              <a:t>n</a:t>
            </a:r>
            <a:r>
              <a:rPr lang="en-US" sz="1600" dirty="0" err="1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2</a:t>
            </a:r>
            <a:r>
              <a:rPr lang="en-US" sz="1600" baseline="-25000" dirty="0" smtClean="0">
                <a:latin typeface="Calibri" pitchFamily="34" charset="0"/>
              </a:rPr>
              <a:t>n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61536" y="4204770"/>
            <a:ext cx="9589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3) C</a:t>
            </a:r>
            <a:r>
              <a:rPr lang="en-US" sz="1600" baseline="-25000" dirty="0" err="1" smtClean="0">
                <a:latin typeface="Calibri" pitchFamily="34" charset="0"/>
              </a:rPr>
              <a:t>n</a:t>
            </a:r>
            <a:r>
              <a:rPr lang="en-US" sz="1600" dirty="0" err="1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2</a:t>
            </a:r>
            <a:r>
              <a:rPr lang="en-US" sz="1600" baseline="-25000" dirty="0" smtClean="0">
                <a:latin typeface="Calibri" pitchFamily="34" charset="0"/>
              </a:rPr>
              <a:t>n</a:t>
            </a:r>
            <a:r>
              <a:rPr lang="ru-RU" sz="1600" baseline="-25000" dirty="0" smtClean="0">
                <a:latin typeface="Calibri" pitchFamily="34" charset="0"/>
              </a:rPr>
              <a:t>-2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7399298" y="4213358"/>
            <a:ext cx="9589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4) C</a:t>
            </a:r>
            <a:r>
              <a:rPr lang="en-US" sz="1600" baseline="-25000" dirty="0" err="1" smtClean="0">
                <a:latin typeface="Calibri" pitchFamily="34" charset="0"/>
              </a:rPr>
              <a:t>n</a:t>
            </a:r>
            <a:r>
              <a:rPr lang="en-US" sz="1600" dirty="0" err="1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2</a:t>
            </a:r>
            <a:r>
              <a:rPr lang="en-US" sz="1600" baseline="-25000" dirty="0" smtClean="0">
                <a:latin typeface="Calibri" pitchFamily="34" charset="0"/>
              </a:rPr>
              <a:t>n</a:t>
            </a:r>
            <a:r>
              <a:rPr lang="ru-RU" sz="1600" baseline="-25000" dirty="0" smtClean="0">
                <a:latin typeface="Calibri" pitchFamily="34" charset="0"/>
              </a:rPr>
              <a:t>-6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4500570"/>
            <a:ext cx="73581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А7.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Углеводород,  относящийся  к  предельным  углеводородам,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sym typeface="Symbol" pitchFamily="18" charset="2"/>
              </a:rPr>
              <a:t>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sym typeface="Symbol" pitchFamily="18" charset="2"/>
              </a:rPr>
              <a:t>это</a:t>
            </a:r>
          </a:p>
        </p:txBody>
      </p:sp>
      <p:sp>
        <p:nvSpPr>
          <p:cNvPr id="146" name="Скругленный прямоугольник 145"/>
          <p:cNvSpPr/>
          <p:nvPr/>
        </p:nvSpPr>
        <p:spPr bwMode="auto">
          <a:xfrm>
            <a:off x="6715140" y="478632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7" name="Скругленный прямоугольник 146"/>
          <p:cNvSpPr/>
          <p:nvPr/>
        </p:nvSpPr>
        <p:spPr bwMode="auto">
          <a:xfrm>
            <a:off x="4561967" y="478632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 bwMode="auto">
          <a:xfrm>
            <a:off x="2397614" y="478632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 bwMode="auto">
          <a:xfrm>
            <a:off x="234378" y="478632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35546" y="47360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950124" y="474613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103312" y="474613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296692" y="474613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верно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4" name="Скругленный прямоугольник 153"/>
          <p:cNvSpPr/>
          <p:nvPr/>
        </p:nvSpPr>
        <p:spPr bwMode="auto">
          <a:xfrm>
            <a:off x="6725188" y="4786322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 bwMode="auto">
          <a:xfrm>
            <a:off x="4572000" y="4786322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 bwMode="auto">
          <a:xfrm>
            <a:off x="2407662" y="4786322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 bwMode="auto">
          <a:xfrm>
            <a:off x="255576" y="4786322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798636" y="4736082"/>
            <a:ext cx="772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1) C</a:t>
            </a:r>
            <a:r>
              <a:rPr lang="ru-RU" sz="1600" baseline="-25000" dirty="0" smtClean="0">
                <a:latin typeface="Calibri" pitchFamily="34" charset="0"/>
              </a:rPr>
              <a:t>6</a:t>
            </a:r>
            <a:r>
              <a:rPr lang="en-US" sz="1600" dirty="0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8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3071802" y="4746130"/>
            <a:ext cx="841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2) </a:t>
            </a:r>
            <a:r>
              <a:rPr lang="en-US" sz="1600" dirty="0" smtClean="0">
                <a:latin typeface="Calibri" pitchFamily="34" charset="0"/>
              </a:rPr>
              <a:t>C</a:t>
            </a:r>
            <a:r>
              <a:rPr lang="ru-RU" sz="1600" baseline="-25000" dirty="0" smtClean="0">
                <a:latin typeface="Calibri" pitchFamily="34" charset="0"/>
              </a:rPr>
              <a:t>5</a:t>
            </a:r>
            <a:r>
              <a:rPr lang="en-US" sz="1600" dirty="0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10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275230" y="4746130"/>
            <a:ext cx="841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3) </a:t>
            </a:r>
            <a:r>
              <a:rPr lang="en-US" sz="1600" dirty="0" smtClean="0">
                <a:latin typeface="Calibri" pitchFamily="34" charset="0"/>
              </a:rPr>
              <a:t>C</a:t>
            </a:r>
            <a:r>
              <a:rPr lang="ru-RU" sz="1600" baseline="-25000" dirty="0" smtClean="0">
                <a:latin typeface="Calibri" pitchFamily="34" charset="0"/>
              </a:rPr>
              <a:t>7</a:t>
            </a:r>
            <a:r>
              <a:rPr lang="en-US" sz="1600" dirty="0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14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399376" y="4734980"/>
            <a:ext cx="841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4) </a:t>
            </a:r>
            <a:r>
              <a:rPr lang="en-US" sz="1600" dirty="0" smtClean="0">
                <a:latin typeface="Calibri" pitchFamily="34" charset="0"/>
              </a:rPr>
              <a:t>C</a:t>
            </a:r>
            <a:r>
              <a:rPr lang="ru-RU" sz="1600" baseline="-25000" dirty="0" smtClean="0">
                <a:latin typeface="Calibri" pitchFamily="34" charset="0"/>
              </a:rPr>
              <a:t>8</a:t>
            </a:r>
            <a:r>
              <a:rPr lang="en-US" sz="1600" dirty="0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18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42844" y="5051978"/>
            <a:ext cx="58579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А8.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Укажите  вещество,  являющееся  гомологом  метана.</a:t>
            </a:r>
          </a:p>
        </p:txBody>
      </p:sp>
      <p:sp>
        <p:nvSpPr>
          <p:cNvPr id="162" name="Скругленный прямоугольник 161"/>
          <p:cNvSpPr/>
          <p:nvPr/>
        </p:nvSpPr>
        <p:spPr bwMode="auto">
          <a:xfrm>
            <a:off x="224330" y="614364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 bwMode="auto">
          <a:xfrm>
            <a:off x="4573102" y="5357826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 bwMode="auto">
          <a:xfrm>
            <a:off x="6725188" y="5357826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 bwMode="auto">
          <a:xfrm>
            <a:off x="2408764" y="5357826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785786" y="531763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Arial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062018" y="531763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143240" y="532768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верно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296692" y="531653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71" name="Скругленный прямоугольник 170"/>
          <p:cNvSpPr/>
          <p:nvPr/>
        </p:nvSpPr>
        <p:spPr bwMode="auto">
          <a:xfrm>
            <a:off x="6746386" y="5357826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 bwMode="auto">
          <a:xfrm>
            <a:off x="4593198" y="5357826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 bwMode="auto">
          <a:xfrm>
            <a:off x="2429962" y="5357826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 bwMode="auto">
          <a:xfrm>
            <a:off x="245528" y="5357826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785786" y="5317634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1)  C</a:t>
            </a:r>
            <a:r>
              <a:rPr lang="ru-RU" sz="1600" baseline="-25000" dirty="0" smtClean="0">
                <a:latin typeface="Calibri" pitchFamily="34" charset="0"/>
              </a:rPr>
              <a:t>6</a:t>
            </a:r>
            <a:r>
              <a:rPr lang="en-US" sz="1600" dirty="0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8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3071802" y="5297538"/>
            <a:ext cx="888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2)  </a:t>
            </a:r>
            <a:r>
              <a:rPr lang="en-US" sz="1600" dirty="0" smtClean="0">
                <a:latin typeface="Calibri" pitchFamily="34" charset="0"/>
              </a:rPr>
              <a:t>C</a:t>
            </a:r>
            <a:r>
              <a:rPr lang="ru-RU" sz="1600" baseline="-25000" dirty="0" smtClean="0">
                <a:latin typeface="Calibri" pitchFamily="34" charset="0"/>
              </a:rPr>
              <a:t>6</a:t>
            </a:r>
            <a:r>
              <a:rPr lang="en-US" sz="1600" dirty="0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14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5302329" y="5307586"/>
            <a:ext cx="888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3)  </a:t>
            </a:r>
            <a:r>
              <a:rPr lang="en-US" sz="1600" dirty="0" smtClean="0">
                <a:latin typeface="Calibri" pitchFamily="34" charset="0"/>
              </a:rPr>
              <a:t>C</a:t>
            </a:r>
            <a:r>
              <a:rPr lang="ru-RU" sz="1600" baseline="-25000" dirty="0" smtClean="0">
                <a:latin typeface="Calibri" pitchFamily="34" charset="0"/>
              </a:rPr>
              <a:t>6</a:t>
            </a:r>
            <a:r>
              <a:rPr lang="en-US" sz="1600" dirty="0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10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7403073" y="5307586"/>
            <a:ext cx="888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4)  </a:t>
            </a:r>
            <a:r>
              <a:rPr lang="en-US" sz="1600" dirty="0" smtClean="0">
                <a:latin typeface="Calibri" pitchFamily="34" charset="0"/>
              </a:rPr>
              <a:t>C</a:t>
            </a:r>
            <a:r>
              <a:rPr lang="ru-RU" sz="1600" baseline="-25000" dirty="0" smtClean="0">
                <a:latin typeface="Calibri" pitchFamily="34" charset="0"/>
              </a:rPr>
              <a:t>6</a:t>
            </a:r>
            <a:r>
              <a:rPr lang="en-US" sz="1600" dirty="0" smtClean="0">
                <a:latin typeface="Calibri" pitchFamily="34" charset="0"/>
              </a:rPr>
              <a:t>H</a:t>
            </a:r>
            <a:r>
              <a:rPr lang="ru-RU" sz="1600" baseline="-25000" dirty="0" smtClean="0">
                <a:latin typeface="Calibri" pitchFamily="34" charset="0"/>
              </a:rPr>
              <a:t>12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4314" y="5620424"/>
            <a:ext cx="8858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А9.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Определите  число  атомов  водорода  в  молекуле  гомолога  метана,  если  там  имеется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11  атомов  углерода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 bwMode="auto">
          <a:xfrm>
            <a:off x="2398716" y="614364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 bwMode="auto">
          <a:xfrm>
            <a:off x="4572000" y="614364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 bwMode="auto">
          <a:xfrm>
            <a:off x="6746386" y="6133598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796936" y="611239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113360" y="609230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7306740" y="608335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143240" y="609230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верно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 bwMode="auto">
          <a:xfrm>
            <a:off x="4582048" y="6143644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7" name="Скругленный прямоугольник 186"/>
          <p:cNvSpPr/>
          <p:nvPr/>
        </p:nvSpPr>
        <p:spPr bwMode="auto">
          <a:xfrm>
            <a:off x="2418812" y="6143644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 bwMode="auto">
          <a:xfrm>
            <a:off x="234378" y="6143644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 bwMode="auto">
          <a:xfrm>
            <a:off x="6766482" y="6143644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928909" y="611350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1)  26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163487" y="6103452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2)  24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5306476" y="611350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3)  22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7500958" y="6103452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4)  20</a:t>
            </a:r>
            <a:endParaRPr lang="ru-RU" sz="1600" dirty="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6" grpId="0" animBg="1"/>
      <p:bldP spid="87" grpId="0" animBg="1"/>
      <p:bldP spid="4198" grpId="0"/>
      <p:bldP spid="4199" grpId="0"/>
      <p:bldP spid="4200" grpId="0"/>
      <p:bldP spid="4201" grpId="0"/>
      <p:bldP spid="91" grpId="0" animBg="1"/>
      <p:bldP spid="92" grpId="0" animBg="1"/>
      <p:bldP spid="93" grpId="0" animBg="1"/>
      <p:bldP spid="94" grpId="0" animBg="1"/>
      <p:bldP spid="4158" grpId="0"/>
      <p:bldP spid="4159" grpId="0"/>
      <p:bldP spid="4157" grpId="0"/>
      <p:bldP spid="4160" grpId="0"/>
      <p:bldP spid="98" grpId="0" animBg="1"/>
      <p:bldP spid="99" grpId="0" animBg="1"/>
      <p:bldP spid="100" grpId="0" animBg="1"/>
      <p:bldP spid="82" grpId="0" animBg="1"/>
      <p:bldP spid="101" grpId="0"/>
      <p:bldP spid="102" grpId="0"/>
      <p:bldP spid="103" grpId="0"/>
      <p:bldP spid="104" grpId="0"/>
      <p:bldP spid="78" grpId="0" animBg="1"/>
      <p:bldP spid="109" grpId="0" animBg="1"/>
      <p:bldP spid="110" grpId="0" animBg="1"/>
      <p:bldP spid="79" grpId="0" animBg="1"/>
      <p:bldP spid="111" grpId="0"/>
      <p:bldP spid="112" grpId="0"/>
      <p:bldP spid="113" grpId="0"/>
      <p:bldP spid="114" grpId="0"/>
      <p:bldP spid="125" grpId="0" animBg="1"/>
      <p:bldP spid="126" grpId="0" animBg="1"/>
      <p:bldP spid="127" grpId="0" animBg="1"/>
      <p:bldP spid="80" grpId="0" animBg="1"/>
      <p:bldP spid="128" grpId="0"/>
      <p:bldP spid="129" grpId="0"/>
      <p:bldP spid="130" grpId="0"/>
      <p:bldP spid="131" grpId="0"/>
      <p:bldP spid="139" grpId="0" animBg="1"/>
      <p:bldP spid="140" grpId="0" animBg="1"/>
      <p:bldP spid="141" grpId="0" animBg="1"/>
      <p:bldP spid="27" grpId="0" animBg="1"/>
      <p:bldP spid="142" grpId="0"/>
      <p:bldP spid="143" grpId="0"/>
      <p:bldP spid="144" grpId="0"/>
      <p:bldP spid="145" grpId="0"/>
      <p:bldP spid="154" grpId="0" animBg="1"/>
      <p:bldP spid="155" grpId="0" animBg="1"/>
      <p:bldP spid="156" grpId="0" animBg="1"/>
      <p:bldP spid="157" grpId="0" animBg="1"/>
      <p:bldP spid="158" grpId="0"/>
      <p:bldP spid="159" grpId="0"/>
      <p:bldP spid="160" grpId="0"/>
      <p:bldP spid="161" grpId="0"/>
      <p:bldP spid="171" grpId="0" animBg="1"/>
      <p:bldP spid="172" grpId="0" animBg="1"/>
      <p:bldP spid="173" grpId="0" animBg="1"/>
      <p:bldP spid="174" grpId="0" animBg="1"/>
      <p:bldP spid="175" grpId="0"/>
      <p:bldP spid="176" grpId="0"/>
      <p:bldP spid="177" grpId="0"/>
      <p:bldP spid="178" grpId="0"/>
      <p:bldP spid="186" grpId="0" animBg="1"/>
      <p:bldP spid="187" grpId="0" animBg="1"/>
      <p:bldP spid="188" grpId="0" animBg="1"/>
      <p:bldP spid="124" grpId="0" animBg="1"/>
      <p:bldP spid="189" grpId="0"/>
      <p:bldP spid="190" grpId="0"/>
      <p:bldP spid="191" grpId="0"/>
      <p:bldP spid="1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224330" y="4929198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1911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А10.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Определите  число  атомов  углерода    в  молекуле  гомолога  метана,  если  там  имеется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+mn-lt"/>
              </a:rPr>
              <a:t>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28  атомов  водорода.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6693942" y="694260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4540754" y="694260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2377518" y="694260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24330" y="68421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300" y="65087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0268" y="65406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6284" y="65296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верно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7986" y="65406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4551904" y="704308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2398716" y="704308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225432" y="704308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6715140" y="704308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9053" y="642918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1)  15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93631" y="642918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2)  14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57818" y="652966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3)  13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29520" y="642918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4)  12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42844" y="976954"/>
            <a:ext cx="84296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А11.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Реакции,  в  ходе  которых  от  молекулы  вещества  отщепляется  водород,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называются  реакциями</a:t>
            </a: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6705092" y="150017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4551904" y="150017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2388668" y="150017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>
            <a:off x="224330" y="150017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6744" y="146108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78686" y="14599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54654" y="14599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79280" y="145998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верно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4563054" y="1500174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2398716" y="1500174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224330" y="1500174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726290" y="1500174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82853" y="1453903"/>
            <a:ext cx="2370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3)</a:t>
            </a:r>
            <a:r>
              <a:rPr lang="ru-RU" sz="1400" dirty="0" err="1" smtClean="0">
                <a:latin typeface="Calibri" pitchFamily="34" charset="0"/>
              </a:rPr>
              <a:t>дегидрогалогенирования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20471" y="1453903"/>
            <a:ext cx="1919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2)  </a:t>
            </a:r>
            <a:r>
              <a:rPr lang="ru-RU" sz="1400" dirty="0" err="1" smtClean="0">
                <a:latin typeface="Calibri" pitchFamily="34" charset="0"/>
              </a:rPr>
              <a:t>дегалогенирования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0034" y="1459982"/>
            <a:ext cx="1490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1)  дегидратации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91309" y="1466712"/>
            <a:ext cx="1694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4)  дегидрирования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42844" y="1761642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А12.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Составьте  уравнение  горения  предельного  углеводорода  C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2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Определите  коэффициент  перед  кислородом,  считая,  что  перед  молекулой  углеводорода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+mn-lt"/>
              </a:rPr>
              <a:t>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стоит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коэффициент,  равный  единице.</a:t>
            </a:r>
          </a:p>
        </p:txBody>
      </p:sp>
      <p:sp>
        <p:nvSpPr>
          <p:cNvPr id="40" name="Скругленный прямоугольник 39"/>
          <p:cNvSpPr/>
          <p:nvPr/>
        </p:nvSpPr>
        <p:spPr bwMode="auto">
          <a:xfrm>
            <a:off x="6726290" y="251035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 bwMode="auto">
          <a:xfrm>
            <a:off x="4563054" y="251035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 bwMode="auto">
          <a:xfrm>
            <a:off x="2398716" y="251035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 bwMode="auto">
          <a:xfrm>
            <a:off x="224330" y="252040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 bwMode="auto">
          <a:xfrm>
            <a:off x="2388668" y="3276076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4348" y="248021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72066" y="247910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 bwMode="auto">
          <a:xfrm>
            <a:off x="224330" y="3286126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86644" y="247016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18878" y="24701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верно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 bwMode="auto">
          <a:xfrm>
            <a:off x="6745284" y="2500306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 bwMode="auto">
          <a:xfrm>
            <a:off x="4572000" y="2500306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 bwMode="auto">
          <a:xfrm>
            <a:off x="2408764" y="2510354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 bwMode="auto">
          <a:xfrm>
            <a:off x="224330" y="2520402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82622" y="2500306"/>
            <a:ext cx="1494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1)  (1,5n  </a:t>
            </a:r>
            <a:r>
              <a:rPr lang="ru-RU" sz="1600" dirty="0" smtClean="0">
                <a:latin typeface="Calibri" pitchFamily="34" charset="0"/>
                <a:sym typeface="Symbol"/>
              </a:rPr>
              <a:t></a:t>
            </a:r>
            <a:r>
              <a:rPr lang="ru-RU" sz="1600" dirty="0" smtClean="0">
                <a:latin typeface="Calibri" pitchFamily="34" charset="0"/>
              </a:rPr>
              <a:t>  0,5)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714612" y="2470162"/>
            <a:ext cx="1484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2)  (1,5n  +  0,5)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90580" y="2470162"/>
            <a:ext cx="1484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3)  (2,0n  +  0,5)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60464" y="2460114"/>
            <a:ext cx="936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4)  (1,5n)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42876" y="2786058"/>
            <a:ext cx="8786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А13.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При  термическом  разложении  метана  получено  100  л  (н.у.)  водорода.  Определите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+mn-lt"/>
              </a:rPr>
              <a:t>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массу  полученной  при  этом  сажи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 bwMode="auto">
          <a:xfrm>
            <a:off x="4553006" y="328612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 bwMode="auto">
          <a:xfrm>
            <a:off x="6746386" y="407194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 bwMode="auto">
          <a:xfrm>
            <a:off x="6716242" y="3286124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37128" y="322583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верно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97680" y="323588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134558" y="32347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65446" y="323478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 bwMode="auto">
          <a:xfrm>
            <a:off x="6725188" y="3276076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 bwMode="auto">
          <a:xfrm>
            <a:off x="4561952" y="3286124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 bwMode="auto">
          <a:xfrm>
            <a:off x="2387566" y="3287226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 bwMode="auto">
          <a:xfrm>
            <a:off x="225432" y="3286124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4444" y="3234782"/>
            <a:ext cx="967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1)  26,8 г.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32172" y="3245932"/>
            <a:ext cx="967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2)  36,8 г.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16606" y="3255980"/>
            <a:ext cx="967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3)  42,4 г.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39650" y="3244830"/>
            <a:ext cx="967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4)  53,6 г.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42844" y="3550678"/>
            <a:ext cx="8786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А14.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При  каталитическом  дегидрировании  пропана  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8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получили  пропилен  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6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и  10 г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водорода.  Определите  массу  полученного  пропилена.</a:t>
            </a:r>
          </a:p>
        </p:txBody>
      </p:sp>
      <p:sp>
        <p:nvSpPr>
          <p:cNvPr id="76" name="Скругленный прямоугольник 75"/>
          <p:cNvSpPr/>
          <p:nvPr/>
        </p:nvSpPr>
        <p:spPr bwMode="auto">
          <a:xfrm>
            <a:off x="4573102" y="407194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 bwMode="auto">
          <a:xfrm>
            <a:off x="2398716" y="407194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 bwMode="auto">
          <a:xfrm>
            <a:off x="215384" y="4071942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12766" y="403175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00364" y="403285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399376" y="40317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255134" y="403175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верно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 bwMode="auto">
          <a:xfrm>
            <a:off x="6756434" y="4071942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 bwMode="auto">
          <a:xfrm>
            <a:off x="4572000" y="4071942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 bwMode="auto">
          <a:xfrm>
            <a:off x="2408764" y="4071942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 bwMode="auto">
          <a:xfrm>
            <a:off x="214282" y="4071942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40523" y="4041798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1)  190 г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025375" y="4041798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2)  200 г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198659" y="4031750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3)  210 г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419472" y="4041798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4)  220 г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42908" y="436774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А15.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При  сгорании  метана  образовалось  54 г  воды.  Определите  объем  (н.у.)  израсходованного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+mn-lt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на  сгорание  метана  воздуха,  полагая,  что  объемная  доля  кислорода  в  воздухе  равна  0,21. </a:t>
            </a:r>
          </a:p>
        </p:txBody>
      </p:sp>
      <p:sp>
        <p:nvSpPr>
          <p:cNvPr id="92" name="Скругленный прямоугольник 91"/>
          <p:cNvSpPr/>
          <p:nvPr/>
        </p:nvSpPr>
        <p:spPr bwMode="auto">
          <a:xfrm>
            <a:off x="6705107" y="4929198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 bwMode="auto">
          <a:xfrm>
            <a:off x="4550802" y="4929198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 bwMode="auto">
          <a:xfrm>
            <a:off x="2387566" y="4929198"/>
            <a:ext cx="2143125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81520" y="488790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930028" y="489905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082114" y="489905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ошибка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87746" y="488900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верно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 bwMode="auto">
          <a:xfrm>
            <a:off x="4550802" y="4929198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 bwMode="auto">
          <a:xfrm>
            <a:off x="2408764" y="4929198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 bwMode="auto">
          <a:xfrm>
            <a:off x="224330" y="4929198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6726290" y="4939246"/>
            <a:ext cx="2143140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78169" y="4889006"/>
            <a:ext cx="907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1)  290 л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134041" y="4889006"/>
            <a:ext cx="907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2)  300 л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085" y="4889006"/>
            <a:ext cx="907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3)  310 л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274392" y="4911306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4) 320 л</a:t>
            </a:r>
            <a:endParaRPr lang="ru-RU" sz="1600" dirty="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" grpId="0" animBg="1"/>
      <p:bldP spid="18" grpId="0"/>
      <p:bldP spid="19" grpId="0"/>
      <p:bldP spid="20" grpId="0"/>
      <p:bldP spid="21" grpId="0"/>
      <p:bldP spid="31" grpId="0" animBg="1"/>
      <p:bldP spid="32" grpId="0" animBg="1"/>
      <p:bldP spid="33" grpId="0" animBg="1"/>
      <p:bldP spid="17" grpId="0" animBg="1"/>
      <p:bldP spid="35" grpId="0"/>
      <p:bldP spid="36" grpId="0"/>
      <p:bldP spid="37" grpId="0"/>
      <p:bldP spid="38" grpId="0"/>
      <p:bldP spid="51" grpId="0" animBg="1"/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/>
      <p:bldP spid="67" grpId="0" animBg="1"/>
      <p:bldP spid="68" grpId="0" animBg="1"/>
      <p:bldP spid="69" grpId="0" animBg="1"/>
      <p:bldP spid="70" grpId="0" animBg="1"/>
      <p:bldP spid="71" grpId="0"/>
      <p:bldP spid="72" grpId="0"/>
      <p:bldP spid="73" grpId="0"/>
      <p:bldP spid="74" grpId="0"/>
      <p:bldP spid="83" grpId="0" animBg="1"/>
      <p:bldP spid="84" grpId="0" animBg="1"/>
      <p:bldP spid="85" grpId="0" animBg="1"/>
      <p:bldP spid="86" grpId="0" animBg="1"/>
      <p:bldP spid="87" grpId="0"/>
      <p:bldP spid="88" grpId="0"/>
      <p:bldP spid="89" grpId="0"/>
      <p:bldP spid="90" grpId="0"/>
      <p:bldP spid="100" grpId="0" animBg="1"/>
      <p:bldP spid="101" grpId="0" animBg="1"/>
      <p:bldP spid="102" grpId="0" animBg="1"/>
      <p:bldP spid="34" grpId="0" animBg="1"/>
      <p:bldP spid="103" grpId="0"/>
      <p:bldP spid="104" grpId="0"/>
      <p:bldP spid="105" grpId="0"/>
      <p:bldP spid="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 bwMode="auto">
          <a:xfrm>
            <a:off x="7000892" y="2000240"/>
            <a:ext cx="1143008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643042" y="192265"/>
            <a:ext cx="54292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Часть  В  (задания  с  кратким  ответом)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491096"/>
            <a:ext cx="864396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В1.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Установите  соответствие  между  названием  предельного  углеводорода  и  его  формулой.  Ответ  дайте  в  виде  последовательности  цифр,  соответствующих  буквам  по  алфавиту.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НАЗВАНИЕ  УГЛЕВОДОРОДА                     ФОРМУЛА  УГЛЕВОДОРОДА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А)  этан                                                               1)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4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Б)  пентан                                                           2)  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8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В)  метан                                                             3)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5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Г)  бутан                                                              4)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6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l" eaLnBrk="0" hangingPunct="0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                 Д)  пропан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5)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</a:t>
            </a:r>
            <a:r>
              <a:rPr lang="en-US" sz="1400" dirty="0" smtClean="0"/>
              <a:t>C</a:t>
            </a:r>
            <a:r>
              <a:rPr lang="ru-RU" sz="1400" baseline="-30000" dirty="0" smtClean="0"/>
              <a:t>4</a:t>
            </a:r>
            <a:r>
              <a:rPr lang="en-US" sz="1400" dirty="0" smtClean="0"/>
              <a:t>H</a:t>
            </a:r>
            <a:r>
              <a:rPr lang="ru-RU" sz="1400" baseline="-30000" dirty="0" smtClean="0"/>
              <a:t>10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3816" y="195894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43152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7072330" y="3857628"/>
            <a:ext cx="1143008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7000892" y="2000240"/>
            <a:ext cx="1214446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33720" y="1897556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ответ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14282" y="2285992"/>
            <a:ext cx="85725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В2.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Установите  соответствие  между  формулой  радикала  и  его  названием.  Ответ  дайте  в  виде  последовательности  цифр,  соответствующих  буквам  по  алфавиту.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ФОРМУЛА  РАДИКАЛА                          НАЗВАНИЕ  РАДИКАЛА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А)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9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                                          1)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амил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Б)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7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                                         2)  пропил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В)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                                          3)  метил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Г)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5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                                         4)  бутил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Д)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5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                                        5)  этил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7143768" y="6072206"/>
            <a:ext cx="1143008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96692" y="383753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42351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7020988" y="3857628"/>
            <a:ext cx="1214446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768" y="3787292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ответ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42908" y="4286256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В3.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Установите  соответствие  между  числом  атомов  водорода  в  молекулах  гомологов  метана  и  числом  атомов  углерода  в  этих  же  молекулах.  Ответ  дайте  в  виде  последовательности  цифр,  соответствующих  буквам  по  алфавиту.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ЧИСЛО  АТОМОВ  Н                                   ЧИСЛО  АТОМОВ  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А)  16                                                                     1) 11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Б)  22                                                                     2)  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В)  24                                                                     3) 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Г)  18                                                                     4)  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Д)  12                                                                     5)  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68130" y="604206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24153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7113624" y="6082254"/>
            <a:ext cx="1214446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8082" y="6000768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ответ</a:t>
            </a:r>
            <a:endParaRPr lang="ru-RU" sz="2000" dirty="0"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>
            <a:off x="2357422" y="1285860"/>
            <a:ext cx="2643206" cy="6429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Прямая соединительная линия 22"/>
          <p:cNvCxnSpPr/>
          <p:nvPr/>
        </p:nvCxnSpPr>
        <p:spPr bwMode="auto">
          <a:xfrm>
            <a:off x="2214546" y="1500174"/>
            <a:ext cx="2786082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 flipV="1">
            <a:off x="2214546" y="1285860"/>
            <a:ext cx="2786082" cy="4286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Прямая соединительная линия 27"/>
          <p:cNvCxnSpPr/>
          <p:nvPr/>
        </p:nvCxnSpPr>
        <p:spPr bwMode="auto">
          <a:xfrm>
            <a:off x="2143108" y="1928802"/>
            <a:ext cx="2857520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 flipV="1">
            <a:off x="2143108" y="1500174"/>
            <a:ext cx="2857520" cy="6429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2000232" y="3143248"/>
            <a:ext cx="2928958" cy="571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Прямая соединительная линия 33"/>
          <p:cNvCxnSpPr/>
          <p:nvPr/>
        </p:nvCxnSpPr>
        <p:spPr bwMode="auto">
          <a:xfrm>
            <a:off x="2000232" y="3326032"/>
            <a:ext cx="292895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Прямая соединительная линия 35"/>
          <p:cNvCxnSpPr/>
          <p:nvPr/>
        </p:nvCxnSpPr>
        <p:spPr bwMode="auto">
          <a:xfrm>
            <a:off x="1928794" y="3519326"/>
            <a:ext cx="300039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Прямая соединительная линия 37"/>
          <p:cNvCxnSpPr/>
          <p:nvPr/>
        </p:nvCxnSpPr>
        <p:spPr bwMode="auto">
          <a:xfrm>
            <a:off x="2000232" y="3714752"/>
            <a:ext cx="2928958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Прямая соединительная линия 39"/>
          <p:cNvCxnSpPr/>
          <p:nvPr/>
        </p:nvCxnSpPr>
        <p:spPr bwMode="auto">
          <a:xfrm flipV="1">
            <a:off x="2071670" y="3143248"/>
            <a:ext cx="2857520" cy="785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единительная линия 41"/>
          <p:cNvCxnSpPr/>
          <p:nvPr/>
        </p:nvCxnSpPr>
        <p:spPr bwMode="auto">
          <a:xfrm>
            <a:off x="1857356" y="5286388"/>
            <a:ext cx="3143272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Прямая соединительная линия 43"/>
          <p:cNvCxnSpPr/>
          <p:nvPr/>
        </p:nvCxnSpPr>
        <p:spPr bwMode="auto">
          <a:xfrm>
            <a:off x="1857356" y="5500702"/>
            <a:ext cx="3286148" cy="4286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Прямая соединительная линия 45"/>
          <p:cNvCxnSpPr/>
          <p:nvPr/>
        </p:nvCxnSpPr>
        <p:spPr bwMode="auto">
          <a:xfrm flipV="1">
            <a:off x="1785918" y="5286388"/>
            <a:ext cx="3286148" cy="4286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Прямая соединительная линия 47"/>
          <p:cNvCxnSpPr/>
          <p:nvPr/>
        </p:nvCxnSpPr>
        <p:spPr bwMode="auto">
          <a:xfrm>
            <a:off x="1785918" y="5929330"/>
            <a:ext cx="3286148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Прямая соединительная линия 49"/>
          <p:cNvCxnSpPr/>
          <p:nvPr/>
        </p:nvCxnSpPr>
        <p:spPr bwMode="auto">
          <a:xfrm flipV="1">
            <a:off x="1785918" y="5715016"/>
            <a:ext cx="3286148" cy="4286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 animBg="1"/>
      <p:bldP spid="16" grpId="0"/>
      <p:bldP spid="3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7072330" y="1000110"/>
            <a:ext cx="1143008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314" y="214290"/>
            <a:ext cx="864396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В4.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Среди  перечисленных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алканов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укажите  предельные  углеводороды,  являющиеся  газами  при  н.у.:  1)  пентан,  2)  бутан,      3)  пропан,  4)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гексан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  5)  гептан,  6)  этан,  7)  октан,  8)  метан.  Ответ  дайте  в  виде  последовательности  цифр  в  порядке  их  возрастания.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7143768" y="3214686"/>
            <a:ext cx="1143008" cy="285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6788" y="96996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2368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7072330" y="1000108"/>
            <a:ext cx="1214446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3720" y="908574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ответ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14346" y="1326237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В5.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Установите  соответствие  между  формулой  углеводорода  и  коэффициентом  перед  молекулой  кислорода  в  уравнении  реакции  горения  этого  углеводорода,  полагая,  что  коэффициент  перед  молекулой  углеводорода  равен  единице.  Ответ  дайте  в  виде  последовательности  цифр,  соответствующих  буквам  по  алфавиту.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АЛКАН                                               КОЭФФИЦИЕНТ  ПЕРЕД  О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А)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9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20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                                        1)  11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Б)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5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                                        2) 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В)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7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Н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16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                                        3)  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Г)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8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                                                            4)  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78178" y="318344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3412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7143768" y="3214686"/>
            <a:ext cx="1214446" cy="285752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68130" y="313320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ответ</a:t>
            </a:r>
            <a:endParaRPr lang="ru-RU" sz="2000" dirty="0">
              <a:latin typeface="Calibri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>
            <a:off x="1857356" y="2571744"/>
            <a:ext cx="2857520" cy="4286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1928794" y="2786058"/>
            <a:ext cx="2786082" cy="4286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 flipV="1">
            <a:off x="1857356" y="2571744"/>
            <a:ext cx="2786082" cy="4286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 flipV="1">
            <a:off x="1857356" y="2786058"/>
            <a:ext cx="2786082" cy="4286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3" grpId="0" animBg="1"/>
      <p:bldP spid="12" grpId="0"/>
    </p:bldLst>
  </p:timing>
</p:sld>
</file>

<file path=ppt/theme/theme1.xml><?xml version="1.0" encoding="utf-8"?>
<a:theme xmlns:a="http://schemas.openxmlformats.org/drawingml/2006/main" name="Шаблон оформления «Сине-зеленая пещера»">
  <a:themeElements>
    <a:clrScheme name="Шаблон оформления «Сине-зеленая пещера»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Шаблон оформления «Сине-зеленая пещера»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Шаблон оформления «Сине-зеленая пещера»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ине-зеленая пещера»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ине-зеленая пещера»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ине-зеленая пещера»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ине-зеленая пещера»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ине-зеленая пещера»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ине-зеленая пещера»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Сине-зеленая пещера»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ине-зеленая пещера»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Сине-зеленая пещера»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Сине-зеленая пещера»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Сине-зеленая пещера»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«Сине-зеленая пещера»</Template>
  <TotalTime>1209</TotalTime>
  <Words>1015</Words>
  <Application>Microsoft Office PowerPoint</Application>
  <PresentationFormat>Экран (4:3)</PresentationFormat>
  <Paragraphs>184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Шаблон оформления «Сине-зеленая пещера»</vt:lpstr>
      <vt:lpstr>Тест 19. Предельные углеводороды</vt:lpstr>
      <vt:lpstr>Слайд 2</vt:lpstr>
      <vt:lpstr>Слайд 3</vt:lpstr>
      <vt:lpstr>Слайд 4</vt:lpstr>
      <vt:lpstr>Слайд 5</vt:lpstr>
    </vt:vector>
  </TitlesOfParts>
  <Manager/>
  <Company>ИМЦ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Klas_0</dc:creator>
  <cp:keywords/>
  <dc:description/>
  <cp:lastModifiedBy>user</cp:lastModifiedBy>
  <cp:revision>104</cp:revision>
  <dcterms:created xsi:type="dcterms:W3CDTF">2007-03-03T14:11:08Z</dcterms:created>
  <dcterms:modified xsi:type="dcterms:W3CDTF">2011-05-07T05:53:25Z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TC010721211049</vt:lpwstr>
  </property>
</Properties>
</file>