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activeX/activeX35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bin" ContentType="application/vnd.ms-office.activeX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Override PartName="/ppt/vbaProject.bin" ContentType="application/vnd.ms-office.vbaProject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Default Extension="vml" ContentType="application/vnd.openxmlformats-officedocument.vmlDrawing"/>
  <Override PartName="/ppt/activeX/activeX8.xml" ContentType="application/vnd.ms-office.activeX+xml"/>
  <Override PartName="/ppt/activeX/activeX39.xml" ContentType="application/vnd.ms-office.activeX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-12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06/relationships/vbaProject" Target="vbaProject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40.xml.rels><?xml version="1.0" encoding="UTF-8" standalone="yes"?>
<Relationships xmlns="http://schemas.openxmlformats.org/package/2006/relationships"><Relationship Id="rId1" Type="http://schemas.microsoft.com/office/2006/relationships/activeXControlBinary" Target="activeX40.bin"/></Relationships>
</file>

<file path=ppt/activeX/_rels/activeX41.xml.rels><?xml version="1.0" encoding="UTF-8" standalone="yes"?>
<Relationships xmlns="http://schemas.openxmlformats.org/package/2006/relationships"><Relationship Id="rId1" Type="http://schemas.microsoft.com/office/2006/relationships/activeXControlBinary" Target="activeX41.bin"/></Relationships>
</file>

<file path=ppt/activeX/_rels/activeX42.xml.rels><?xml version="1.0" encoding="UTF-8" standalone="yes"?>
<Relationships xmlns="http://schemas.openxmlformats.org/package/2006/relationships"><Relationship Id="rId1" Type="http://schemas.microsoft.com/office/2006/relationships/activeXControlBinary" Target="activeX42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A71-03D3-4179-8136-F5E826DBF376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0D46-12CF-49A3-A528-F303F0A9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slideMaster" Target="../slideMasters/slideMaster1.xml"/><Relationship Id="rId4" Type="http://schemas.openxmlformats.org/officeDocument/2006/relationships/control" Target="../activeX/activeX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3" Type="http://schemas.openxmlformats.org/officeDocument/2006/relationships/control" Target="../activeX/activeX5.xml"/><Relationship Id="rId7" Type="http://schemas.openxmlformats.org/officeDocument/2006/relationships/control" Target="../activeX/activeX9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5" Type="http://schemas.openxmlformats.org/officeDocument/2006/relationships/control" Target="../activeX/activeX7.xml"/><Relationship Id="rId4" Type="http://schemas.openxmlformats.org/officeDocument/2006/relationships/control" Target="../activeX/activeX6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5" Type="http://schemas.openxmlformats.org/officeDocument/2006/relationships/control" Target="../activeX/activeX14.xml"/><Relationship Id="rId4" Type="http://schemas.openxmlformats.org/officeDocument/2006/relationships/control" Target="../activeX/activeX13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.xml"/><Relationship Id="rId3" Type="http://schemas.openxmlformats.org/officeDocument/2006/relationships/control" Target="../activeX/activeX19.xml"/><Relationship Id="rId7" Type="http://schemas.openxmlformats.org/officeDocument/2006/relationships/control" Target="../activeX/activeX23.xml"/><Relationship Id="rId2" Type="http://schemas.openxmlformats.org/officeDocument/2006/relationships/control" Target="../activeX/activeX18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2.xml"/><Relationship Id="rId5" Type="http://schemas.openxmlformats.org/officeDocument/2006/relationships/control" Target="../activeX/activeX21.xml"/><Relationship Id="rId4" Type="http://schemas.openxmlformats.org/officeDocument/2006/relationships/control" Target="../activeX/activeX20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9.xml"/><Relationship Id="rId5" Type="http://schemas.openxmlformats.org/officeDocument/2006/relationships/control" Target="../activeX/activeX28.xml"/><Relationship Id="rId4" Type="http://schemas.openxmlformats.org/officeDocument/2006/relationships/control" Target="../activeX/activeX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8.xml"/><Relationship Id="rId13" Type="http://schemas.openxmlformats.org/officeDocument/2006/relationships/slideMaster" Target="../slideMasters/slideMaster1.xml"/><Relationship Id="rId3" Type="http://schemas.openxmlformats.org/officeDocument/2006/relationships/control" Target="../activeX/activeX33.xml"/><Relationship Id="rId7" Type="http://schemas.openxmlformats.org/officeDocument/2006/relationships/control" Target="../activeX/activeX37.xml"/><Relationship Id="rId12" Type="http://schemas.openxmlformats.org/officeDocument/2006/relationships/control" Target="../activeX/activeX42.xml"/><Relationship Id="rId2" Type="http://schemas.openxmlformats.org/officeDocument/2006/relationships/control" Target="../activeX/activeX32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6.xml"/><Relationship Id="rId11" Type="http://schemas.openxmlformats.org/officeDocument/2006/relationships/control" Target="../activeX/activeX41.xml"/><Relationship Id="rId5" Type="http://schemas.openxmlformats.org/officeDocument/2006/relationships/control" Target="../activeX/activeX35.xml"/><Relationship Id="rId10" Type="http://schemas.openxmlformats.org/officeDocument/2006/relationships/control" Target="../activeX/activeX40.xml"/><Relationship Id="rId4" Type="http://schemas.openxmlformats.org/officeDocument/2006/relationships/control" Target="../activeX/activeX34.xml"/><Relationship Id="rId9" Type="http://schemas.openxmlformats.org/officeDocument/2006/relationships/control" Target="../activeX/activeX3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615142" y="1397000"/>
            <a:ext cx="7930372" cy="2792615"/>
          </a:xfrm>
        </p:spPr>
        <p:txBody>
          <a:bodyPr>
            <a:normAutofit/>
          </a:bodyPr>
          <a:lstStyle>
            <a:lvl1pPr algn="ctr">
              <a:buNone/>
              <a:defRPr sz="5400" baseline="0"/>
            </a:lvl1pPr>
          </a:lstStyle>
          <a:p>
            <a:pPr lvl="0"/>
            <a:r>
              <a:rPr lang="ru-RU" dirty="0" smtClean="0"/>
              <a:t>Название теста </a:t>
            </a:r>
          </a:p>
        </p:txBody>
      </p:sp>
      <p:sp>
        <p:nvSpPr>
          <p:cNvPr id="24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598517" y="4314305"/>
            <a:ext cx="4921134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Автор:</a:t>
            </a:r>
          </a:p>
        </p:txBody>
      </p:sp>
      <p:sp>
        <p:nvSpPr>
          <p:cNvPr id="29" name="Текст 22"/>
          <p:cNvSpPr>
            <a:spLocks noGrp="1"/>
          </p:cNvSpPr>
          <p:nvPr>
            <p:ph type="body" sz="quarter" idx="13" hasCustomPrompt="1"/>
          </p:nvPr>
        </p:nvSpPr>
        <p:spPr>
          <a:xfrm>
            <a:off x="5586152" y="4314305"/>
            <a:ext cx="3009207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Класс:</a:t>
            </a:r>
          </a:p>
        </p:txBody>
      </p:sp>
    </p:spTree>
    <p:controls>
      <p:control spid="7170" r:id="rId2" imgW="1076400" imgH="495360"/>
      <p:control spid="7171" r:id="rId3" imgW="1352520" imgH="495360"/>
      <p:control spid="7173" r:id="rId4" imgW="990720" imgH="2192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9" name="Овал 28"/>
          <p:cNvSpPr/>
          <p:nvPr userDrawn="1"/>
        </p:nvSpPr>
        <p:spPr>
          <a:xfrm>
            <a:off x="7955280" y="3807229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2050" r:id="rId2" imgW="1076400" imgH="495360"/>
      <p:control spid="2051" r:id="rId3" imgW="1352520" imgH="495360"/>
      <p:control spid="2053" r:id="rId4" imgW="981000" imgH="219240"/>
      <p:control spid="2054" r:id="rId5" imgW="590400" imgH="552600"/>
      <p:control spid="2055" r:id="rId6" imgW="590400" imgH="552600"/>
      <p:control spid="2056" r:id="rId7" imgW="590400" imgH="552600"/>
      <p:control spid="205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4484562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4098" r:id="rId2" imgW="1076400" imgH="495360"/>
      <p:control spid="4099" r:id="rId3" imgW="1352520" imgH="495360"/>
      <p:control spid="4101" r:id="rId4" imgW="990720" imgH="219240"/>
      <p:control spid="4102" r:id="rId5" imgW="590400" imgH="552600"/>
      <p:control spid="4103" r:id="rId6" imgW="590400" imgH="552600"/>
      <p:control spid="4104" r:id="rId7" imgW="590400" imgH="552600"/>
      <p:control spid="4105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161895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5122" r:id="rId2" imgW="1076400" imgH="495360"/>
      <p:control spid="5123" r:id="rId3" imgW="1352520" imgH="495360"/>
      <p:control spid="5125" r:id="rId4" imgW="990720" imgH="219240"/>
      <p:control spid="5126" r:id="rId5" imgW="590400" imgH="552600"/>
      <p:control spid="5127" r:id="rId6" imgW="590400" imgH="552600"/>
      <p:control spid="5128" r:id="rId7" imgW="590400" imgH="552600"/>
      <p:control spid="5129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822296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6146" r:id="rId2" imgW="1076400" imgH="495360"/>
      <p:control spid="6147" r:id="rId3" imgW="1352520" imgH="495360"/>
      <p:control spid="6149" r:id="rId4" imgW="990720" imgH="219240"/>
      <p:control spid="6150" r:id="rId5" imgW="590400" imgH="552600"/>
      <p:control spid="6151" r:id="rId6" imgW="590400" imgH="552600"/>
      <p:control spid="6152" r:id="rId7" imgW="590400" imgH="552600"/>
      <p:control spid="6153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то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0"/>
            <a:ext cx="8681598" cy="5436525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90946" y="872836"/>
            <a:ext cx="8678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spc="-150" dirty="0" smtClean="0">
                <a:solidFill>
                  <a:schemeClr val="tx1"/>
                </a:solidFill>
              </a:rPr>
              <a:t>Анализ работы с тестом</a:t>
            </a:r>
            <a:endParaRPr lang="ru-RU" sz="3600" spc="-150" dirty="0" smtClean="0">
              <a:solidFill>
                <a:schemeClr val="tx1"/>
              </a:solidFill>
            </a:endParaRPr>
          </a:p>
        </p:txBody>
      </p:sp>
    </p:spTree>
    <p:controls>
      <p:control spid="8196" r:id="rId2" imgW="981000" imgH="219240"/>
      <p:control spid="8201" r:id="rId3" imgW="5600880" imgH="800280"/>
      <p:control spid="8202" r:id="rId4" imgW="1209600" imgH="771480"/>
      <p:control spid="8203" r:id="rId5" imgW="5600880" imgH="800280"/>
      <p:control spid="8204" r:id="rId6" imgW="1209600" imgH="771480"/>
      <p:control spid="8205" r:id="rId7" imgW="5600880" imgH="800280"/>
      <p:control spid="8206" r:id="rId8" imgW="1209600" imgH="771480"/>
      <p:control spid="8207" r:id="rId9" imgW="5600880" imgH="800280"/>
      <p:control spid="8208" r:id="rId10" imgW="1209600" imgH="771480"/>
      <p:control spid="8209" r:id="rId11" imgW="3419640" imgH="800280"/>
      <p:control spid="8210" r:id="rId12" imgW="3419640" imgH="8002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8308-FE41-41FB-AAB2-D0B650B6D381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30EF-4C9E-4C2A-9C15-B1668713B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5" r:id="rId2"/>
    <p:sldLayoutId id="2147483656" r:id="rId3"/>
    <p:sldLayoutId id="2147483657" r:id="rId4"/>
    <p:sldLayoutId id="2147483658" r:id="rId5"/>
    <p:sldLayoutId id="2147483660" r:id="rId6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>
          <a:xfrm>
            <a:off x="615142" y="1397000"/>
            <a:ext cx="7930372" cy="1889125"/>
          </a:xfrm>
        </p:spPr>
        <p:txBody>
          <a:bodyPr>
            <a:normAutofit/>
          </a:bodyPr>
          <a:lstStyle/>
          <a:p>
            <a:r>
              <a:rPr lang="ru-RU" sz="9600" dirty="0" smtClean="0"/>
              <a:t>Углеводы</a:t>
            </a:r>
            <a:endParaRPr lang="ru-RU" sz="9600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/>
          </p:nvPr>
        </p:nvSpPr>
        <p:spPr>
          <a:xfrm>
            <a:off x="185738" y="5042968"/>
            <a:ext cx="6388071" cy="145784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Подготовила учитель химии </a:t>
            </a:r>
            <a:endParaRPr lang="ru-RU" sz="2400" dirty="0" smtClean="0"/>
          </a:p>
          <a:p>
            <a:r>
              <a:rPr lang="ru-RU" sz="2400" dirty="0" smtClean="0"/>
              <a:t>высшей квалификационной категории</a:t>
            </a:r>
          </a:p>
          <a:p>
            <a:r>
              <a:rPr lang="ru-RU" sz="2400" dirty="0" err="1" smtClean="0"/>
              <a:t>Вакенгут</a:t>
            </a:r>
            <a:r>
              <a:rPr lang="ru-RU" sz="2400" dirty="0" smtClean="0"/>
              <a:t> </a:t>
            </a:r>
            <a:r>
              <a:rPr lang="ru-RU" sz="2400" dirty="0" smtClean="0"/>
              <a:t>Ирина </a:t>
            </a:r>
            <a:r>
              <a:rPr lang="ru-RU" sz="2400" dirty="0" err="1" smtClean="0"/>
              <a:t>Эгоновна</a:t>
            </a:r>
            <a:endParaRPr lang="ru-RU" sz="2400" dirty="0" smtClean="0"/>
          </a:p>
          <a:p>
            <a:endParaRPr lang="ru-RU" sz="2400" dirty="0" smtClean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/>
          </p:nvPr>
        </p:nvSpPr>
        <p:spPr>
          <a:xfrm>
            <a:off x="3714490" y="3614217"/>
            <a:ext cx="1529023" cy="72918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9 класс</a:t>
            </a:r>
            <a:endParaRPr lang="ru-RU" sz="28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1CFAA-5A72-44AF-AAA0-2735914DDA92}" type="datetime1">
              <a:rPr lang="ru-RU" smtClean="0"/>
              <a:t>13.05.2012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9. Глюкоза дает реакцию «серебряного зеркала», поскольку содержит функциональную группу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- NH</a:t>
            </a:r>
            <a:r>
              <a:rPr lang="en-US" baseline="-25000" dirty="0" smtClean="0"/>
              <a:t>2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- OH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- COOH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- CHO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B8DB-576F-4F67-A7F1-7C555D54F77C}" type="datetime1">
              <a:rPr lang="ru-RU" smtClean="0"/>
              <a:t>13.05.2012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10</a:t>
            </a:r>
            <a:r>
              <a:rPr lang="ru-RU" dirty="0" smtClean="0"/>
              <a:t>. </a:t>
            </a:r>
            <a:r>
              <a:rPr lang="ru-RU" dirty="0" smtClean="0"/>
              <a:t>Глюкоза дает </a:t>
            </a:r>
            <a:r>
              <a:rPr lang="ru-RU" dirty="0" smtClean="0"/>
              <a:t>синий раствор со свежеосажденным </a:t>
            </a:r>
            <a:r>
              <a:rPr lang="ru-RU" dirty="0" err="1" smtClean="0"/>
              <a:t>гидроксидом</a:t>
            </a:r>
            <a:r>
              <a:rPr lang="ru-RU" dirty="0" smtClean="0"/>
              <a:t> меди(</a:t>
            </a:r>
            <a:r>
              <a:rPr lang="en-US" dirty="0" smtClean="0"/>
              <a:t>II</a:t>
            </a:r>
            <a:r>
              <a:rPr lang="ru-RU" dirty="0" smtClean="0"/>
              <a:t>), поскольку </a:t>
            </a:r>
            <a:r>
              <a:rPr lang="ru-RU" dirty="0" smtClean="0"/>
              <a:t>содержит </a:t>
            </a:r>
            <a:r>
              <a:rPr lang="ru-RU" dirty="0" smtClean="0"/>
              <a:t>функциональные группы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- ОН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- NH</a:t>
            </a:r>
            <a:r>
              <a:rPr lang="en-US" baseline="-25000" dirty="0" smtClean="0"/>
              <a:t>2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- CHO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- COOH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7EF0-FEB1-47DE-AC5B-E96368B3E4AD}" type="datetime1">
              <a:rPr lang="ru-RU" smtClean="0"/>
              <a:t>13.05.2012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11. Характерное синее окрашивание с крахмалом дает раствор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хлора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брома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йода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хлорида натрия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E194-9DAB-456E-8E15-D7DC1601B550}" type="datetime1">
              <a:rPr lang="ru-RU" smtClean="0"/>
              <a:t>13.05.2012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12. Среди перечисленных характеристик укажите те, которые относятся к реакциям фотосинтеза: 1)экзотермическая реакция, 2)эндотермическая реакция, 3)идет с образованием кислорода, 4)идет с поглощением кислорода, 5)идет с образованием глюкозы, 6)идет с образованием углекислого газа, 7)идет с образованием воды, 8)идет в зеленых частях растений. Ответ дайте в виде последовательности цифр в порядке их возрастания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1467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2358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2356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1358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42A0-16EB-4510-9967-ECCCAE05C1EA}" type="datetime1">
              <a:rPr lang="ru-RU" smtClean="0"/>
              <a:t>13.05.2012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13. Формула глюкозы и сахарозы соответственно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</a:t>
            </a:r>
            <a:r>
              <a:rPr lang="ru-RU" baseline="-25000" dirty="0" smtClean="0"/>
              <a:t>6</a:t>
            </a:r>
            <a:r>
              <a:rPr lang="ru-RU" dirty="0" smtClean="0"/>
              <a:t>Н</a:t>
            </a:r>
            <a:r>
              <a:rPr lang="ru-RU" baseline="-25000" dirty="0" smtClean="0"/>
              <a:t>12</a:t>
            </a:r>
            <a:r>
              <a:rPr lang="ru-RU" dirty="0" smtClean="0"/>
              <a:t>О</a:t>
            </a:r>
            <a:r>
              <a:rPr lang="ru-RU" baseline="-25000" dirty="0" smtClean="0"/>
              <a:t>6</a:t>
            </a:r>
            <a:r>
              <a:rPr lang="ru-RU" dirty="0" smtClean="0"/>
              <a:t> и </a:t>
            </a:r>
            <a:r>
              <a:rPr lang="ru-RU" dirty="0" smtClean="0"/>
              <a:t>С</a:t>
            </a:r>
            <a:r>
              <a:rPr lang="ru-RU" baseline="-25000" dirty="0" smtClean="0"/>
              <a:t>5</a:t>
            </a:r>
            <a:r>
              <a:rPr lang="ru-RU" dirty="0" smtClean="0"/>
              <a:t>Н</a:t>
            </a:r>
            <a:r>
              <a:rPr lang="ru-RU" baseline="-25000" dirty="0" smtClean="0"/>
              <a:t>10</a:t>
            </a:r>
            <a:r>
              <a:rPr lang="ru-RU" dirty="0" smtClean="0"/>
              <a:t>О</a:t>
            </a:r>
            <a:r>
              <a:rPr lang="ru-RU" baseline="-25000" dirty="0" smtClean="0"/>
              <a:t>5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С</a:t>
            </a:r>
            <a:r>
              <a:rPr lang="ru-RU" baseline="-25000" dirty="0" smtClean="0"/>
              <a:t>6</a:t>
            </a:r>
            <a:r>
              <a:rPr lang="ru-RU" dirty="0" smtClean="0"/>
              <a:t>Н</a:t>
            </a:r>
            <a:r>
              <a:rPr lang="ru-RU" baseline="-25000" dirty="0" smtClean="0"/>
              <a:t>12</a:t>
            </a:r>
            <a:r>
              <a:rPr lang="ru-RU" dirty="0" smtClean="0"/>
              <a:t>О</a:t>
            </a:r>
            <a:r>
              <a:rPr lang="ru-RU" baseline="-25000" dirty="0" smtClean="0"/>
              <a:t>6</a:t>
            </a:r>
            <a:r>
              <a:rPr lang="ru-RU" dirty="0" smtClean="0"/>
              <a:t> и </a:t>
            </a:r>
            <a:r>
              <a:rPr lang="ru-RU" dirty="0" smtClean="0"/>
              <a:t>С</a:t>
            </a:r>
            <a:r>
              <a:rPr lang="ru-RU" baseline="-25000" dirty="0" smtClean="0"/>
              <a:t>12</a:t>
            </a:r>
            <a:r>
              <a:rPr lang="ru-RU" dirty="0" smtClean="0"/>
              <a:t>Н</a:t>
            </a:r>
            <a:r>
              <a:rPr lang="ru-RU" baseline="-25000" dirty="0" smtClean="0"/>
              <a:t>24</a:t>
            </a:r>
            <a:r>
              <a:rPr lang="ru-RU" dirty="0" smtClean="0"/>
              <a:t>О</a:t>
            </a:r>
            <a:r>
              <a:rPr lang="ru-RU" baseline="-25000" dirty="0" smtClean="0"/>
              <a:t>12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С</a:t>
            </a:r>
            <a:r>
              <a:rPr lang="ru-RU" baseline="-25000" dirty="0" smtClean="0"/>
              <a:t>6</a:t>
            </a:r>
            <a:r>
              <a:rPr lang="ru-RU" dirty="0" smtClean="0"/>
              <a:t>Н</a:t>
            </a:r>
            <a:r>
              <a:rPr lang="ru-RU" baseline="-25000" dirty="0" smtClean="0"/>
              <a:t>12</a:t>
            </a:r>
            <a:r>
              <a:rPr lang="ru-RU" dirty="0" smtClean="0"/>
              <a:t>О</a:t>
            </a:r>
            <a:r>
              <a:rPr lang="ru-RU" baseline="-25000" dirty="0" smtClean="0"/>
              <a:t>6</a:t>
            </a:r>
            <a:r>
              <a:rPr lang="ru-RU" dirty="0" smtClean="0"/>
              <a:t> и </a:t>
            </a:r>
            <a:r>
              <a:rPr lang="ru-RU" dirty="0" smtClean="0"/>
              <a:t>(С</a:t>
            </a:r>
            <a:r>
              <a:rPr lang="ru-RU" baseline="-25000" dirty="0" smtClean="0"/>
              <a:t>6</a:t>
            </a:r>
            <a:r>
              <a:rPr lang="ru-RU" dirty="0" smtClean="0"/>
              <a:t>Н</a:t>
            </a:r>
            <a:r>
              <a:rPr lang="ru-RU" baseline="-25000" dirty="0" smtClean="0"/>
              <a:t>10</a:t>
            </a:r>
            <a:r>
              <a:rPr lang="ru-RU" dirty="0" smtClean="0"/>
              <a:t>О</a:t>
            </a:r>
            <a:r>
              <a:rPr lang="ru-RU" baseline="-25000" dirty="0" smtClean="0"/>
              <a:t>5</a:t>
            </a:r>
            <a:r>
              <a:rPr lang="ru-RU" dirty="0" smtClean="0"/>
              <a:t>)</a:t>
            </a:r>
            <a:r>
              <a:rPr lang="en-US" baseline="-25000" dirty="0" smtClean="0"/>
              <a:t>n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С</a:t>
            </a:r>
            <a:r>
              <a:rPr lang="ru-RU" baseline="-25000" dirty="0" smtClean="0"/>
              <a:t>6</a:t>
            </a:r>
            <a:r>
              <a:rPr lang="ru-RU" dirty="0" smtClean="0"/>
              <a:t>Н</a:t>
            </a:r>
            <a:r>
              <a:rPr lang="ru-RU" baseline="-25000" dirty="0" smtClean="0"/>
              <a:t>12</a:t>
            </a:r>
            <a:r>
              <a:rPr lang="ru-RU" dirty="0" smtClean="0"/>
              <a:t>О</a:t>
            </a:r>
            <a:r>
              <a:rPr lang="ru-RU" baseline="-25000" dirty="0" smtClean="0"/>
              <a:t>6</a:t>
            </a:r>
            <a:r>
              <a:rPr lang="ru-RU" dirty="0" smtClean="0"/>
              <a:t> и С</a:t>
            </a:r>
            <a:r>
              <a:rPr lang="ru-RU" baseline="-25000" dirty="0" smtClean="0"/>
              <a:t>12</a:t>
            </a:r>
            <a:r>
              <a:rPr lang="ru-RU" dirty="0" smtClean="0"/>
              <a:t>Н</a:t>
            </a:r>
            <a:r>
              <a:rPr lang="ru-RU" baseline="-25000" dirty="0" smtClean="0"/>
              <a:t>22</a:t>
            </a:r>
            <a:r>
              <a:rPr lang="ru-RU" dirty="0" smtClean="0"/>
              <a:t>О</a:t>
            </a:r>
            <a:r>
              <a:rPr lang="ru-RU" baseline="-25000" dirty="0" smtClean="0"/>
              <a:t>11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16D0-12A3-42DD-BC15-40C4D5C03501}" type="datetime1">
              <a:rPr lang="ru-RU" smtClean="0"/>
              <a:t>13.05.2012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14. Формула крахмала и целлюлозы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С</a:t>
            </a:r>
            <a:r>
              <a:rPr lang="ru-RU" baseline="-25000" dirty="0" smtClean="0"/>
              <a:t>5</a:t>
            </a:r>
            <a:r>
              <a:rPr lang="ru-RU" dirty="0" smtClean="0"/>
              <a:t>Н</a:t>
            </a:r>
            <a:r>
              <a:rPr lang="ru-RU" baseline="-25000" dirty="0" smtClean="0"/>
              <a:t>10</a:t>
            </a:r>
            <a:r>
              <a:rPr lang="ru-RU" dirty="0" smtClean="0"/>
              <a:t>О</a:t>
            </a:r>
            <a:r>
              <a:rPr lang="ru-RU" baseline="-25000" dirty="0" smtClean="0"/>
              <a:t>5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(С</a:t>
            </a:r>
            <a:r>
              <a:rPr lang="ru-RU" baseline="-25000" dirty="0" smtClean="0"/>
              <a:t>6</a:t>
            </a:r>
            <a:r>
              <a:rPr lang="ru-RU" dirty="0" smtClean="0"/>
              <a:t>Н</a:t>
            </a:r>
            <a:r>
              <a:rPr lang="ru-RU" baseline="-25000" dirty="0" smtClean="0"/>
              <a:t>10</a:t>
            </a:r>
            <a:r>
              <a:rPr lang="ru-RU" dirty="0" smtClean="0"/>
              <a:t>О</a:t>
            </a:r>
            <a:r>
              <a:rPr lang="ru-RU" baseline="-25000" dirty="0" smtClean="0"/>
              <a:t>5</a:t>
            </a:r>
            <a:r>
              <a:rPr lang="ru-RU" dirty="0" smtClean="0"/>
              <a:t>)</a:t>
            </a:r>
            <a:r>
              <a:rPr lang="en-US" baseline="-25000" dirty="0" smtClean="0"/>
              <a:t>n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С</a:t>
            </a:r>
            <a:r>
              <a:rPr lang="ru-RU" baseline="-25000" dirty="0" smtClean="0"/>
              <a:t>12</a:t>
            </a:r>
            <a:r>
              <a:rPr lang="ru-RU" dirty="0" smtClean="0"/>
              <a:t>Н</a:t>
            </a:r>
            <a:r>
              <a:rPr lang="ru-RU" baseline="-25000" dirty="0" smtClean="0"/>
              <a:t>22</a:t>
            </a:r>
            <a:r>
              <a:rPr lang="ru-RU" dirty="0" smtClean="0"/>
              <a:t>О</a:t>
            </a:r>
            <a:r>
              <a:rPr lang="ru-RU" baseline="-25000" dirty="0" smtClean="0"/>
              <a:t>11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С</a:t>
            </a:r>
            <a:r>
              <a:rPr lang="ru-RU" baseline="-25000" dirty="0" smtClean="0"/>
              <a:t>6</a:t>
            </a:r>
            <a:r>
              <a:rPr lang="ru-RU" dirty="0" smtClean="0"/>
              <a:t>Н</a:t>
            </a:r>
            <a:r>
              <a:rPr lang="ru-RU" baseline="-25000" dirty="0" smtClean="0"/>
              <a:t>12</a:t>
            </a:r>
            <a:r>
              <a:rPr lang="ru-RU" dirty="0" smtClean="0"/>
              <a:t>О</a:t>
            </a:r>
            <a:r>
              <a:rPr lang="ru-RU" baseline="-25000" dirty="0" smtClean="0"/>
              <a:t>6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8BB7-45EE-42EE-9E8F-128B1E563D16}" type="datetime1">
              <a:rPr lang="ru-RU" smtClean="0"/>
              <a:t>13.05.2012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15. Является основным компонентом сахарного песка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сахароза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крахмал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глюкоза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фруктоза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3015-26EE-4CDA-BD2D-CFAE774DAF59}" type="datetime1">
              <a:rPr lang="ru-RU" smtClean="0"/>
              <a:t>13.05.2012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16. </a:t>
            </a:r>
            <a:r>
              <a:rPr lang="ru-RU" dirty="0" smtClean="0"/>
              <a:t>Является основным компонентом </a:t>
            </a:r>
            <a:r>
              <a:rPr lang="ru-RU" dirty="0" smtClean="0"/>
              <a:t>хлопка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крахмал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целлюлоза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глюкоза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фруктоза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47DA-6164-4C20-8C51-A93C757EA14F}" type="datetime1">
              <a:rPr lang="ru-RU" smtClean="0"/>
              <a:t>13.05.2012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17. Наиболее сладкий углевод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глюкоза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сахароза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крахмал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фруктоза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2FFF-D842-4723-BCB5-DF3489BEB64E}" type="datetime1">
              <a:rPr lang="ru-RU" smtClean="0"/>
              <a:t>13.05.2012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18. Виноградный сахар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фруктоза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сахароза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глюкоза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крахмал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2818-1E6A-49BB-9255-6D6A4DAE883B}" type="datetime1">
              <a:rPr lang="ru-RU" smtClean="0"/>
              <a:t>13.05.2012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Общая формула углеводов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С</a:t>
            </a:r>
            <a:r>
              <a:rPr lang="en-US" baseline="-25000" dirty="0" smtClean="0"/>
              <a:t>n</a:t>
            </a:r>
            <a:r>
              <a:rPr lang="en-US" dirty="0" smtClean="0"/>
              <a:t>(H</a:t>
            </a:r>
            <a:r>
              <a:rPr lang="en-US" baseline="-25000" dirty="0" smtClean="0"/>
              <a:t>2</a:t>
            </a:r>
            <a:r>
              <a:rPr lang="en-US" dirty="0" smtClean="0"/>
              <a:t>O)</a:t>
            </a:r>
            <a:r>
              <a:rPr lang="en-US" baseline="-25000" dirty="0" smtClean="0"/>
              <a:t>m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С</a:t>
            </a:r>
            <a:r>
              <a:rPr lang="en-US" baseline="-25000" dirty="0" smtClean="0"/>
              <a:t>n</a:t>
            </a:r>
            <a:r>
              <a:rPr lang="en-US" dirty="0" smtClean="0"/>
              <a:t>H</a:t>
            </a:r>
            <a:r>
              <a:rPr lang="en-US" baseline="-25000" dirty="0" smtClean="0"/>
              <a:t>2n+1</a:t>
            </a:r>
            <a:r>
              <a:rPr lang="en-US" dirty="0" smtClean="0"/>
              <a:t>COOH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С</a:t>
            </a:r>
            <a:r>
              <a:rPr lang="en-US" baseline="-25000" dirty="0" smtClean="0"/>
              <a:t>n</a:t>
            </a:r>
            <a:r>
              <a:rPr lang="en-US" dirty="0" smtClean="0"/>
              <a:t>H</a:t>
            </a:r>
            <a:r>
              <a:rPr lang="en-US" baseline="-25000" dirty="0" smtClean="0"/>
              <a:t>2n+1</a:t>
            </a:r>
            <a:r>
              <a:rPr lang="en-US" dirty="0" smtClean="0"/>
              <a:t>CHO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С</a:t>
            </a:r>
            <a:r>
              <a:rPr lang="en-US" baseline="-25000" dirty="0" smtClean="0"/>
              <a:t>n</a:t>
            </a:r>
            <a:r>
              <a:rPr lang="en-US" dirty="0" smtClean="0"/>
              <a:t>H</a:t>
            </a:r>
            <a:r>
              <a:rPr lang="en-US" baseline="-25000" dirty="0" smtClean="0"/>
              <a:t>2n+1</a:t>
            </a:r>
            <a:r>
              <a:rPr lang="en-US" dirty="0" smtClean="0"/>
              <a:t>COOC</a:t>
            </a:r>
            <a:r>
              <a:rPr lang="en-US" baseline="-25000" dirty="0" smtClean="0"/>
              <a:t>m</a:t>
            </a:r>
            <a:r>
              <a:rPr lang="en-US" dirty="0" smtClean="0"/>
              <a:t>H</a:t>
            </a:r>
            <a:r>
              <a:rPr lang="en-US" baseline="-25000" dirty="0" smtClean="0"/>
              <a:t>2m+1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1C8C-6E07-4E84-AB43-9C9E2F8C52D5}" type="datetime1">
              <a:rPr lang="ru-RU" smtClean="0"/>
              <a:t>13.05.2012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19. Тростниковый сахар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сахароза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фруктоза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глюкоза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крахмал</a:t>
            </a: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B500D-6AA0-46E5-AB71-12E7387B95A4}" type="datetime1">
              <a:rPr lang="ru-RU" smtClean="0"/>
              <a:t>13.05.2012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20. Свекловичный сахар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сахароза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фруктоза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глюкоза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крахмал</a:t>
            </a: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C1DC-0274-4DD6-984A-923D27F2A20D}" type="datetime1">
              <a:rPr lang="ru-RU" smtClean="0"/>
              <a:t>13.05.2012</a:t>
            </a:fld>
            <a:endParaRPr lang="ru-RU"/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1AFB-3C2F-4B56-9340-BC5404822CAF}" type="datetime1">
              <a:rPr lang="ru-RU" smtClean="0"/>
              <a:t>13.05.2012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</a:t>
            </a:r>
            <a:r>
              <a:rPr lang="ru-RU" dirty="0" smtClean="0"/>
              <a:t>. Укажите углевод, являющийся моносахаридом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сахароза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целлюлоза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фруктоза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крахмал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9AED5-2060-4139-9655-99DD3EEC59CD}" type="datetime1">
              <a:rPr lang="ru-RU" smtClean="0"/>
              <a:t>13.05.2012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3. </a:t>
            </a:r>
            <a:r>
              <a:rPr lang="ru-RU" dirty="0" smtClean="0"/>
              <a:t>Укажите углевод, являющийся </a:t>
            </a:r>
            <a:r>
              <a:rPr lang="ru-RU" dirty="0" smtClean="0"/>
              <a:t>дисахаридом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целлюлоза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сахароза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глюкоза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крахмал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C875-3C97-4EAC-992B-150F39E631D0}" type="datetime1">
              <a:rPr lang="ru-RU" smtClean="0"/>
              <a:t>13.05.2012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4. </a:t>
            </a:r>
            <a:r>
              <a:rPr lang="ru-RU" dirty="0" smtClean="0"/>
              <a:t>Укажите углевод, являющийся </a:t>
            </a:r>
            <a:r>
              <a:rPr lang="ru-RU" dirty="0" smtClean="0"/>
              <a:t>полисахаридом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фруктоза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глюкоза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сахароза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крахмал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EBBF-97DE-4939-BABC-6812C735C993}" type="datetime1">
              <a:rPr lang="ru-RU" smtClean="0"/>
              <a:t>13.05.2012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5. Изомером глюкозы является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целлюлоза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фруктоза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крахмал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сахароза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1A5BF-E836-4882-A58C-AC7BBE15B3AA}" type="datetime1">
              <a:rPr lang="ru-RU" smtClean="0"/>
              <a:t>13.05.2012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6. Углевод, </a:t>
            </a:r>
            <a:r>
              <a:rPr lang="ru-RU" dirty="0" smtClean="0"/>
              <a:t>я</a:t>
            </a:r>
            <a:r>
              <a:rPr lang="ru-RU" dirty="0" smtClean="0"/>
              <a:t>вляющийся </a:t>
            </a:r>
            <a:r>
              <a:rPr lang="ru-RU" dirty="0" err="1" smtClean="0"/>
              <a:t>альдегидоспиртом</a:t>
            </a:r>
            <a:r>
              <a:rPr lang="ru-RU" dirty="0" smtClean="0"/>
              <a:t>, - это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глюкоза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крахмал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фруктоза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сахароза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C1A4-3ABB-4BBA-A908-D98220BC7BA1}" type="datetime1">
              <a:rPr lang="ru-RU" smtClean="0"/>
              <a:t>13.05.2012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7. При гидролизе сахарозы образуется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только фруктоза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смесь глюкозы и фруктозы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только </a:t>
            </a:r>
            <a:r>
              <a:rPr lang="ru-RU" dirty="0" smtClean="0"/>
              <a:t>глюкоза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смесь крахмала и целлюлозы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021D-0157-4142-AE63-238E44587018}" type="datetime1">
              <a:rPr lang="ru-RU" smtClean="0"/>
              <a:t>13.05.2012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8. </a:t>
            </a:r>
            <a:r>
              <a:rPr lang="ru-RU" dirty="0" smtClean="0"/>
              <a:t>При гидролизе </a:t>
            </a:r>
            <a:r>
              <a:rPr lang="ru-RU" dirty="0" smtClean="0"/>
              <a:t>крахмала </a:t>
            </a:r>
            <a:r>
              <a:rPr lang="ru-RU" dirty="0" smtClean="0"/>
              <a:t>образуется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сахароза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фруктоза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глюкоза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целлюлоза</a:t>
            </a:r>
            <a:endParaRPr lang="ru-RU" dirty="0"/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342</Words>
  <Application>Microsoft Office PowerPoint</Application>
  <PresentationFormat>Экран (4:3)</PresentationFormat>
  <Paragraphs>127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Alekc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Aleksei</dc:creator>
  <cp:lastModifiedBy>User</cp:lastModifiedBy>
  <cp:revision>23</cp:revision>
  <dcterms:created xsi:type="dcterms:W3CDTF">2010-02-09T18:22:56Z</dcterms:created>
  <dcterms:modified xsi:type="dcterms:W3CDTF">2012-05-13T04:07:21Z</dcterms:modified>
</cp:coreProperties>
</file>