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9072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486554" y="1582738"/>
            <a:ext cx="7930372" cy="2792615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bg2"/>
                </a:solidFill>
              </a:rPr>
              <a:t>Жиры</a:t>
            </a:r>
            <a:endParaRPr lang="ru-RU" sz="9600" dirty="0">
              <a:solidFill>
                <a:schemeClr val="bg2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7029451" y="2628381"/>
            <a:ext cx="1928812" cy="9006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9 класс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241330" y="4485755"/>
            <a:ext cx="6345208" cy="18869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Учитель химии</a:t>
            </a:r>
          </a:p>
          <a:p>
            <a:r>
              <a:rPr lang="ru-RU" sz="3200" dirty="0" smtClean="0">
                <a:solidFill>
                  <a:schemeClr val="bg2"/>
                </a:solidFill>
              </a:rPr>
              <a:t>высшей квалификационной</a:t>
            </a:r>
          </a:p>
          <a:p>
            <a:r>
              <a:rPr lang="ru-RU" sz="3200" dirty="0" smtClean="0">
                <a:solidFill>
                  <a:schemeClr val="bg2"/>
                </a:solidFill>
              </a:rPr>
              <a:t>категории </a:t>
            </a:r>
            <a:r>
              <a:rPr lang="ru-RU" sz="3200" dirty="0" err="1" smtClean="0">
                <a:solidFill>
                  <a:schemeClr val="bg2"/>
                </a:solidFill>
              </a:rPr>
              <a:t>Вакенгут</a:t>
            </a:r>
            <a:r>
              <a:rPr lang="ru-RU" sz="3200" dirty="0" smtClean="0">
                <a:solidFill>
                  <a:schemeClr val="bg2"/>
                </a:solidFill>
              </a:rPr>
              <a:t> И.Э.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0CAA-B569-44CD-8E93-A8B60B1448AD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9. В жёсткой воде мыло, например, </a:t>
            </a:r>
            <a:r>
              <a:rPr lang="ru-RU" dirty="0" err="1" smtClean="0">
                <a:solidFill>
                  <a:schemeClr val="bg2"/>
                </a:solidFill>
              </a:rPr>
              <a:t>стеарат</a:t>
            </a:r>
            <a:r>
              <a:rPr lang="ru-RU" dirty="0" smtClean="0">
                <a:solidFill>
                  <a:schemeClr val="bg2"/>
                </a:solidFill>
              </a:rPr>
              <a:t> натрия С</a:t>
            </a:r>
            <a:r>
              <a:rPr lang="ru-RU" baseline="-25000" dirty="0" smtClean="0">
                <a:solidFill>
                  <a:schemeClr val="bg2"/>
                </a:solidFill>
              </a:rPr>
              <a:t>17</a:t>
            </a:r>
            <a:r>
              <a:rPr lang="ru-RU" dirty="0" smtClean="0">
                <a:solidFill>
                  <a:schemeClr val="bg2"/>
                </a:solidFill>
              </a:rPr>
              <a:t>Н</a:t>
            </a:r>
            <a:r>
              <a:rPr lang="ru-RU" baseline="-25000" dirty="0" smtClean="0">
                <a:solidFill>
                  <a:schemeClr val="bg2"/>
                </a:solidFill>
              </a:rPr>
              <a:t>35</a:t>
            </a:r>
            <a:r>
              <a:rPr lang="ru-RU" dirty="0" smtClean="0">
                <a:solidFill>
                  <a:schemeClr val="bg2"/>
                </a:solidFill>
              </a:rPr>
              <a:t>СОО</a:t>
            </a:r>
            <a:r>
              <a:rPr lang="en-US" dirty="0" smtClean="0">
                <a:solidFill>
                  <a:schemeClr val="bg2"/>
                </a:solidFill>
              </a:rPr>
              <a:t>Na</a:t>
            </a:r>
            <a:r>
              <a:rPr lang="en-US" baseline="-25000" dirty="0" smtClean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плохо мылит из-за образования осадка, имеющего формулу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(С</a:t>
            </a:r>
            <a:r>
              <a:rPr lang="ru-RU" baseline="-25000" dirty="0" smtClean="0">
                <a:solidFill>
                  <a:schemeClr val="bg2"/>
                </a:solidFill>
              </a:rPr>
              <a:t>17</a:t>
            </a:r>
            <a:r>
              <a:rPr lang="ru-RU" dirty="0" smtClean="0">
                <a:solidFill>
                  <a:schemeClr val="bg2"/>
                </a:solidFill>
              </a:rPr>
              <a:t>Н</a:t>
            </a:r>
            <a:r>
              <a:rPr lang="ru-RU" baseline="-25000" dirty="0" smtClean="0">
                <a:solidFill>
                  <a:schemeClr val="bg2"/>
                </a:solidFill>
              </a:rPr>
              <a:t>35</a:t>
            </a:r>
            <a:r>
              <a:rPr lang="ru-RU" dirty="0" smtClean="0">
                <a:solidFill>
                  <a:schemeClr val="bg2"/>
                </a:solidFill>
              </a:rPr>
              <a:t>СОО)</a:t>
            </a:r>
            <a:r>
              <a:rPr lang="ru-RU" baseline="-25000" dirty="0" smtClean="0">
                <a:solidFill>
                  <a:schemeClr val="bg2"/>
                </a:solidFill>
              </a:rPr>
              <a:t>2</a:t>
            </a:r>
            <a:r>
              <a:rPr lang="ru-RU" dirty="0" smtClean="0">
                <a:solidFill>
                  <a:schemeClr val="bg2"/>
                </a:solidFill>
              </a:rPr>
              <a:t>С</a:t>
            </a:r>
            <a:r>
              <a:rPr lang="en-US" dirty="0" smtClean="0">
                <a:solidFill>
                  <a:schemeClr val="bg2"/>
                </a:solidFill>
              </a:rPr>
              <a:t>u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</a:t>
            </a:r>
            <a:r>
              <a:rPr lang="ru-RU" baseline="-25000" dirty="0" smtClean="0">
                <a:solidFill>
                  <a:schemeClr val="bg2"/>
                </a:solidFill>
              </a:rPr>
              <a:t>17</a:t>
            </a:r>
            <a:r>
              <a:rPr lang="ru-RU" dirty="0" smtClean="0">
                <a:solidFill>
                  <a:schemeClr val="bg2"/>
                </a:solidFill>
              </a:rPr>
              <a:t>Н</a:t>
            </a:r>
            <a:r>
              <a:rPr lang="ru-RU" baseline="-25000" dirty="0" smtClean="0">
                <a:solidFill>
                  <a:schemeClr val="bg2"/>
                </a:solidFill>
              </a:rPr>
              <a:t>35</a:t>
            </a:r>
            <a:r>
              <a:rPr lang="ru-RU" dirty="0" smtClean="0">
                <a:solidFill>
                  <a:schemeClr val="bg2"/>
                </a:solidFill>
              </a:rPr>
              <a:t>СОО</a:t>
            </a:r>
            <a:r>
              <a:rPr lang="en-US" dirty="0" smtClean="0">
                <a:solidFill>
                  <a:schemeClr val="bg2"/>
                </a:solidFill>
              </a:rPr>
              <a:t>K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</a:t>
            </a:r>
            <a:r>
              <a:rPr lang="ru-RU" baseline="-25000" dirty="0" smtClean="0">
                <a:solidFill>
                  <a:schemeClr val="bg2"/>
                </a:solidFill>
              </a:rPr>
              <a:t>17</a:t>
            </a:r>
            <a:r>
              <a:rPr lang="ru-RU" dirty="0" smtClean="0">
                <a:solidFill>
                  <a:schemeClr val="bg2"/>
                </a:solidFill>
              </a:rPr>
              <a:t>Н</a:t>
            </a:r>
            <a:r>
              <a:rPr lang="ru-RU" baseline="-25000" dirty="0" smtClean="0">
                <a:solidFill>
                  <a:schemeClr val="bg2"/>
                </a:solidFill>
              </a:rPr>
              <a:t>35</a:t>
            </a:r>
            <a:r>
              <a:rPr lang="ru-RU" dirty="0" smtClean="0">
                <a:solidFill>
                  <a:schemeClr val="bg2"/>
                </a:solidFill>
              </a:rPr>
              <a:t>СОО</a:t>
            </a:r>
            <a:r>
              <a:rPr lang="en-US" dirty="0" smtClean="0">
                <a:solidFill>
                  <a:schemeClr val="bg2"/>
                </a:solidFill>
              </a:rPr>
              <a:t>Li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(</a:t>
            </a:r>
            <a:r>
              <a:rPr lang="ru-RU" dirty="0" smtClean="0">
                <a:solidFill>
                  <a:schemeClr val="bg2"/>
                </a:solidFill>
              </a:rPr>
              <a:t>С</a:t>
            </a:r>
            <a:r>
              <a:rPr lang="ru-RU" baseline="-25000" dirty="0" smtClean="0">
                <a:solidFill>
                  <a:schemeClr val="bg2"/>
                </a:solidFill>
              </a:rPr>
              <a:t>17</a:t>
            </a:r>
            <a:r>
              <a:rPr lang="ru-RU" dirty="0" smtClean="0">
                <a:solidFill>
                  <a:schemeClr val="bg2"/>
                </a:solidFill>
              </a:rPr>
              <a:t>Н</a:t>
            </a:r>
            <a:r>
              <a:rPr lang="ru-RU" baseline="-25000" dirty="0" smtClean="0">
                <a:solidFill>
                  <a:schemeClr val="bg2"/>
                </a:solidFill>
              </a:rPr>
              <a:t>35</a:t>
            </a:r>
            <a:r>
              <a:rPr lang="ru-RU" dirty="0" smtClean="0">
                <a:solidFill>
                  <a:schemeClr val="bg2"/>
                </a:solidFill>
              </a:rPr>
              <a:t>СОО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Ca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DBF3-8A63-457E-AC00-C4C0D0D59080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/>
                </a:solidFill>
              </a:rPr>
              <a:t>10. </a:t>
            </a:r>
            <a:r>
              <a:rPr lang="ru-RU" dirty="0" smtClean="0">
                <a:solidFill>
                  <a:schemeClr val="bg2"/>
                </a:solidFill>
              </a:rPr>
              <a:t>Полужидкий животный жир - это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сливочное масло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подсолнечное масло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кокосовое масло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рыбий жир</a:t>
            </a:r>
            <a:endParaRPr lang="ru-R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FAEB-3307-435D-B1A3-9A22FB9FB067}" type="datetime1">
              <a:rPr lang="ru-RU" smtClean="0"/>
              <a:pPr/>
              <a:t>02.05.2014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AD02-A7F5-4AA9-B657-73E62AE94B6F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bg2"/>
                </a:solidFill>
              </a:rPr>
              <a:t>Укажите, какое суждение является правильным: 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      А) жиры – это сложные эфиры глицерина и высших карбоновых кислот; Б) процесс гидролиза жиров в присутствии </a:t>
            </a:r>
            <a:r>
              <a:rPr lang="ru-RU" sz="2800" dirty="0" err="1" smtClean="0">
                <a:solidFill>
                  <a:schemeClr val="bg2"/>
                </a:solidFill>
              </a:rPr>
              <a:t>гидроксида</a:t>
            </a:r>
            <a:r>
              <a:rPr lang="ru-RU" sz="2800" dirty="0" smtClean="0">
                <a:solidFill>
                  <a:schemeClr val="bg2"/>
                </a:solidFill>
              </a:rPr>
              <a:t> натрия при нагревании называют омылением жиров.</a:t>
            </a:r>
          </a:p>
          <a:p>
            <a:pPr marL="514350" indent="-514350">
              <a:buAutoNum type="arabicPeriod"/>
            </a:pPr>
            <a:endParaRPr lang="ru-RU" sz="2800" dirty="0" smtClean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Верно только 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Верно только Б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Верны оба суждения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Оба суждения неверны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E602-0DB0-4438-AA9D-A3F7D40340CD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bg2"/>
                </a:solidFill>
              </a:rPr>
              <a:t>2. Реакция этерификации – это реакция в которой взаимодействуют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сложный эфир и вода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альдегид </a:t>
            </a:r>
            <a:r>
              <a:rPr lang="ru-RU" dirty="0" smtClean="0">
                <a:solidFill>
                  <a:schemeClr val="bg2"/>
                </a:solidFill>
              </a:rPr>
              <a:t>и спирт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кислота и </a:t>
            </a:r>
            <a:r>
              <a:rPr lang="ru-RU" dirty="0" smtClean="0">
                <a:solidFill>
                  <a:schemeClr val="bg2"/>
                </a:solidFill>
              </a:rPr>
              <a:t>альдегид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кислота и спирт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C5F8-17AF-4A26-8998-9C401D090C0E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3. </a:t>
            </a:r>
            <a:r>
              <a:rPr lang="ru-RU" dirty="0" smtClean="0">
                <a:solidFill>
                  <a:schemeClr val="bg2"/>
                </a:solidFill>
              </a:rPr>
              <a:t>Приятный фруктовый запах имеют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спирты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альдегиды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сложные эфиры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кислоты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B88D-A343-4994-A623-A7D7721A5CF5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4. Укажите кислоту, которая относится к высшим предельным карбоновым кислотам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пальмитиновая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уксусная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олеиновая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/>
                </a:solidFill>
              </a:rPr>
              <a:t>линолевая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B269-187F-4689-A994-E42EE55C617B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5. </a:t>
            </a:r>
            <a:r>
              <a:rPr lang="ru-RU" dirty="0" smtClean="0">
                <a:solidFill>
                  <a:schemeClr val="bg2"/>
                </a:solidFill>
              </a:rPr>
              <a:t>Трехатомный спирт - это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метанол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глицерин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этанол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этиленгликоль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AFDB-4FC7-4756-8DE7-F94292FD22E1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6. Для получения маргарина растительные масла подвергают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гидрированию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дегидрированию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гидратации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дегидратации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6A4-FBCB-4F2F-AA6C-0A3C59956980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7. Твердые мыла имеют формулу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R-COOK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R-</a:t>
            </a:r>
            <a:r>
              <a:rPr lang="en-US" dirty="0" err="1" smtClean="0">
                <a:solidFill>
                  <a:schemeClr val="bg2"/>
                </a:solidFill>
              </a:rPr>
              <a:t>COONa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(R-COO)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Ca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(R-COO)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Mg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9019-2302-4700-8195-3A9D4A69389F}" type="datetime1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/>
                </a:solidFill>
              </a:rPr>
              <a:t>8</a:t>
            </a:r>
            <a:r>
              <a:rPr lang="ru-RU" dirty="0" smtClean="0">
                <a:solidFill>
                  <a:schemeClr val="bg2"/>
                </a:solidFill>
              </a:rPr>
              <a:t>. </a:t>
            </a:r>
            <a:r>
              <a:rPr lang="ru-RU" dirty="0" smtClean="0">
                <a:solidFill>
                  <a:schemeClr val="bg2"/>
                </a:solidFill>
              </a:rPr>
              <a:t>Твердый растительный жир - это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подсолнечное масло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сливочное масло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кокосовое масло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рыбий жир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216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User</cp:lastModifiedBy>
  <cp:revision>31</cp:revision>
  <dcterms:created xsi:type="dcterms:W3CDTF">2010-02-09T18:22:56Z</dcterms:created>
  <dcterms:modified xsi:type="dcterms:W3CDTF">2014-05-02T13:45:07Z</dcterms:modified>
</cp:coreProperties>
</file>