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activeX/activeX44.xml" ContentType="application/vnd.ms-office.activeX+xml"/>
  <Override PartName="/ppt/activeX/activeX53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activeX/activeX2.xml" ContentType="application/vnd.ms-office.activeX+xml"/>
  <Override PartName="/ppt/theme/theme3.xml" ContentType="application/vnd.openxmlformats-officedocument.theme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activeX/activeX51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notesSlides/notesSlide1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activeX/activeX3.xml" ContentType="application/vnd.ms-office.activeX+xml"/>
  <Override PartName="/ppt/theme/theme2.xml" ContentType="application/vnd.openxmlformats-officedocument.theme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slides/slide1.xml" ContentType="application/vnd.openxmlformats-officedocument.presentationml.slide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99CC00"/>
    <a:srgbClr val="FF5555"/>
    <a:srgbClr val="808080"/>
    <a:srgbClr val="3333CC"/>
    <a:srgbClr val="CC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8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CEE74-6D54-4A8A-8395-5D0E4DEDFB94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88E32-261D-46CE-B8A4-5F030C9A3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9792-11A1-4622-BAE5-149CE701B7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21627-A712-4EFF-A397-6D099332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1627-A712-4EFF-A397-6D099332877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Master" Target="../slideMasters/slideMaster1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" name="TextBox 31"/>
          <p:cNvSpPr txBox="1"/>
          <p:nvPr userDrawn="1"/>
        </p:nvSpPr>
        <p:spPr>
          <a:xfrm>
            <a:off x="642910" y="1571612"/>
            <a:ext cx="2954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Тест по теме:</a:t>
            </a:r>
            <a:endParaRPr lang="ru-RU" sz="3200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539552" y="2348880"/>
            <a:ext cx="8143932" cy="707886"/>
          </a:xfrm>
          <a:prstGeom prst="rect">
            <a:avLst/>
          </a:prstGeom>
          <a:solidFill>
            <a:srgbClr val="990000"/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Непредельные углеводороды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1214414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«Средняя общеобразовательная школа №7» г. </a:t>
            </a:r>
            <a:r>
              <a:rPr lang="ru-RU" sz="1600" dirty="0" err="1" smtClean="0">
                <a:solidFill>
                  <a:schemeClr val="tx1"/>
                </a:solidFill>
                <a:latin typeface="Verdana" pitchFamily="34" charset="0"/>
              </a:rPr>
              <a:t>Когалыма</a:t>
            </a:r>
            <a:endParaRPr lang="ru-RU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Verdana" pitchFamily="34" charset="0"/>
              </a:rPr>
              <a:t>ХМАО-Югра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 Тюменская область</a:t>
            </a:r>
            <a:endParaRPr lang="ru-RU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571472" y="4714884"/>
            <a:ext cx="485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Подготовила учитель химии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высшей квалификационной категории</a:t>
            </a:r>
          </a:p>
          <a:p>
            <a:pPr>
              <a:buNone/>
            </a:pPr>
            <a:r>
              <a:rPr lang="ru-RU" sz="1600" dirty="0" err="1" smtClean="0">
                <a:solidFill>
                  <a:schemeClr val="tx1"/>
                </a:solidFill>
                <a:latin typeface="Verdana" pitchFamily="34" charset="0"/>
              </a:rPr>
              <a:t>Вакенгут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</a:rPr>
              <a:t> Ирина </a:t>
            </a:r>
            <a:r>
              <a:rPr lang="ru-RU" sz="1600" dirty="0" err="1" smtClean="0">
                <a:solidFill>
                  <a:schemeClr val="tx1"/>
                </a:solidFill>
                <a:latin typeface="Verdana" pitchFamily="34" charset="0"/>
              </a:rPr>
              <a:t>Эгоновна</a:t>
            </a:r>
            <a:endParaRPr lang="ru-RU" sz="16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142976" y="428792"/>
            <a:ext cx="1785950" cy="500066"/>
          </a:xfr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Вопрос  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1214414" y="2857496"/>
            <a:ext cx="7500937" cy="7858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1"/>
          </p:nvPr>
        </p:nvSpPr>
        <p:spPr>
          <a:xfrm>
            <a:off x="1214414" y="3714752"/>
            <a:ext cx="7500937" cy="7858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14"/>
          <p:cNvSpPr>
            <a:spLocks noGrp="1"/>
          </p:cNvSpPr>
          <p:nvPr>
            <p:ph type="body" sz="quarter" idx="12"/>
          </p:nvPr>
        </p:nvSpPr>
        <p:spPr>
          <a:xfrm>
            <a:off x="1214414" y="4572008"/>
            <a:ext cx="7500937" cy="78581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3"/>
          </p:nvPr>
        </p:nvSpPr>
        <p:spPr>
          <a:xfrm>
            <a:off x="1214414" y="5429264"/>
            <a:ext cx="7500937" cy="78581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500034" y="2857496"/>
            <a:ext cx="71438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500034" y="3714752"/>
            <a:ext cx="71438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500034" y="4572008"/>
            <a:ext cx="71438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500034" y="5429264"/>
            <a:ext cx="71438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 userDrawn="1"/>
        </p:nvSpPr>
        <p:spPr>
          <a:xfrm>
            <a:off x="1214414" y="2857496"/>
            <a:ext cx="750099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1214414" y="3714752"/>
            <a:ext cx="750099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1214414" y="4572008"/>
            <a:ext cx="750099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 userDrawn="1"/>
        </p:nvSpPr>
        <p:spPr>
          <a:xfrm>
            <a:off x="1214414" y="5429264"/>
            <a:ext cx="7500990" cy="7858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571472" y="1142984"/>
            <a:ext cx="8143932" cy="164307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14"/>
          </p:nvPr>
        </p:nvSpPr>
        <p:spPr>
          <a:xfrm>
            <a:off x="571472" y="1143000"/>
            <a:ext cx="8143903" cy="1714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controls>
      <p:control spid="1026" r:id="rId2" imgW="361800" imgH="466560"/>
      <p:control spid="1027" r:id="rId3" imgW="361800" imgH="466560"/>
      <p:control spid="1028" r:id="rId4" imgW="361800" imgH="466560"/>
      <p:control spid="1029" r:id="rId5" imgW="361800" imgH="466560"/>
      <p:control spid="1030" r:id="rId6" imgW="361800" imgH="466560"/>
      <p:control spid="1031" r:id="rId7" imgW="361800" imgH="466560"/>
      <p:control spid="1032" r:id="rId8" imgW="361800" imgH="466560"/>
      <p:control spid="1033" r:id="rId9" imgW="361800" imgH="466560"/>
      <p:control spid="1034" r:id="rId10" imgW="361800" imgH="466560"/>
    </p:controls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0EA50A5-D2F3-48A0-8D08-7613FCA18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2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55.xml"/><Relationship Id="rId5" Type="http://schemas.openxmlformats.org/officeDocument/2006/relationships/control" Target="../activeX/activeX54.xml"/><Relationship Id="rId4" Type="http://schemas.openxmlformats.org/officeDocument/2006/relationships/control" Target="../activeX/activeX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7.xml"/><Relationship Id="rId2" Type="http://schemas.openxmlformats.org/officeDocument/2006/relationships/control" Target="../activeX/activeX56.xml"/><Relationship Id="rId1" Type="http://schemas.openxmlformats.org/officeDocument/2006/relationships/vmlDrawing" Target="../drawings/vmlDrawing12.v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control" Target="../activeX/activeX1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5" Type="http://schemas.openxmlformats.org/officeDocument/2006/relationships/control" Target="../activeX/activeX19.xml"/><Relationship Id="rId4" Type="http://schemas.openxmlformats.org/officeDocument/2006/relationships/control" Target="../activeX/activeX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5" Type="http://schemas.openxmlformats.org/officeDocument/2006/relationships/control" Target="../activeX/activeX29.xml"/><Relationship Id="rId4" Type="http://schemas.openxmlformats.org/officeDocument/2006/relationships/control" Target="../activeX/activeX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5" Type="http://schemas.openxmlformats.org/officeDocument/2006/relationships/control" Target="../activeX/activeX34.xml"/><Relationship Id="rId4" Type="http://schemas.openxmlformats.org/officeDocument/2006/relationships/control" Target="../activeX/activeX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5" Type="http://schemas.openxmlformats.org/officeDocument/2006/relationships/control" Target="../activeX/activeX39.xml"/><Relationship Id="rId4" Type="http://schemas.openxmlformats.org/officeDocument/2006/relationships/control" Target="../activeX/activeX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7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0.xml"/><Relationship Id="rId5" Type="http://schemas.openxmlformats.org/officeDocument/2006/relationships/control" Target="../activeX/activeX49.xml"/><Relationship Id="rId4" Type="http://schemas.openxmlformats.org/officeDocument/2006/relationships/control" Target="../activeX/activeX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4098" r:id="rId2" imgW="1438200" imgH="7239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ru-RU" baseline="-25000" dirty="0" smtClean="0"/>
              <a:t>+2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ru-RU" baseline="-25000" dirty="0" smtClean="0"/>
              <a:t>-2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ru-RU" baseline="-25000" smtClean="0"/>
              <a:t>-6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Укажите общую формулу гомологического рядя этилена</a:t>
            </a:r>
            <a:endParaRPr lang="ru-RU" dirty="0"/>
          </a:p>
        </p:txBody>
      </p:sp>
    </p:spTree>
    <p:controls>
      <p:control spid="13314" r:id="rId2" imgW="1409760" imgH="428760"/>
      <p:control spid="13315" r:id="rId3" imgW="647640" imgH="647640"/>
      <p:control spid="13316" r:id="rId4" imgW="647640" imgH="647640"/>
      <p:control spid="13317" r:id="rId5" imgW="647640" imgH="647640"/>
      <p:control spid="13318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>
          <a:xfrm>
            <a:off x="558772" y="1143000"/>
            <a:ext cx="8143931" cy="1643058"/>
          </a:xfrm>
          <a:ln w="38100"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7200" dirty="0" smtClean="0"/>
              <a:t>Тест пройден!</a:t>
            </a:r>
            <a:endParaRPr lang="ru-RU" sz="7200" dirty="0"/>
          </a:p>
        </p:txBody>
      </p:sp>
    </p:spTree>
    <p:controls>
      <p:control spid="14338" r:id="rId2" imgW="3343320" imgH="790560"/>
      <p:control spid="14339" r:id="rId3" imgW="1438200" imgH="4953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этилен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пропилен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бутилен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пентен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Углеводород с формулой 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называется</a:t>
            </a:r>
            <a:endParaRPr lang="ru-RU" dirty="0"/>
          </a:p>
        </p:txBody>
      </p:sp>
    </p:spTree>
    <p:controls>
      <p:control spid="5122" r:id="rId2" imgW="1409760" imgH="428760"/>
      <p:control spid="5123" r:id="rId3" imgW="647640" imgH="647640"/>
      <p:control spid="5124" r:id="rId4" imgW="647640" imgH="647640"/>
      <p:control spid="5125" r:id="rId5" imgW="647640" imgH="647640"/>
      <p:control spid="5126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en-US" dirty="0" smtClean="0"/>
              <a:t>H</a:t>
            </a:r>
            <a:r>
              <a:rPr lang="ru-RU" baseline="-25000" dirty="0" smtClean="0"/>
              <a:t>8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6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5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Укажите формулу гомолога этилена</a:t>
            </a:r>
            <a:endParaRPr lang="ru-RU" dirty="0"/>
          </a:p>
        </p:txBody>
      </p:sp>
    </p:spTree>
    <p:controls>
      <p:control spid="6146" r:id="rId2" imgW="1409760" imgH="428760"/>
      <p:control spid="6147" r:id="rId3" imgW="647640" imgH="647640"/>
      <p:control spid="6148" r:id="rId4" imgW="647640" imgH="647640"/>
      <p:control spid="6149" r:id="rId5" imgW="647640" imgH="647640"/>
      <p:control spid="6150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одинарная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двойная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тройная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такой связи нет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молекуле этилена связь между атомами углерода</a:t>
            </a:r>
            <a:endParaRPr lang="ru-RU" dirty="0"/>
          </a:p>
        </p:txBody>
      </p:sp>
    </p:spTree>
    <p:controls>
      <p:control spid="7170" r:id="rId2" imgW="1409760" imgH="428760"/>
      <p:control spid="7171" r:id="rId3" imgW="647640" imgH="647640"/>
      <p:control spid="7172" r:id="rId4" imgW="647640" imgH="647640"/>
      <p:control spid="7173" r:id="rId5" imgW="647640" imgH="647640"/>
      <p:control spid="7174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гидратации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гидрирования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галогенирования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гидрогалогенирования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Реакции, в которых молекула  вещества присоединяет воду, называют реакциями</a:t>
            </a:r>
            <a:endParaRPr lang="ru-RU" dirty="0"/>
          </a:p>
        </p:txBody>
      </p:sp>
    </p:spTree>
    <p:controls>
      <p:control spid="8194" r:id="rId2" imgW="1409760" imgH="428760"/>
      <p:control spid="8195" r:id="rId3" imgW="647640" imgH="647640"/>
      <p:control spid="8196" r:id="rId4" imgW="647640" imgH="647640"/>
      <p:control spid="8197" r:id="rId5" imgW="647640" imgH="647640"/>
      <p:control spid="8198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реакция присоединения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дегидрирования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реакция горения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реакция разложения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Укажите тип реакции, которая </a:t>
            </a:r>
          </a:p>
          <a:p>
            <a:pPr>
              <a:buNone/>
            </a:pPr>
            <a:r>
              <a:rPr lang="ru-RU" b="1" dirty="0" smtClean="0"/>
              <a:t>не характерна </a:t>
            </a:r>
            <a:r>
              <a:rPr lang="ru-RU" dirty="0" smtClean="0"/>
              <a:t>для предельных углеводородов</a:t>
            </a:r>
            <a:endParaRPr lang="ru-RU" b="1" dirty="0"/>
          </a:p>
        </p:txBody>
      </p:sp>
    </p:spTree>
    <p:controls>
      <p:control spid="9218" r:id="rId2" imgW="1409760" imgH="428760"/>
      <p:control spid="9219" r:id="rId3" imgW="647640" imgH="647640"/>
      <p:control spid="9220" r:id="rId4" imgW="647640" imgH="647640"/>
      <p:control spid="9221" r:id="rId5" imgW="647640" imgH="647640"/>
      <p:control spid="9222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</a:t>
            </a:r>
            <a:r>
              <a:rPr lang="ru-RU" baseline="-25000" dirty="0" smtClean="0"/>
              <a:t>4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ru-RU" baseline="-25000" dirty="0" smtClean="0"/>
              <a:t>3</a:t>
            </a:r>
            <a:r>
              <a:rPr lang="en-US" dirty="0" smtClean="0"/>
              <a:t>H</a:t>
            </a:r>
            <a:r>
              <a:rPr lang="ru-RU" baseline="-25000" dirty="0" smtClean="0"/>
              <a:t>8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ru-RU" baseline="-25000" dirty="0" smtClean="0"/>
              <a:t>4</a:t>
            </a:r>
            <a:r>
              <a:rPr lang="en-US" dirty="0" smtClean="0"/>
              <a:t>H</a:t>
            </a:r>
            <a:r>
              <a:rPr lang="ru-RU" baseline="-25000" dirty="0" smtClean="0"/>
              <a:t>10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Раствор перманганата калия обесцвечивается при пропускании</a:t>
            </a:r>
            <a:endParaRPr lang="ru-RU" dirty="0"/>
          </a:p>
        </p:txBody>
      </p:sp>
    </p:spTree>
    <p:controls>
      <p:control spid="10242" r:id="rId2" imgW="1409760" imgH="428760"/>
      <p:control spid="10243" r:id="rId3" imgW="647640" imgH="647640"/>
      <p:control spid="10244" r:id="rId4" imgW="647640" imgH="647640"/>
      <p:control spid="10245" r:id="rId5" imgW="647640" imgH="647640"/>
      <p:control spid="10246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№7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галогенирования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гидратации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гидрогалогенирования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гидрирования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Реакции, в которых молекула  вещества присоединяет </a:t>
            </a:r>
            <a:r>
              <a:rPr lang="ru-RU" dirty="0" smtClean="0"/>
              <a:t>водород, </a:t>
            </a:r>
            <a:r>
              <a:rPr lang="ru-RU" dirty="0" smtClean="0"/>
              <a:t>называют реакциями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controls>
      <p:control spid="11266" r:id="rId2" imgW="1409760" imgH="428760"/>
      <p:control spid="11267" r:id="rId3" imgW="647640" imgH="647640"/>
      <p:control spid="11268" r:id="rId4" imgW="647640" imgH="647640"/>
      <p:control spid="11269" r:id="rId5" imgW="647640" imgH="647640"/>
      <p:control spid="11270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792"/>
            <a:ext cx="2214578" cy="500066"/>
          </a:xfrm>
        </p:spPr>
        <p:txBody>
          <a:bodyPr/>
          <a:lstStyle/>
          <a:p>
            <a:r>
              <a:rPr lang="ru-RU" dirty="0" smtClean="0"/>
              <a:t>Вопрос №8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</a:t>
            </a:r>
            <a:r>
              <a:rPr lang="ru-RU" dirty="0" smtClean="0"/>
              <a:t>→ 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4 </a:t>
            </a:r>
            <a:r>
              <a:rPr lang="ru-RU" dirty="0" smtClean="0"/>
              <a:t>+ 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endParaRPr lang="ru-RU" dirty="0" smtClean="0">
              <a:latin typeface="Century Gothic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→ </a:t>
            </a: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8</a:t>
            </a:r>
            <a:endParaRPr lang="ru-RU" dirty="0" smtClean="0">
              <a:latin typeface="Century Gothic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+ 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r>
              <a:rPr lang="ru-RU" dirty="0" smtClean="0"/>
              <a:t>→ 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</a:t>
            </a:r>
            <a:endParaRPr lang="ru-RU" dirty="0" smtClean="0">
              <a:latin typeface="Century Gothic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 </a:t>
            </a:r>
            <a:r>
              <a:rPr lang="ru-RU" dirty="0" smtClean="0">
                <a:latin typeface="Century Gothic"/>
              </a:rPr>
              <a:t>→ С</a:t>
            </a:r>
            <a:r>
              <a:rPr lang="ru-RU" baseline="-25000" dirty="0" smtClean="0">
                <a:latin typeface="Century Gothic"/>
              </a:rPr>
              <a:t>2</a:t>
            </a:r>
            <a:r>
              <a:rPr lang="ru-RU" dirty="0" smtClean="0">
                <a:latin typeface="Century Gothic"/>
              </a:rPr>
              <a:t>Н</a:t>
            </a:r>
            <a:r>
              <a:rPr lang="ru-RU" baseline="-25000" dirty="0" smtClean="0">
                <a:latin typeface="Century Gothic"/>
              </a:rPr>
              <a:t>4 </a:t>
            </a:r>
            <a:r>
              <a:rPr lang="ru-RU" dirty="0" smtClean="0">
                <a:latin typeface="Century Gothic"/>
              </a:rPr>
              <a:t>+ Н</a:t>
            </a:r>
            <a:r>
              <a:rPr lang="ru-RU" baseline="-25000" dirty="0" smtClean="0">
                <a:latin typeface="Century Gothic"/>
              </a:rPr>
              <a:t>2</a:t>
            </a:r>
            <a:r>
              <a:rPr lang="ru-RU" dirty="0" smtClean="0">
                <a:latin typeface="Century Gothic"/>
              </a:rPr>
              <a:t>О</a:t>
            </a:r>
            <a:endParaRPr lang="ru-RU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Укажите реакцию дегидратации</a:t>
            </a:r>
            <a:endParaRPr lang="ru-RU" dirty="0"/>
          </a:p>
        </p:txBody>
      </p:sp>
    </p:spTree>
    <p:controls>
      <p:control spid="12290" r:id="rId2" imgW="1409760" imgH="428760"/>
      <p:control spid="12291" r:id="rId3" imgW="647640" imgH="647640"/>
      <p:control spid="12292" r:id="rId4" imgW="647640" imgH="647640"/>
      <p:control spid="12293" r:id="rId5" imgW="647640" imgH="647640"/>
      <p:control spid="12294" r:id="rId6" imgW="6476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10069040</Template>
  <TotalTime>723</TotalTime>
  <Words>174</Words>
  <Application>Microsoft Office PowerPoint</Application>
  <PresentationFormat>Экран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10069040</vt:lpstr>
      <vt:lpstr>Слайд 1</vt:lpstr>
      <vt:lpstr>Вопрос №1</vt:lpstr>
      <vt:lpstr>Вопрос №2</vt:lpstr>
      <vt:lpstr>Вопрос №3</vt:lpstr>
      <vt:lpstr>Вопрос №4</vt:lpstr>
      <vt:lpstr>Вопрос №5</vt:lpstr>
      <vt:lpstr>Вопрос №6</vt:lpstr>
      <vt:lpstr>Вопрос №7</vt:lpstr>
      <vt:lpstr>Вопрос №8</vt:lpstr>
      <vt:lpstr>Вопрос №9</vt:lpstr>
      <vt:lpstr>Слайд 11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User</cp:lastModifiedBy>
  <cp:revision>61</cp:revision>
  <dcterms:created xsi:type="dcterms:W3CDTF">2011-11-13T20:47:58Z</dcterms:created>
  <dcterms:modified xsi:type="dcterms:W3CDTF">2014-03-23T17:53:48Z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