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53"/>
  </p:notesMasterIdLst>
  <p:sldIdLst>
    <p:sldId id="256" r:id="rId2"/>
    <p:sldId id="257" r:id="rId3"/>
    <p:sldId id="381" r:id="rId4"/>
    <p:sldId id="295" r:id="rId5"/>
    <p:sldId id="301" r:id="rId6"/>
    <p:sldId id="267" r:id="rId7"/>
    <p:sldId id="406" r:id="rId8"/>
    <p:sldId id="260" r:id="rId9"/>
    <p:sldId id="317" r:id="rId10"/>
    <p:sldId id="382" r:id="rId11"/>
    <p:sldId id="383" r:id="rId12"/>
    <p:sldId id="384" r:id="rId13"/>
    <p:sldId id="380" r:id="rId14"/>
    <p:sldId id="331" r:id="rId15"/>
    <p:sldId id="315" r:id="rId16"/>
    <p:sldId id="377" r:id="rId17"/>
    <p:sldId id="414" r:id="rId18"/>
    <p:sldId id="328" r:id="rId19"/>
    <p:sldId id="329" r:id="rId20"/>
    <p:sldId id="330" r:id="rId21"/>
    <p:sldId id="345" r:id="rId22"/>
    <p:sldId id="338" r:id="rId23"/>
    <p:sldId id="340" r:id="rId24"/>
    <p:sldId id="339" r:id="rId25"/>
    <p:sldId id="310" r:id="rId26"/>
    <p:sldId id="344" r:id="rId27"/>
    <p:sldId id="403" r:id="rId28"/>
    <p:sldId id="346" r:id="rId29"/>
    <p:sldId id="341" r:id="rId30"/>
    <p:sldId id="352" r:id="rId31"/>
    <p:sldId id="353" r:id="rId32"/>
    <p:sldId id="356" r:id="rId33"/>
    <p:sldId id="354" r:id="rId34"/>
    <p:sldId id="394" r:id="rId35"/>
    <p:sldId id="396" r:id="rId36"/>
    <p:sldId id="395" r:id="rId37"/>
    <p:sldId id="397" r:id="rId38"/>
    <p:sldId id="398" r:id="rId39"/>
    <p:sldId id="399" r:id="rId40"/>
    <p:sldId id="400" r:id="rId41"/>
    <p:sldId id="401" r:id="rId42"/>
    <p:sldId id="402" r:id="rId43"/>
    <p:sldId id="347" r:id="rId44"/>
    <p:sldId id="351" r:id="rId45"/>
    <p:sldId id="350" r:id="rId46"/>
    <p:sldId id="349" r:id="rId47"/>
    <p:sldId id="348" r:id="rId48"/>
    <p:sldId id="360" r:id="rId49"/>
    <p:sldId id="359" r:id="rId50"/>
    <p:sldId id="393" r:id="rId51"/>
    <p:sldId id="275" r:id="rId5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8B51478-EA11-4665-9251-39E2A14F643B}">
          <p14:sldIdLst>
            <p14:sldId id="256"/>
            <p14:sldId id="257"/>
            <p14:sldId id="381"/>
            <p14:sldId id="295"/>
            <p14:sldId id="301"/>
            <p14:sldId id="267"/>
            <p14:sldId id="406"/>
            <p14:sldId id="260"/>
            <p14:sldId id="317"/>
            <p14:sldId id="382"/>
            <p14:sldId id="383"/>
            <p14:sldId id="384"/>
            <p14:sldId id="380"/>
            <p14:sldId id="331"/>
            <p14:sldId id="315"/>
            <p14:sldId id="377"/>
            <p14:sldId id="414"/>
            <p14:sldId id="328"/>
            <p14:sldId id="329"/>
            <p14:sldId id="330"/>
            <p14:sldId id="345"/>
            <p14:sldId id="338"/>
            <p14:sldId id="340"/>
            <p14:sldId id="339"/>
            <p14:sldId id="310"/>
            <p14:sldId id="344"/>
            <p14:sldId id="403"/>
            <p14:sldId id="346"/>
            <p14:sldId id="341"/>
            <p14:sldId id="352"/>
            <p14:sldId id="353"/>
            <p14:sldId id="356"/>
            <p14:sldId id="354"/>
            <p14:sldId id="394"/>
            <p14:sldId id="396"/>
            <p14:sldId id="395"/>
            <p14:sldId id="397"/>
            <p14:sldId id="398"/>
            <p14:sldId id="399"/>
            <p14:sldId id="400"/>
            <p14:sldId id="401"/>
            <p14:sldId id="402"/>
            <p14:sldId id="347"/>
            <p14:sldId id="351"/>
            <p14:sldId id="350"/>
            <p14:sldId id="349"/>
            <p14:sldId id="348"/>
            <p14:sldId id="360"/>
            <p14:sldId id="359"/>
            <p14:sldId id="393"/>
            <p14:sldId id="275"/>
          </p14:sldIdLst>
        </p14:section>
        <p14:section name="Раздел без заголовка" id="{EEDB2ED1-8972-437D-B385-32E99888A7D9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2170"/>
    <a:srgbClr val="C7E7A3"/>
    <a:srgbClr val="BCE292"/>
    <a:srgbClr val="EEF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2" autoAdjust="0"/>
    <p:restoredTop sz="97388" autoAdjust="0"/>
  </p:normalViewPr>
  <p:slideViewPr>
    <p:cSldViewPr>
      <p:cViewPr>
        <p:scale>
          <a:sx n="110" d="100"/>
          <a:sy n="110" d="100"/>
        </p:scale>
        <p:origin x="1590" y="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E117C55-207A-44DC-BD1F-627CD5C0AD38}" type="datetimeFigureOut">
              <a:rPr lang="ru-RU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D779850-C6DE-404F-9713-1348AD9C4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955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i="1" dirty="0" smtClean="0"/>
              <a:t>Внеклассное мероприятие для</a:t>
            </a:r>
            <a:r>
              <a:rPr lang="ru-RU" b="1" i="1" baseline="0" dirty="0" smtClean="0"/>
              <a:t>  </a:t>
            </a:r>
            <a:r>
              <a:rPr lang="ru-RU" b="1" i="1" baseline="0" smtClean="0"/>
              <a:t>будущих школьников</a:t>
            </a:r>
            <a:endParaRPr lang="ru-RU" b="1" i="1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4F3BB9-7B97-45FE-9C38-7D6F567AF657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4BE6E5-BDA4-4550-8958-C1F2DAEC5A6E}" type="slidenum">
              <a:rPr lang="ru-RU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779850-C6DE-404F-9713-1348AD9C466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57DD9B-CD5D-4F49-B164-CC47B8D7D5D2}" type="slidenum">
              <a:rPr lang="ru-RU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315A9A9-60FF-4FBA-99EF-9B41B8F9F7AB}" type="slidenum">
              <a:rPr lang="ru-RU" altLang="ru-RU">
                <a:latin typeface="Arial" charset="0"/>
              </a:rPr>
              <a:pPr eaLnBrk="1" hangingPunct="1"/>
              <a:t>14</a:t>
            </a:fld>
            <a:endParaRPr lang="ru-RU" altLang="ru-RU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b="1" i="1" dirty="0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5E25F2-DA11-491E-BC6C-218BDD39A2BD}" type="slidenum">
              <a:rPr lang="ru-RU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85B63749-2315-485D-B42A-1003F8BF9042}" type="slidenum">
              <a:rPr lang="ru-RU" altLang="ru-RU">
                <a:latin typeface="Arial" charset="0"/>
              </a:rPr>
              <a:pPr eaLnBrk="1" hangingPunct="1"/>
              <a:t>18</a:t>
            </a:fld>
            <a:endParaRPr lang="ru-RU" altLang="ru-RU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81F2D13C-CED9-4289-B5E9-E459B21C197B}" type="slidenum">
              <a:rPr lang="ru-RU" altLang="ru-RU">
                <a:latin typeface="Arial" charset="0"/>
              </a:rPr>
              <a:pPr eaLnBrk="1" hangingPunct="1"/>
              <a:t>19</a:t>
            </a:fld>
            <a:endParaRPr lang="ru-RU" altLang="ru-RU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8E8E3E98-43C0-4127-BD05-0502244884D9}" type="slidenum">
              <a:rPr lang="ru-RU" altLang="ru-RU">
                <a:latin typeface="Arial" charset="0"/>
              </a:rPr>
              <a:pPr eaLnBrk="1" hangingPunct="1"/>
              <a:t>20</a:t>
            </a:fld>
            <a:endParaRPr lang="ru-RU" altLang="ru-RU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0807AA-3F37-4DE6-B50D-8801810FFB32}" type="datetimeFigureOut">
              <a:rPr lang="ru-RU" smtClean="0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15F124A2-D5E1-4D25-A10A-72481F7FBD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B559E2-FFA3-406D-92B3-397629605CB9}" type="datetimeFigureOut">
              <a:rPr lang="ru-RU" smtClean="0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DF05-34A4-445E-B0A6-AAEB87BCB3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DCF758-9A48-460F-9EC5-3FEB201378F4}" type="datetimeFigureOut">
              <a:rPr lang="ru-RU" smtClean="0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86E83-193B-4B8E-A54E-F0FFEA3D48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370013" y="301625"/>
            <a:ext cx="7313612" cy="56403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66120-D9A3-4B4C-A52B-2AFF28585D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1358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A59C1-467C-42B2-94FA-188BB1122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82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364B3-AFD8-4102-802A-3435C209372F}" type="datetimeFigureOut">
              <a:rPr lang="ru-RU" smtClean="0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AAC6D0B6-E71C-42E9-A3CB-8D6CE9C067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C6EC2B-2506-4D65-8BB8-9BFD4F687BA1}" type="datetimeFigureOut">
              <a:rPr lang="ru-RU" smtClean="0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CFD6F-D083-459A-BFC0-1703022CC9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6AD687-4C5A-4618-A695-AC66332F4215}" type="datetimeFigureOut">
              <a:rPr lang="ru-RU" smtClean="0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23806-6F33-44ED-8AC8-CA3B03C005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E426DB-4EE2-48DA-B329-1BE28E69DC75}" type="datetimeFigureOut">
              <a:rPr lang="ru-RU" smtClean="0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B60E1A50-C128-42F6-B4D3-170EDC4673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1B980C-7F42-48C9-9DF7-34DA7CD1DFEB}" type="datetimeFigureOut">
              <a:rPr lang="ru-RU" smtClean="0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A7879-CD7F-4A27-9297-10B4B96ECC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E27F24-9104-4D74-8612-A4E12F2D9F2E}" type="datetimeFigureOut">
              <a:rPr lang="ru-RU" smtClean="0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2E2F9-525B-45F7-ABB8-F6E768B9BD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DE8A1-DFFA-4DCA-A488-3ECB541FE293}" type="datetimeFigureOut">
              <a:rPr lang="ru-RU" smtClean="0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0D298-EA9E-4E37-BC4C-13F2F9083D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2D15B1-30CC-4BB1-970D-9EC40F3CA4A8}" type="datetimeFigureOut">
              <a:rPr lang="ru-RU" smtClean="0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0EC8E-C18E-4EAF-B6BD-924D49F897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BEC1FBD-F5B9-4950-93FE-762BF2120AD8}" type="datetimeFigureOut">
              <a:rPr lang="ru-RU" smtClean="0"/>
              <a:pPr>
                <a:defRPr/>
              </a:pPr>
              <a:t>26.12.2015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6035217-3F9E-4BE5-9093-3D3B3EA3C1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13" Type="http://schemas.openxmlformats.org/officeDocument/2006/relationships/image" Target="../media/image39.jpeg"/><Relationship Id="rId3" Type="http://schemas.openxmlformats.org/officeDocument/2006/relationships/image" Target="../media/image29.gif"/><Relationship Id="rId7" Type="http://schemas.openxmlformats.org/officeDocument/2006/relationships/image" Target="../media/image33.jpeg"/><Relationship Id="rId12" Type="http://schemas.openxmlformats.org/officeDocument/2006/relationships/image" Target="../media/image3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11" Type="http://schemas.openxmlformats.org/officeDocument/2006/relationships/image" Target="../media/image37.gif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gif"/><Relationship Id="rId1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gif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hyperlink" Target="http://wiki.zr.ru/%D0%A4%D0%B0%D0%B9%D0%BB:%D0%A3%D1%81%D1%82%D1%80%D0%BE%D0%B9%D1%81%D1%82%D0%B2%D0%BE_1.jpg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hyperlink" Target="http://wiki.zr.ru/%D0%A4%D0%B0%D0%B9%D0%BB:%D0%A3%D1%81%D1%82%D1%80%D0%BE%D0%B9%D1%81%D1%82%D0%B2%D0%BE_3.jp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hyperlink" Target="http://wiki.zr.ru/%D0%A4%D0%B0%D0%B9%D0%BB:%D0%A3%D1%81%D1%82%D1%80%D0%BE%D0%B9%D1%81%D1%82%D0%B2%D0%BE_2.jp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hyperlink" Target="http://wiki.zr.ru/%D0%A4%D0%B0%D0%B9%D0%BB:%D0%A3%D1%81%D1%82%D1%80%D0%BE%D0%B9%D1%81%D1%82%D0%B2%D0%BE_4.jpg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hyperlink" Target="http://wiki.zr.ru/%D0%A4%D0%B0%D0%B9%D0%BB:%D0%A3%D1%81%D1%82%D1%80%D0%BE%D0%B9%D1%81%D1%82%D0%B2%D0%BE_5.jp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hyperlink" Target="http://wiki.zr.ru/%D0%A4%D0%B0%D0%B9%D0%BB:%D0%A3%D1%81%D1%82%D1%80%D0%BE%D0%B9%D1%81%D1%82%D0%B2%D0%BE_6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hyperlink" Target="http://wiki.zr.ru/%D0%A4%D0%B0%D0%B9%D0%BB:%D0%A3%D1%81%D1%82%D1%80%D0%BE%D0%B9%D1%81%D1%82%D0%B2%D0%BE_7.jpg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hyperlink" Target="http://wiki.zr.ru/%D0%A4%D0%B0%D0%B9%D0%BB:%D0%A3%D1%81%D1%82%D1%80%D0%BE%D0%B9%D1%81%D1%82%D0%B2%D0%BE_8.jpg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hyperlink" Target="http://wiki.zr.ru/%D0%A4%D0%B0%D0%B9%D0%BB:%D0%A3%D1%81%D1%82%D1%80%D0%BE%D0%B9%D1%81%D1%82%D0%B2%D0%BE_9.jpg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E%D0%B4%D0%B0" TargetMode="External"/><Relationship Id="rId7" Type="http://schemas.openxmlformats.org/officeDocument/2006/relationships/image" Target="../media/image87.jpeg"/><Relationship Id="rId2" Type="http://schemas.openxmlformats.org/officeDocument/2006/relationships/hyperlink" Target="http://ru.wikipedia.org/wiki/%D0%9B%D0%B0%D1%82%D0%B8%D0%BD%D1%81%D0%BA%D0%B8%D0%B9_%D1%8F%D0%B7%D1%8B%D0%B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Aqua-lung" TargetMode="External"/><Relationship Id="rId5" Type="http://schemas.openxmlformats.org/officeDocument/2006/relationships/hyperlink" Target="http://ru.wikipedia.org/wiki/%D0%9B%D1%91%D0%B3%D0%BA%D0%BE%D0%B5" TargetMode="External"/><Relationship Id="rId4" Type="http://schemas.openxmlformats.org/officeDocument/2006/relationships/hyperlink" Target="http://ru.wikipedia.org/wiki/%D0%90%D0%BD%D0%B3%D0%BB%D0%B8%D0%B9%D1%81%D0%BA%D0%B8%D0%B9_%D1%8F%D0%B7%D1%8B%D0%BA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0%D0%BE%D1%81%D1%81%D0%B8%D1%8F" TargetMode="External"/><Relationship Id="rId13" Type="http://schemas.openxmlformats.org/officeDocument/2006/relationships/hyperlink" Target="https://ru.wikipedia.org/wiki/1966" TargetMode="External"/><Relationship Id="rId18" Type="http://schemas.openxmlformats.org/officeDocument/2006/relationships/hyperlink" Target="https://ru.wikipedia.org/wiki/%D0%9D%D0%BE%D0%B1%D0%B5%D0%BB%D0%B5%D0%B2%D1%81%D0%BA%D0%B0%D1%8F_%D0%BF%D1%80%D0%B5%D0%BC%D0%B8%D1%8F_%D0%BF%D0%BE_%D1%84%D0%B8%D0%B7%D0%B8%D0%BA%D0%B5" TargetMode="External"/><Relationship Id="rId3" Type="http://schemas.openxmlformats.org/officeDocument/2006/relationships/hyperlink" Target="https://ru.wikipedia.org/wiki/1916_%D0%B3%D0%BE%D0%B4" TargetMode="External"/><Relationship Id="rId7" Type="http://schemas.openxmlformats.org/officeDocument/2006/relationships/hyperlink" Target="https://ru.wikipedia.org/wiki/%D0%A1%D0%A1%D0%A1%D0%A0" TargetMode="External"/><Relationship Id="rId12" Type="http://schemas.openxmlformats.org/officeDocument/2006/relationships/hyperlink" Target="https://ru.wikipedia.org/wiki/%D0%A0%D0%90%D0%9D" TargetMode="External"/><Relationship Id="rId17" Type="http://schemas.openxmlformats.org/officeDocument/2006/relationships/hyperlink" Target="https://ru.wikipedia.org/wiki/%D0%93%D0%B8%D0%BD%D0%B7%D0%B1%D1%83%D1%80%D0%B3,_%D0%92%D0%B8%D1%82%D0%B0%D0%BB%D0%B8%D0%B9_%D0%9B%D0%B0%D0%B7%D0%B0%D1%80%D0%B5%D0%B2%D0%B8%D1%87#cite_note-5" TargetMode="External"/><Relationship Id="rId2" Type="http://schemas.openxmlformats.org/officeDocument/2006/relationships/hyperlink" Target="https://ru.wikipedia.org/wiki/4_%D0%BE%D0%BA%D1%82%D1%8F%D0%B1%D1%80%D1%8F" TargetMode="External"/><Relationship Id="rId16" Type="http://schemas.openxmlformats.org/officeDocument/2006/relationships/hyperlink" Target="https://ru.wikipedia.org/wiki/%D0%90%D0%9D_%D0%A1%D0%A1%D0%A1%D0%A0" TargetMode="External"/><Relationship Id="rId20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2009_%D0%B3%D0%BE%D0%B4" TargetMode="External"/><Relationship Id="rId11" Type="http://schemas.openxmlformats.org/officeDocument/2006/relationships/hyperlink" Target="https://ru.wikipedia.org/wiki/%D0%90%D0%BA%D0%B0%D0%B4%D0%B5%D0%BC%D0%B8%D0%BA" TargetMode="External"/><Relationship Id="rId5" Type="http://schemas.openxmlformats.org/officeDocument/2006/relationships/hyperlink" Target="https://ru.wikipedia.org/wiki/8_%D0%BD%D0%BE%D1%8F%D0%B1%D1%80%D1%8F" TargetMode="External"/><Relationship Id="rId15" Type="http://schemas.openxmlformats.org/officeDocument/2006/relationships/hyperlink" Target="https://ru.wikipedia.org/wiki/1991" TargetMode="External"/><Relationship Id="rId10" Type="http://schemas.openxmlformats.org/officeDocument/2006/relationships/hyperlink" Target="https://ru.wikipedia.org/wiki/1942" TargetMode="External"/><Relationship Id="rId19" Type="http://schemas.openxmlformats.org/officeDocument/2006/relationships/hyperlink" Target="https://ru.wikipedia.org/wiki/2003" TargetMode="External"/><Relationship Id="rId4" Type="http://schemas.openxmlformats.org/officeDocument/2006/relationships/hyperlink" Target="https://ru.wikipedia.org/wiki/%D0%9C%D0%BE%D1%81%D0%BA%D0%B2%D0%B0" TargetMode="External"/><Relationship Id="rId9" Type="http://schemas.openxmlformats.org/officeDocument/2006/relationships/hyperlink" Target="https://ru.wikipedia.org/wiki/%D0%A4%D0%B8%D0%B7%D0%B8%D0%BA" TargetMode="External"/><Relationship Id="rId14" Type="http://schemas.openxmlformats.org/officeDocument/2006/relationships/hyperlink" Target="https://ru.wikipedia.org/wiki/%D0%93%D0%B8%D0%BD%D0%B7%D0%B1%D1%83%D1%80%D0%B3,_%D0%92%D0%B8%D1%82%D0%B0%D0%BB%D0%B8%D0%B9_%D0%9B%D0%B0%D0%B7%D0%B0%D1%80%D0%B5%D0%B2%D0%B8%D1%87#cite_note-4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history.rsuh.ru/historycd/history/graph/pictures/portrets/paskal.jpg" TargetMode="Externa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Documents and Settings\User\Мои документы\Мои рисунки\школа\index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16"/>
            <a:ext cx="9144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0"/>
            <a:ext cx="8358278" cy="1785926"/>
          </a:xfrm>
          <a:prstGeom prst="rect">
            <a:avLst/>
          </a:prstGeom>
          <a:noFill/>
        </p:spPr>
        <p:txBody>
          <a:bodyPr wrap="none">
            <a:prstTxWarp prst="textWave2">
              <a:avLst>
                <a:gd name="adj1" fmla="val 12500"/>
                <a:gd name="adj2" fmla="val 2592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err="1" smtClean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фИзика</a:t>
            </a:r>
            <a:r>
              <a:rPr lang="ru-RU" sz="5400" b="1" cap="all" dirty="0" smtClean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в нашей жизни</a:t>
            </a:r>
            <a:endParaRPr lang="ru-RU" sz="5400" b="1" cap="all" dirty="0">
              <a:ln w="900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2052" name="Picture 2" descr="C:\Documents and Settings\Admin\Мои документы\Мои рисунки\школа\science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0" y="3786188"/>
            <a:ext cx="21209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1296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310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3" y="188640"/>
            <a:ext cx="9112307" cy="66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681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img1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00100"/>
            <a:ext cx="835292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602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30156"/>
            <a:ext cx="8748017" cy="656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2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/>
              <a:t>Физика и техника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1700" dirty="0" smtClean="0"/>
              <a:t>Важное значение имеют открытия в области физики для развития техники. Автомобили, тепловозы, морские суда, самолеты, кино, телевидение, компьютеры, сотовые телефоны и многое другое было создано после того, как были изучены многие звуковые, тепловые световые, электрические явления.</a:t>
            </a:r>
          </a:p>
        </p:txBody>
      </p:sp>
      <p:pic>
        <p:nvPicPr>
          <p:cNvPr id="16388" name="Picture 4" descr="9b4b59761c0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7663"/>
            <a:ext cx="1944688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 descr="1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429000"/>
            <a:ext cx="12382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 descr="CAYVCO5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016500"/>
            <a:ext cx="18002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7" descr="sci-bulldoze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084763"/>
            <a:ext cx="176688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8" descr="а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90925"/>
            <a:ext cx="216058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9" descr="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044">
            <a:off x="5940425" y="5229225"/>
            <a:ext cx="84613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2" name="Picture 10" descr="computer69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906713"/>
            <a:ext cx="2665412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Picture 11" descr="о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3429000"/>
            <a:ext cx="13573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ком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30175"/>
            <a:ext cx="205105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5" name="Picture 13" descr="sci-mustang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661025"/>
            <a:ext cx="199548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6" name="Picture 14" descr="п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887913"/>
            <a:ext cx="2160587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7" name="Picture 15" descr="тх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128963"/>
            <a:ext cx="1511300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11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ФИЗИКА\e73c76df8c6af46eedbabfe98ee84e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261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928670"/>
            <a:ext cx="600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ФИЗИКА И КОСМОС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928802"/>
            <a:ext cx="404188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5429264"/>
            <a:ext cx="8358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такое метеорит?         Что такое спутник?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1857364"/>
            <a:ext cx="378621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536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normal_2d5318edc13acbb53da21906fe5e3e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211956" y="620688"/>
            <a:ext cx="493204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Запуск раке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707" y="620688"/>
            <a:ext cx="411825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282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г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25" y="1979613"/>
            <a:ext cx="2592388" cy="2090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2" name="Picture 6" descr="сп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232025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7" descr="к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92600"/>
            <a:ext cx="3313112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2700338" y="476250"/>
            <a:ext cx="61928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latin typeface="Tahoma" pitchFamily="34" charset="0"/>
              </a:rPr>
              <a:t>Ярким подтверждением связи науки и техники явился огромный прорыв в освоении космоса. Так, 4 октября 1957 г. в СССР был запущен первый в мире искусственный спутник Земли.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900113" y="2565400"/>
            <a:ext cx="51117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latin typeface="Tahoma" pitchFamily="34" charset="0"/>
              </a:rPr>
              <a:t>12 апреля 1961 года Юрий Алексеевич Гагарин, гражданин СССР, стал первым космонавтом, облетевшим земной шар.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3924300" y="5229225"/>
            <a:ext cx="47529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latin typeface="Tahoma" pitchFamily="34" charset="0"/>
              </a:rPr>
              <a:t>Большой вклад в научную и техническую разработку космических полетов сделал Сергей Павлович Королев.</a:t>
            </a:r>
          </a:p>
        </p:txBody>
      </p:sp>
      <p:pic>
        <p:nvPicPr>
          <p:cNvPr id="13320" name="Picture 12" descr="hbc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68044" y="3548856"/>
            <a:ext cx="2016125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16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/>
      <p:bldP spid="45066" grpId="0"/>
      <p:bldP spid="450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/>
              <a:t>      </a:t>
            </a:r>
            <a:r>
              <a:rPr lang="ru-RU" altLang="ru-RU" smtClean="0">
                <a:solidFill>
                  <a:srgbClr val="FF3300"/>
                </a:solidFill>
              </a:rPr>
              <a:t>Первый космонавт Земли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4" eaLnBrk="1" hangingPunct="1"/>
            <a:endParaRPr lang="ru-RU" altLang="ru-RU" smtClean="0">
              <a:solidFill>
                <a:srgbClr val="0000FF"/>
              </a:solidFill>
            </a:endParaRPr>
          </a:p>
        </p:txBody>
      </p:sp>
      <p:pic>
        <p:nvPicPr>
          <p:cNvPr id="50180" name="Picture 4" descr="г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233521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 descr="г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3429000"/>
            <a:ext cx="2519362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г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512888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 descr="г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575"/>
            <a:ext cx="2620963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9" descr="г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557338"/>
            <a:ext cx="2663825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10" descr="г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700213"/>
            <a:ext cx="9620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1187450" y="6165850"/>
            <a:ext cx="6286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4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/>
            </a:pPr>
            <a:r>
              <a:rPr lang="ru-RU" altLang="ru-RU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Летчик – космонавт СССР Ю.А.Гагарин</a:t>
            </a:r>
          </a:p>
        </p:txBody>
      </p:sp>
    </p:spTree>
    <p:extLst>
      <p:ext uri="{BB962C8B-B14F-4D97-AF65-F5344CB8AC3E}">
        <p14:creationId xmlns:p14="http://schemas.microsoft.com/office/powerpoint/2010/main" val="253349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sz="half" idx="1"/>
          </p:nvPr>
        </p:nvSpPr>
        <p:spPr>
          <a:xfrm>
            <a:off x="0" y="285750"/>
            <a:ext cx="4038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dirty="0" smtClean="0">
                <a:solidFill>
                  <a:schemeClr val="bg1"/>
                </a:solidFill>
              </a:rPr>
              <a:t>Живет всегда природа по своим законам.</a:t>
            </a:r>
          </a:p>
          <a:p>
            <a:pPr eaLnBrk="1" hangingPunct="1"/>
            <a:r>
              <a:rPr lang="ru-RU" b="1" dirty="0" smtClean="0">
                <a:solidFill>
                  <a:schemeClr val="bg1"/>
                </a:solidFill>
              </a:rPr>
              <a:t>Мы изучаем их, стремясь понять,</a:t>
            </a:r>
          </a:p>
          <a:p>
            <a:pPr eaLnBrk="1" hangingPunct="1"/>
            <a:r>
              <a:rPr lang="ru-RU" b="1" dirty="0" smtClean="0">
                <a:solidFill>
                  <a:schemeClr val="bg1"/>
                </a:solidFill>
              </a:rPr>
              <a:t>И очень важно знать и понимать основы,</a:t>
            </a:r>
          </a:p>
          <a:p>
            <a:pPr eaLnBrk="1" hangingPunct="1"/>
            <a:r>
              <a:rPr lang="ru-RU" b="1" dirty="0" smtClean="0">
                <a:solidFill>
                  <a:schemeClr val="bg1"/>
                </a:solidFill>
              </a:rPr>
              <a:t>Чтоб эти знанья в жизни применять.</a:t>
            </a:r>
          </a:p>
        </p:txBody>
      </p:sp>
      <p:sp>
        <p:nvSpPr>
          <p:cNvPr id="3075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2332038"/>
            <a:ext cx="4038600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dirty="0" smtClean="0">
                <a:solidFill>
                  <a:schemeClr val="bg1"/>
                </a:solidFill>
              </a:rPr>
              <a:t>А человек – явление самой природы –</a:t>
            </a:r>
          </a:p>
          <a:p>
            <a:pPr eaLnBrk="1" hangingPunct="1"/>
            <a:r>
              <a:rPr lang="ru-RU" b="1" dirty="0" smtClean="0">
                <a:solidFill>
                  <a:schemeClr val="bg1"/>
                </a:solidFill>
              </a:rPr>
              <a:t>Всегда стремился к ней, она его душа.</a:t>
            </a:r>
          </a:p>
          <a:p>
            <a:pPr eaLnBrk="1" hangingPunct="1"/>
            <a:r>
              <a:rPr lang="ru-RU" b="1" dirty="0" smtClean="0">
                <a:solidFill>
                  <a:schemeClr val="bg1"/>
                </a:solidFill>
              </a:rPr>
              <a:t>Энергия везде, энергия свободы</a:t>
            </a:r>
          </a:p>
          <a:p>
            <a:pPr eaLnBrk="1" hangingPunct="1"/>
            <a:r>
              <a:rPr lang="ru-RU" b="1" dirty="0" smtClean="0">
                <a:solidFill>
                  <a:schemeClr val="bg1"/>
                </a:solidFill>
              </a:rPr>
              <a:t>И до чего ж природа хороша!</a:t>
            </a:r>
          </a:p>
        </p:txBody>
      </p:sp>
      <p:pic>
        <p:nvPicPr>
          <p:cNvPr id="2050" name="Picture 2" descr="C:\Documents and Settings\User\Мои документы\Мои рисунки\школа\clip_image00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14818"/>
            <a:ext cx="2143140" cy="2523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Documents and Settings\User\Мои документы\Мои рисунки\школа\grad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14290"/>
            <a:ext cx="171450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амст3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8913" y="388938"/>
            <a:ext cx="2146300" cy="2503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3" name="Picture 6" descr="hbc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0500"/>
            <a:ext cx="2303463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8" descr="амст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3100"/>
            <a:ext cx="259238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9" descr="амст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484688"/>
            <a:ext cx="3600450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1116013" y="1341438"/>
            <a:ext cx="496887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latin typeface="Tahoma" pitchFamily="34" charset="0"/>
              </a:rPr>
              <a:t>21 июля 1969 года впервые была осуществлена посадка на Луну американского космического корабля с астронавтами на борту: Нейлом Армстронгом и Эдвином Олдрином.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6372225" y="2924175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>
                <a:latin typeface="Tahoma" pitchFamily="34" charset="0"/>
              </a:rPr>
              <a:t>Нейл Армстронг</a:t>
            </a:r>
          </a:p>
        </p:txBody>
      </p:sp>
      <p:pic>
        <p:nvPicPr>
          <p:cNvPr id="47116" name="Picture 12" descr="олдр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429000"/>
            <a:ext cx="2052637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6372225" y="5734050"/>
            <a:ext cx="2771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>
                <a:latin typeface="Tahoma" pitchFamily="34" charset="0"/>
              </a:rPr>
              <a:t>Эдвин Олдрин</a:t>
            </a:r>
          </a:p>
        </p:txBody>
      </p:sp>
      <p:pic>
        <p:nvPicPr>
          <p:cNvPr id="47118" name="Picture 14" descr="олдрин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2924175"/>
            <a:ext cx="1727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73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4" grpId="0"/>
      <p:bldP spid="47115" grpId="0"/>
      <p:bldP spid="471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8999537" cy="671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412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8974939" cy="671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74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476672"/>
            <a:ext cx="9073009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142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are-you-using-too-much-electricity-apr-25-2012-8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907300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13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AutoShape 2" descr="C:\Users\user\Desktop\%D0%A4%D0%98%D0%97%D0%98%D0%9A%D0%90\000358277_1-9ea10b7bfa57d7cb807149c8f31f6e8f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C:\Users\user\Desktop\%D0%A4%D0%98%D0%97%D0%98%D0%9A%D0%90\000358277_1-9ea10b7bfa57d7cb807149c8f31f6e8f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user\Desktop\ФИЗИКА\000358277_1-9ea10b7bfa57d7cb807149c8f31f6e8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662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i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0"/>
            <a:ext cx="91680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815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ШУХОВ\i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77686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653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i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0"/>
            <a:ext cx="91680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544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9416"/>
            <a:ext cx="9048527" cy="676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040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498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Первый фототелеграф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300" smtClean="0"/>
              <a:t>В начале века немецким физиком Корном был создан фототелеграф, который  ничем принципиально не отличается от современных барабанных сканеров. (На рисунке справа приведена схема телеграфа Корна и портрет изобретателя, отсканированный и переданный на расстояние более 1000 км 6 ноября 1906 года). </a:t>
            </a:r>
          </a:p>
        </p:txBody>
      </p:sp>
      <p:sp>
        <p:nvSpPr>
          <p:cNvPr id="11268" name="Rectangle 7"/>
          <p:cNvSpPr>
            <a:spLocks noGrp="1" noChangeArrowheads="1" noTextEdit="1"/>
          </p:cNvSpPr>
          <p:nvPr>
            <p:ph type="clipArt" sz="half" idx="2"/>
          </p:nvPr>
        </p:nvSpPr>
        <p:spPr/>
      </p:sp>
      <p:pic>
        <p:nvPicPr>
          <p:cNvPr id="11269" name="Picture 5" descr="ko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060575"/>
            <a:ext cx="4481512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62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Видеотелефонная связь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978400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i="1" smtClean="0"/>
              <a:t>Персональная видеотелефонная связь на UMTS-оборудовании</a:t>
            </a:r>
            <a:r>
              <a:rPr lang="ru-RU" sz="2400" smtClean="0"/>
              <a:t> </a:t>
            </a:r>
            <a:endParaRPr lang="ru-RU" sz="2400" i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Новейшие модели телефонных аппаратов имеют привлекательный дизайн, богатый выбор аксессуаров, широкую функциональность, поддерживают технологии Bluetooth и wideband-ready-аудио, а также XML-интеграцию с любыми корпоративными приложениями </a:t>
            </a:r>
          </a:p>
        </p:txBody>
      </p:sp>
      <p:pic>
        <p:nvPicPr>
          <p:cNvPr id="14340" name="Picture 4" descr="ri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773238"/>
            <a:ext cx="347662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74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Лазерная система связи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341438"/>
            <a:ext cx="4176712" cy="518318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smtClean="0"/>
              <a:t>Довольно любопытное решение для качественной и быстрой сетевой связи разработала немецкая компания Laser2000. Две представленные модели на вид напоминают самые обычные видеокамеры и предназначены для связи между офисами, внутри офисов и по коридорам. Проще говоря, вместо того, чтобы прокладывать оптический кабель, надо всего лишь установить изобретения от Laser2000. Однако, на самом-то деле, это не видеокамеры, а два передатчика, которые осуществляют между собой связь посредством лазерного излучения. Напомним, что лазер, в отличие от обычного света, например, лампового, характеризуется монохроматичностью и когерентностью, то есть лучи лазера всегда обладают одной и той же длиной волны и мало рассеиваются.</a:t>
            </a:r>
            <a:r>
              <a:rPr lang="ru-RU" sz="1200" smtClean="0"/>
              <a:t> </a:t>
            </a:r>
          </a:p>
        </p:txBody>
      </p:sp>
      <p:pic>
        <p:nvPicPr>
          <p:cNvPr id="18436" name="Picture 6" descr="Rad-Op100 и Rad-Op1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060575"/>
            <a:ext cx="4716462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8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Волоконно-оптические линии связи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25495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Волоконно-оптические линии связи (ВОЛС) в настоящее время считаются самой совершенной физической средой для передачи информации. Передача данных в оптическом волокне основана на эффекте полного внутреннего отражения. Таким образом оптический сигнал, передаваемый лазером с одной стороны, принимается с другой, значительно удаленной стороной. На сегодняшний день построено и строится огромное количество магистральных оптоволоконных колец, внутригородских и даже внутриофисных. И это количество будет постоянно расти. </a:t>
            </a:r>
          </a:p>
        </p:txBody>
      </p:sp>
      <p:pic>
        <p:nvPicPr>
          <p:cNvPr id="16388" name="Picture 5" descr="opticafi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076700"/>
            <a:ext cx="4762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75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/>
              <a:t>АВТОМОБИЛЕСТРОЕНИЕ 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Устройство 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6783760" cy="496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96136" y="5733256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Экипаж Николя </a:t>
            </a:r>
            <a:r>
              <a:rPr lang="ru-RU" b="1" dirty="0" err="1"/>
              <a:t>Кюньо</a:t>
            </a:r>
            <a:r>
              <a:rPr lang="ru-RU" b="1" dirty="0"/>
              <a:t> с паровым двигателем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41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Первый российский автомобиль, построенный Е. А. Яковлевым и П. А. Фрезе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Устройство 3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3069" y="1930400"/>
            <a:ext cx="542928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361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Первые автомобили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                                           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  а — Карла </a:t>
            </a:r>
            <a:r>
              <a:rPr lang="ru-RU" dirty="0" err="1" smtClean="0"/>
              <a:t>Бенца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б — </a:t>
            </a:r>
            <a:r>
              <a:rPr lang="ru-RU" dirty="0" err="1" smtClean="0"/>
              <a:t>Готлиба</a:t>
            </a:r>
            <a:r>
              <a:rPr lang="ru-RU" dirty="0" smtClean="0"/>
              <a:t> </a:t>
            </a:r>
            <a:r>
              <a:rPr lang="ru-RU" dirty="0" err="1" smtClean="0"/>
              <a:t>Даймлера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Устройство 2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14488"/>
            <a:ext cx="314327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985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Руссо-Балт</a:t>
            </a:r>
            <a:r>
              <a:rPr lang="ru-RU" b="1" dirty="0" smtClean="0"/>
              <a:t> К-12/20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Устройство 4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988840"/>
            <a:ext cx="5500726" cy="436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160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Первый массовый автомобиль Ford-Т (США)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Устройство 5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16832"/>
            <a:ext cx="7344816" cy="429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329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Грузовой автомобиль с дизельным двигателем MAN 3Zc, 1924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Устройство 6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844824"/>
            <a:ext cx="7429552" cy="437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949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214313" y="3643313"/>
            <a:ext cx="8715375" cy="3071812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3600" b="1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3600" b="1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600" b="1">
                <a:solidFill>
                  <a:srgbClr val="C00000"/>
                </a:solidFill>
                <a:latin typeface="+mn-lt"/>
              </a:rPr>
              <a:t>                                                            </a:t>
            </a:r>
            <a:endParaRPr lang="ru-RU" sz="3600" b="1">
              <a:solidFill>
                <a:srgbClr val="C0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3600" b="1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3600" b="1" dirty="0">
              <a:latin typeface="+mn-lt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71438" y="142852"/>
            <a:ext cx="8858250" cy="3214688"/>
          </a:xfr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</a:gradFill>
        </p:spPr>
        <p:txBody>
          <a:bodyPr/>
          <a:lstStyle/>
          <a:p>
            <a:pPr>
              <a:buFont typeface="Arial" charset="0"/>
              <a:buNone/>
            </a:pPr>
            <a:endParaRPr lang="en-US" sz="3600" b="1" smtClean="0"/>
          </a:p>
          <a:p>
            <a:pPr>
              <a:buFont typeface="Arial" charset="0"/>
              <a:buNone/>
            </a:pPr>
            <a:endParaRPr lang="en-US" sz="3600" b="1" smtClean="0"/>
          </a:p>
          <a:p>
            <a:pPr>
              <a:buFont typeface="Arial" charset="0"/>
              <a:buNone/>
            </a:pPr>
            <a:r>
              <a:rPr lang="en-US" sz="3600" b="1" smtClean="0">
                <a:solidFill>
                  <a:srgbClr val="C00000"/>
                </a:solidFill>
              </a:rPr>
              <a:t>                                                            </a:t>
            </a:r>
            <a:endParaRPr lang="ru-RU" sz="3600" b="1" smtClean="0">
              <a:solidFill>
                <a:srgbClr val="C00000"/>
              </a:solidFill>
            </a:endParaRPr>
          </a:p>
          <a:p>
            <a:pPr>
              <a:buFont typeface="Arial" charset="0"/>
              <a:buNone/>
            </a:pPr>
            <a:endParaRPr lang="en-US" sz="3600" b="1" smtClean="0"/>
          </a:p>
          <a:p>
            <a:pPr>
              <a:buFont typeface="Arial" charset="0"/>
              <a:buNone/>
            </a:pPr>
            <a:endParaRPr lang="ru-RU" sz="3600" b="1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3714752"/>
            <a:ext cx="6572296" cy="36009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Радость видеть и понимать – есть самый прекрасный дар природы.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42852"/>
            <a:ext cx="8358214" cy="39703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Задача физики:</a:t>
            </a:r>
            <a:endParaRPr lang="ru-RU" sz="3600" b="1" u="sng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endParaRPr lang="ru-RU" sz="36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Сделать НЕИЗВЕСТНОЕ ИЗВЕСТНЫМ, </a:t>
            </a:r>
          </a:p>
          <a:p>
            <a:pPr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Превратить НЕЗНАНИЯ в ЗНАНИЯ.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5857892"/>
            <a:ext cx="279320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А. Эйнштейн</a:t>
            </a:r>
          </a:p>
        </p:txBody>
      </p:sp>
      <p:pic>
        <p:nvPicPr>
          <p:cNvPr id="1029" name="Picture 5" descr="D:\Мои рисунки\школа\физика\physics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357188"/>
            <a:ext cx="1692275" cy="1833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D:\Мои рисунки\школа\физика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876"/>
            <a:ext cx="2027276" cy="2138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D:\Мои рисунки\школа\физика\fi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8350" y="5500688"/>
            <a:ext cx="1535113" cy="1138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Легковой автомобиль ГАЗ-А, 1932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Устройство 7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16832"/>
            <a:ext cx="7272808" cy="422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435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Автомобиль ЗИС-5, 1933 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Устройство 8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7632848" cy="458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561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Отечественные легковые автомобили 50–60-х гг.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Устройство 9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844824"/>
            <a:ext cx="5713095" cy="429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56433" y="2857496"/>
            <a:ext cx="32875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 — ГАЗ-М20 «Победа», 1954 г.;</a:t>
            </a:r>
            <a:br>
              <a:rPr lang="ru-RU" b="1" dirty="0" smtClean="0"/>
            </a:br>
            <a:r>
              <a:rPr lang="ru-RU" b="1" dirty="0" smtClean="0"/>
              <a:t>б — ЗАЗ-965, 1965 г.;</a:t>
            </a:r>
            <a:br>
              <a:rPr lang="ru-RU" b="1" dirty="0" smtClean="0"/>
            </a:br>
            <a:r>
              <a:rPr lang="ru-RU" b="1" dirty="0" smtClean="0"/>
              <a:t>в — ГАЗ-21Р «Волга», </a:t>
            </a:r>
          </a:p>
          <a:p>
            <a:r>
              <a:rPr lang="ru-RU" b="1" dirty="0" smtClean="0"/>
              <a:t>1965 г.;</a:t>
            </a:r>
            <a:br>
              <a:rPr lang="ru-RU" b="1" dirty="0" smtClean="0"/>
            </a:br>
            <a:r>
              <a:rPr lang="ru-RU" b="1" dirty="0" smtClean="0"/>
              <a:t>г — Москвич-407, 1959 г.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3878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42888" y="-398463"/>
            <a:ext cx="8643937" cy="147002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800" b="1" smtClean="0">
                <a:solidFill>
                  <a:srgbClr val="00B050"/>
                </a:solidFill>
              </a:rPr>
              <a:t>Исследование морских глубин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3663" y="4752975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Кроме маски с трубкой или подводной лодки, под воду можно опуститься и с помощью других устройств. Причём многие из них известны с давних времён</a:t>
            </a:r>
          </a:p>
        </p:txBody>
      </p:sp>
      <p:pic>
        <p:nvPicPr>
          <p:cNvPr id="2052" name="Picture 5" descr="N:\новьё\мант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294" y="1340769"/>
            <a:ext cx="5414963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755650" y="6340475"/>
            <a:ext cx="763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Arial" charset="0"/>
              </a:rPr>
              <a:t>.</a:t>
            </a:r>
            <a:endParaRPr lang="ru-RU" altLang="ru-RU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20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500063" y="0"/>
            <a:ext cx="7772400" cy="1214438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</a:rPr>
              <a:t>Водолазный колокол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" y="1071563"/>
            <a:ext cx="5429250" cy="5643562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altLang="ru-RU" sz="1800" b="1" smtClean="0">
                <a:solidFill>
                  <a:schemeClr val="tx1"/>
                </a:solidFill>
              </a:rPr>
              <a:t>Водолазный колокол</a:t>
            </a:r>
            <a:r>
              <a:rPr lang="ru-RU" altLang="ru-RU" sz="1800" smtClean="0">
                <a:solidFill>
                  <a:schemeClr val="tx1"/>
                </a:solidFill>
              </a:rPr>
              <a:t> — в настоящее время это средство транспортировки </a:t>
            </a:r>
            <a:r>
              <a:rPr lang="ru-RU" altLang="ru-RU" sz="1800" u="sng" smtClean="0">
                <a:solidFill>
                  <a:schemeClr val="tx1"/>
                </a:solidFill>
              </a:rPr>
              <a:t>водолазов</a:t>
            </a:r>
            <a:r>
              <a:rPr lang="ru-RU" altLang="ru-RU" sz="1800" smtClean="0">
                <a:solidFill>
                  <a:schemeClr val="tx1"/>
                </a:solidFill>
              </a:rPr>
              <a:t> в </a:t>
            </a:r>
            <a:r>
              <a:rPr lang="ru-RU" altLang="ru-RU" sz="1800" u="sng" smtClean="0">
                <a:solidFill>
                  <a:schemeClr val="tx1"/>
                </a:solidFill>
              </a:rPr>
              <a:t>водолазном снаряжении</a:t>
            </a:r>
            <a:r>
              <a:rPr lang="ru-RU" altLang="ru-RU" sz="1800" smtClean="0">
                <a:solidFill>
                  <a:schemeClr val="tx1"/>
                </a:solidFill>
              </a:rPr>
              <a:t> на глубину к объекту работ и обратно, с последующим их переводом в </a:t>
            </a:r>
            <a:r>
              <a:rPr lang="ru-RU" altLang="ru-RU" sz="1800" u="sng" smtClean="0">
                <a:solidFill>
                  <a:schemeClr val="tx1"/>
                </a:solidFill>
              </a:rPr>
              <a:t>декомпрессионную камеру</a:t>
            </a:r>
            <a:r>
              <a:rPr lang="ru-RU" altLang="ru-RU" sz="1800" smtClean="0">
                <a:solidFill>
                  <a:schemeClr val="tx1"/>
                </a:solidFill>
              </a:rPr>
              <a:t>, но так было не всегда</a:t>
            </a:r>
          </a:p>
          <a:p>
            <a:pPr algn="l" eaLnBrk="1" hangingPunct="1"/>
            <a:endParaRPr lang="ru-RU" altLang="ru-RU" sz="1800" smtClean="0">
              <a:solidFill>
                <a:schemeClr val="tx1"/>
              </a:solidFill>
            </a:endParaRPr>
          </a:p>
          <a:p>
            <a:pPr algn="l" eaLnBrk="1" hangingPunct="1"/>
            <a:endParaRPr lang="ru-RU" altLang="ru-RU" sz="1800" smtClean="0">
              <a:solidFill>
                <a:schemeClr val="tx1"/>
              </a:solidFill>
            </a:endParaRPr>
          </a:p>
          <a:p>
            <a:pPr algn="l" eaLnBrk="1" hangingPunct="1"/>
            <a:r>
              <a:rPr lang="ru-RU" altLang="ru-RU" sz="1800" smtClean="0">
                <a:solidFill>
                  <a:schemeClr val="tx1"/>
                </a:solidFill>
              </a:rPr>
              <a:t>Первое исторически достоверное упоминание о применении водолазного колокола относится к </a:t>
            </a:r>
            <a:r>
              <a:rPr lang="ru-RU" altLang="ru-RU" sz="1800" u="sng" smtClean="0">
                <a:solidFill>
                  <a:schemeClr val="tx1"/>
                </a:solidFill>
              </a:rPr>
              <a:t>1531 году</a:t>
            </a:r>
            <a:r>
              <a:rPr lang="ru-RU" altLang="ru-RU" sz="1800" smtClean="0">
                <a:solidFill>
                  <a:schemeClr val="tx1"/>
                </a:solidFill>
              </a:rPr>
              <a:t>, когда </a:t>
            </a:r>
            <a:r>
              <a:rPr lang="ru-RU" altLang="ru-RU" sz="1800" u="sng" smtClean="0">
                <a:solidFill>
                  <a:schemeClr val="tx1"/>
                </a:solidFill>
              </a:rPr>
              <a:t>Гульельмо ди Лорена</a:t>
            </a:r>
            <a:r>
              <a:rPr lang="ru-RU" altLang="ru-RU" sz="1800" smtClean="0">
                <a:solidFill>
                  <a:schemeClr val="tx1"/>
                </a:solidFill>
              </a:rPr>
              <a:t> на озере вблизи города </a:t>
            </a:r>
            <a:r>
              <a:rPr lang="ru-RU" altLang="ru-RU" sz="1800" u="sng" smtClean="0">
                <a:solidFill>
                  <a:schemeClr val="tx1"/>
                </a:solidFill>
              </a:rPr>
              <a:t>Рим</a:t>
            </a:r>
            <a:r>
              <a:rPr lang="ru-RU" altLang="ru-RU" sz="1800" smtClean="0">
                <a:solidFill>
                  <a:schemeClr val="tx1"/>
                </a:solidFill>
              </a:rPr>
              <a:t> на глубине 22 метров пытался найти сокровища с затонувших галер. В середине </a:t>
            </a:r>
            <a:r>
              <a:rPr lang="ru-RU" altLang="ru-RU" sz="1800" u="sng" smtClean="0">
                <a:solidFill>
                  <a:schemeClr val="tx1"/>
                </a:solidFill>
              </a:rPr>
              <a:t>XVII века</a:t>
            </a:r>
            <a:r>
              <a:rPr lang="ru-RU" altLang="ru-RU" sz="1800" smtClean="0">
                <a:solidFill>
                  <a:schemeClr val="tx1"/>
                </a:solidFill>
              </a:rPr>
              <a:t> шведские водолазы под руководством </a:t>
            </a:r>
            <a:r>
              <a:rPr lang="ru-RU" altLang="ru-RU" sz="1800" u="sng" smtClean="0">
                <a:solidFill>
                  <a:schemeClr val="tx1"/>
                </a:solidFill>
              </a:rPr>
              <a:t>Альбректа фон Трейлебена</a:t>
            </a:r>
            <a:r>
              <a:rPr lang="ru-RU" altLang="ru-RU" sz="1800" smtClean="0">
                <a:solidFill>
                  <a:schemeClr val="tx1"/>
                </a:solidFill>
              </a:rPr>
              <a:t> при помощи водолазного колокола сумели поднять на поверхность свыше 50 пушек с затонувшего корабля </a:t>
            </a:r>
            <a:r>
              <a:rPr lang="ru-RU" altLang="ru-RU" sz="1800" u="sng" smtClean="0">
                <a:solidFill>
                  <a:schemeClr val="tx1"/>
                </a:solidFill>
              </a:rPr>
              <a:t>Ваза</a:t>
            </a:r>
            <a:r>
              <a:rPr lang="ru-RU" altLang="ru-RU" sz="1800" smtClean="0">
                <a:solidFill>
                  <a:schemeClr val="tx1"/>
                </a:solidFill>
              </a:rPr>
              <a:t>. Также известно описание успешного применения водолазного колокола в </a:t>
            </a:r>
            <a:r>
              <a:rPr lang="ru-RU" altLang="ru-RU" sz="1800" u="sng" smtClean="0">
                <a:solidFill>
                  <a:schemeClr val="tx1"/>
                </a:solidFill>
              </a:rPr>
              <a:t>XIX веке</a:t>
            </a:r>
            <a:r>
              <a:rPr lang="ru-RU" altLang="ru-RU" sz="1800" smtClean="0">
                <a:solidFill>
                  <a:schemeClr val="tx1"/>
                </a:solidFill>
              </a:rPr>
              <a:t> для подъёма золотых слитков и монет с затонувшего британского фрегата «Тетис».</a:t>
            </a:r>
          </a:p>
          <a:p>
            <a:pPr algn="l" eaLnBrk="1" hangingPunct="1"/>
            <a:endParaRPr lang="ru-RU" altLang="ru-RU" sz="1800" smtClean="0">
              <a:solidFill>
                <a:schemeClr val="tx1"/>
              </a:solidFill>
            </a:endParaRPr>
          </a:p>
        </p:txBody>
      </p:sp>
      <p:pic>
        <p:nvPicPr>
          <p:cNvPr id="3076" name="Picture 2" descr="M:\7класс_исследование глубин\водолазный колоко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357313"/>
            <a:ext cx="3500437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08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4786313" y="0"/>
            <a:ext cx="4143375" cy="928688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B050"/>
                </a:solidFill>
              </a:rPr>
              <a:t>Акваланг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" y="642938"/>
            <a:ext cx="5000625" cy="6215062"/>
          </a:xfrm>
        </p:spPr>
        <p:txBody>
          <a:bodyPr rtlCol="0">
            <a:normAutofit fontScale="850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 smtClean="0">
                <a:solidFill>
                  <a:schemeClr val="tx1"/>
                </a:solidFill>
              </a:rPr>
              <a:t>Аквала́нг</a:t>
            </a:r>
            <a:r>
              <a:rPr lang="ru-RU" dirty="0" smtClean="0">
                <a:solidFill>
                  <a:schemeClr val="tx1"/>
                </a:solidFill>
              </a:rPr>
              <a:t> (от </a:t>
            </a:r>
            <a:r>
              <a:rPr lang="ru-RU" u="sng" dirty="0" smtClean="0">
                <a:solidFill>
                  <a:schemeClr val="tx1"/>
                </a:solidFill>
                <a:hlinkClick r:id="rId2" tooltip="Латинский язык"/>
              </a:rPr>
              <a:t>лат.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la-Latn" i="1" dirty="0" smtClean="0">
                <a:solidFill>
                  <a:schemeClr val="tx1"/>
                </a:solidFill>
              </a:rPr>
              <a:t>aqua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u="sng" dirty="0" smtClean="0">
                <a:solidFill>
                  <a:schemeClr val="tx1"/>
                </a:solidFill>
                <a:hlinkClick r:id="rId3" tooltip="Вода"/>
              </a:rPr>
              <a:t>вода</a:t>
            </a:r>
            <a:r>
              <a:rPr lang="ru-RU" dirty="0" smtClean="0">
                <a:solidFill>
                  <a:schemeClr val="tx1"/>
                </a:solidFill>
              </a:rPr>
              <a:t> + </a:t>
            </a:r>
            <a:r>
              <a:rPr lang="ru-RU" u="sng" dirty="0" smtClean="0">
                <a:solidFill>
                  <a:schemeClr val="tx1"/>
                </a:solidFill>
                <a:hlinkClick r:id="rId4" tooltip="Английский язык"/>
              </a:rPr>
              <a:t>англ.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lung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u="sng" dirty="0" smtClean="0">
                <a:solidFill>
                  <a:schemeClr val="tx1"/>
                </a:solidFill>
                <a:hlinkClick r:id="rId5" tooltip="Лёгкое"/>
              </a:rPr>
              <a:t>лёгкое</a:t>
            </a:r>
            <a:r>
              <a:rPr lang="ru-RU" dirty="0" smtClean="0">
                <a:solidFill>
                  <a:schemeClr val="tx1"/>
                </a:solidFill>
              </a:rPr>
              <a:t> = </a:t>
            </a:r>
            <a:r>
              <a:rPr lang="ru-RU" u="sng" dirty="0" err="1" smtClean="0">
                <a:solidFill>
                  <a:schemeClr val="tx1"/>
                </a:solidFill>
                <a:hlinkClick r:id="rId6" tooltip="en:Aqua-lung"/>
              </a:rPr>
              <a:t>Aqua-lung</a:t>
            </a:r>
            <a:r>
              <a:rPr lang="ru-RU" dirty="0" smtClean="0">
                <a:solidFill>
                  <a:schemeClr val="tx1"/>
                </a:solidFill>
              </a:rPr>
              <a:t>, «Водяное лёгкое») или </a:t>
            </a:r>
            <a:r>
              <a:rPr lang="ru-RU" b="1" dirty="0" err="1" smtClean="0">
                <a:solidFill>
                  <a:schemeClr val="tx1"/>
                </a:solidFill>
              </a:rPr>
              <a:t>ску́ба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u="sng" dirty="0" smtClean="0">
                <a:solidFill>
                  <a:schemeClr val="tx1"/>
                </a:solidFill>
                <a:hlinkClick r:id="rId4" tooltip="Английский язык"/>
              </a:rPr>
              <a:t>англ.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i="1" dirty="0" smtClean="0">
                <a:solidFill>
                  <a:schemeClr val="tx1"/>
                </a:solidFill>
              </a:rPr>
              <a:t>SCUBA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Self-contained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underwater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breathing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apparatus</a:t>
            </a:r>
            <a:r>
              <a:rPr lang="ru-RU" dirty="0" smtClean="0">
                <a:solidFill>
                  <a:schemeClr val="tx1"/>
                </a:solidFill>
              </a:rPr>
              <a:t>, автономный аппарат для дыхания под водой) — лёгкое водолазное снаряжение, позволяющее погружаться на глубины до трёхсот метров и легко перемещаться под водой.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Во время второй мировой войны наибольшей популярностью пользовались аппараты с замкнутой схемой дыхания.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Работая в сложных условиях оккупированной немцами Франции, в </a:t>
            </a:r>
            <a:r>
              <a:rPr lang="ru-RU" u="sng" dirty="0" smtClean="0">
                <a:solidFill>
                  <a:schemeClr val="tx1"/>
                </a:solidFill>
              </a:rPr>
              <a:t>1943 году</a:t>
            </a:r>
            <a:r>
              <a:rPr lang="ru-RU" dirty="0" smtClean="0">
                <a:solidFill>
                  <a:schemeClr val="tx1"/>
                </a:solidFill>
              </a:rPr>
              <a:t> капитан </a:t>
            </a:r>
            <a:r>
              <a:rPr lang="ru-RU" u="sng" dirty="0" err="1" smtClean="0">
                <a:solidFill>
                  <a:schemeClr val="tx1"/>
                </a:solidFill>
              </a:rPr>
              <a:t>Жак-Ив</a:t>
            </a:r>
            <a:r>
              <a:rPr lang="ru-RU" u="sng" dirty="0" smtClean="0">
                <a:solidFill>
                  <a:schemeClr val="tx1"/>
                </a:solidFill>
              </a:rPr>
              <a:t> </a:t>
            </a:r>
            <a:r>
              <a:rPr lang="ru-RU" u="sng" dirty="0" err="1" smtClean="0">
                <a:solidFill>
                  <a:schemeClr val="tx1"/>
                </a:solidFill>
              </a:rPr>
              <a:t>Кусто</a:t>
            </a:r>
            <a:r>
              <a:rPr lang="ru-RU" dirty="0" smtClean="0">
                <a:solidFill>
                  <a:schemeClr val="tx1"/>
                </a:solidFill>
              </a:rPr>
              <a:t> и </a:t>
            </a:r>
            <a:r>
              <a:rPr lang="ru-RU" u="sng" dirty="0" smtClean="0">
                <a:solidFill>
                  <a:schemeClr val="tx1"/>
                </a:solidFill>
              </a:rPr>
              <a:t>Эмиль </a:t>
            </a:r>
            <a:r>
              <a:rPr lang="ru-RU" u="sng" dirty="0" err="1" smtClean="0">
                <a:solidFill>
                  <a:schemeClr val="tx1"/>
                </a:solidFill>
              </a:rPr>
              <a:t>Ганьян</a:t>
            </a:r>
            <a:r>
              <a:rPr lang="ru-RU" dirty="0" smtClean="0">
                <a:solidFill>
                  <a:schemeClr val="tx1"/>
                </a:solidFill>
              </a:rPr>
              <a:t> изобрели первый безопасный и эффективный аппарат для дыхания под водой, названный аквалангом, который в дальнейшем </a:t>
            </a:r>
            <a:r>
              <a:rPr lang="ru-RU" dirty="0" err="1" smtClean="0">
                <a:solidFill>
                  <a:schemeClr val="tx1"/>
                </a:solidFill>
              </a:rPr>
              <a:t>Кусто</a:t>
            </a:r>
            <a:r>
              <a:rPr lang="ru-RU" dirty="0" smtClean="0">
                <a:solidFill>
                  <a:schemeClr val="tx1"/>
                </a:solidFill>
              </a:rPr>
              <a:t> успешно использовал для погружения на глубину до 60 метров без каких-либо вредных последствий.</a:t>
            </a:r>
          </a:p>
        </p:txBody>
      </p:sp>
      <p:pic>
        <p:nvPicPr>
          <p:cNvPr id="7172" name="Picture 2" descr="M:\7класс_исследование глубин\акваланг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073150"/>
            <a:ext cx="37052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67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2286000" y="0"/>
            <a:ext cx="6390456" cy="1470025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C00000"/>
                </a:solidFill>
              </a:rPr>
              <a:t>Батисфера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" y="3000375"/>
            <a:ext cx="4857750" cy="3709988"/>
          </a:xfrm>
        </p:spPr>
        <p:txBody>
          <a:bodyPr>
            <a:normAutofit lnSpcReduction="10000"/>
          </a:bodyPr>
          <a:lstStyle/>
          <a:p>
            <a:pPr algn="l"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Батисфера</a:t>
            </a:r>
            <a:r>
              <a:rPr lang="ru-RU" sz="2000" dirty="0" smtClean="0">
                <a:solidFill>
                  <a:schemeClr val="tx1"/>
                </a:solidFill>
              </a:rPr>
              <a:t> (от греческого «</a:t>
            </a:r>
            <a:r>
              <a:rPr lang="ru-RU" sz="2000" dirty="0" err="1" smtClean="0">
                <a:solidFill>
                  <a:schemeClr val="tx1"/>
                </a:solidFill>
              </a:rPr>
              <a:t>батис</a:t>
            </a:r>
            <a:r>
              <a:rPr lang="ru-RU" sz="2000" dirty="0" smtClean="0">
                <a:solidFill>
                  <a:schemeClr val="tx1"/>
                </a:solidFill>
              </a:rPr>
              <a:t>» — глубоко и «сфера» — шар) — глубоководный аппарат в форме </a:t>
            </a:r>
            <a:r>
              <a:rPr lang="ru-RU" sz="2000" u="sng" dirty="0" smtClean="0">
                <a:solidFill>
                  <a:schemeClr val="tx1"/>
                </a:solidFill>
              </a:rPr>
              <a:t>шара</a:t>
            </a:r>
            <a:r>
              <a:rPr lang="ru-RU" sz="2000" dirty="0" smtClean="0">
                <a:solidFill>
                  <a:schemeClr val="tx1"/>
                </a:solidFill>
              </a:rPr>
              <a:t>, опускаемый на </a:t>
            </a:r>
            <a:r>
              <a:rPr lang="ru-RU" sz="2000" u="sng" dirty="0" smtClean="0">
                <a:solidFill>
                  <a:schemeClr val="tx1"/>
                </a:solidFill>
              </a:rPr>
              <a:t>тросе</a:t>
            </a:r>
            <a:r>
              <a:rPr lang="ru-RU" sz="2000" dirty="0" smtClean="0">
                <a:solidFill>
                  <a:schemeClr val="tx1"/>
                </a:solidFill>
              </a:rPr>
              <a:t> под воду с базового судна. В отличие от </a:t>
            </a:r>
            <a:r>
              <a:rPr lang="ru-RU" sz="2000" u="sng" dirty="0" smtClean="0">
                <a:solidFill>
                  <a:schemeClr val="tx1"/>
                </a:solidFill>
              </a:rPr>
              <a:t>батискафа</a:t>
            </a:r>
            <a:r>
              <a:rPr lang="ru-RU" sz="2000" dirty="0" smtClean="0">
                <a:solidFill>
                  <a:schemeClr val="tx1"/>
                </a:solidFill>
              </a:rPr>
              <a:t> не является самоходным. Рекорд глубины, 932 метра, установленный </a:t>
            </a:r>
            <a:r>
              <a:rPr lang="ru-RU" sz="2000" u="sng" dirty="0" smtClean="0">
                <a:solidFill>
                  <a:schemeClr val="tx1"/>
                </a:solidFill>
              </a:rPr>
              <a:t>15 августа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u="sng" dirty="0" smtClean="0">
                <a:solidFill>
                  <a:schemeClr val="tx1"/>
                </a:solidFill>
              </a:rPr>
              <a:t>1934 года</a:t>
            </a:r>
            <a:r>
              <a:rPr lang="ru-RU" sz="2000" dirty="0" smtClean="0">
                <a:solidFill>
                  <a:schemeClr val="tx1"/>
                </a:solidFill>
              </a:rPr>
              <a:t> Уильямом </a:t>
            </a:r>
            <a:r>
              <a:rPr lang="ru-RU" sz="2000" dirty="0" err="1" smtClean="0">
                <a:solidFill>
                  <a:schemeClr val="tx1"/>
                </a:solidFill>
              </a:rPr>
              <a:t>Биби</a:t>
            </a:r>
            <a:r>
              <a:rPr lang="ru-RU" sz="2000" dirty="0" smtClean="0">
                <a:solidFill>
                  <a:schemeClr val="tx1"/>
                </a:solidFill>
              </a:rPr>
              <a:t> (</a:t>
            </a:r>
            <a:r>
              <a:rPr lang="ru-RU" sz="2000" dirty="0" err="1" smtClean="0">
                <a:solidFill>
                  <a:schemeClr val="tx1"/>
                </a:solidFill>
              </a:rPr>
              <a:t>William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Beebe</a:t>
            </a:r>
            <a:r>
              <a:rPr lang="ru-RU" sz="2000" dirty="0" smtClean="0">
                <a:solidFill>
                  <a:schemeClr val="tx1"/>
                </a:solidFill>
              </a:rPr>
              <a:t>) и </a:t>
            </a:r>
            <a:r>
              <a:rPr lang="ru-RU" sz="2000" dirty="0" err="1" smtClean="0">
                <a:solidFill>
                  <a:schemeClr val="tx1"/>
                </a:solidFill>
              </a:rPr>
              <a:t>Отисом</a:t>
            </a:r>
            <a:r>
              <a:rPr lang="ru-RU" sz="2000" dirty="0" smtClean="0">
                <a:solidFill>
                  <a:schemeClr val="tx1"/>
                </a:solidFill>
              </a:rPr>
              <a:t> Бартоном, продержался 15 лет. Максимальная глубина, достигнутая при помощи батисферы, составляет 1371,6 метров в </a:t>
            </a:r>
            <a:r>
              <a:rPr lang="ru-RU" sz="2000" u="sng" dirty="0" smtClean="0">
                <a:solidFill>
                  <a:schemeClr val="tx1"/>
                </a:solidFill>
              </a:rPr>
              <a:t>1948 году</a:t>
            </a:r>
            <a:r>
              <a:rPr lang="ru-RU" sz="2000" dirty="0" smtClean="0">
                <a:solidFill>
                  <a:schemeClr val="tx1"/>
                </a:solidFill>
              </a:rPr>
              <a:t> (пилот — </a:t>
            </a:r>
            <a:r>
              <a:rPr lang="ru-RU" sz="2000" dirty="0" err="1" smtClean="0">
                <a:solidFill>
                  <a:schemeClr val="tx1"/>
                </a:solidFill>
              </a:rPr>
              <a:t>Отис</a:t>
            </a:r>
            <a:r>
              <a:rPr lang="ru-RU" sz="2000" dirty="0" smtClean="0">
                <a:solidFill>
                  <a:schemeClr val="tx1"/>
                </a:solidFill>
              </a:rPr>
              <a:t> Бартон).</a:t>
            </a:r>
          </a:p>
          <a:p>
            <a:pPr algn="l" eaLnBrk="1" hangingPunct="1">
              <a:defRPr/>
            </a:pPr>
            <a:endParaRPr lang="ru-RU" dirty="0"/>
          </a:p>
        </p:txBody>
      </p:sp>
      <p:pic>
        <p:nvPicPr>
          <p:cNvPr id="9220" name="Picture 2" descr="M:\7класс_исследование глубин\батисфе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274465"/>
            <a:ext cx="4143375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180px-WCS_Beebe_Barton_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57188"/>
            <a:ext cx="2960687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32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1071563" y="-142875"/>
            <a:ext cx="7200900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tx2"/>
                </a:solidFill>
              </a:rPr>
              <a:t>Батискаф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5143500"/>
            <a:ext cx="8501063" cy="1824038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1800" b="1" dirty="0" err="1" smtClean="0">
                <a:solidFill>
                  <a:schemeClr val="tx1"/>
                </a:solidFill>
              </a:rPr>
              <a:t>Батиска́ф</a:t>
            </a:r>
            <a:r>
              <a:rPr lang="ru-RU" sz="1800" dirty="0" smtClean="0">
                <a:solidFill>
                  <a:schemeClr val="tx1"/>
                </a:solidFill>
              </a:rPr>
              <a:t> (</a:t>
            </a:r>
            <a:r>
              <a:rPr lang="ru-RU" sz="1800" dirty="0" err="1" smtClean="0">
                <a:solidFill>
                  <a:schemeClr val="tx1"/>
                </a:solidFill>
              </a:rPr>
              <a:t>Bathyscaphe</a:t>
            </a:r>
            <a:r>
              <a:rPr lang="ru-RU" sz="1800" dirty="0" smtClean="0">
                <a:solidFill>
                  <a:schemeClr val="tx1"/>
                </a:solidFill>
              </a:rPr>
              <a:t>) (от </a:t>
            </a:r>
            <a:r>
              <a:rPr lang="ru-RU" sz="1800" u="sng" dirty="0" smtClean="0">
                <a:solidFill>
                  <a:schemeClr val="tx1"/>
                </a:solidFill>
              </a:rPr>
              <a:t>греч.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el-GR" sz="1800" dirty="0" smtClean="0">
                <a:solidFill>
                  <a:schemeClr val="tx1"/>
                </a:solidFill>
              </a:rPr>
              <a:t>βαθύς</a:t>
            </a:r>
            <a:r>
              <a:rPr lang="ru-RU" sz="1800" dirty="0" smtClean="0">
                <a:solidFill>
                  <a:schemeClr val="tx1"/>
                </a:solidFill>
              </a:rPr>
              <a:t> — глубокий и </a:t>
            </a:r>
            <a:r>
              <a:rPr lang="el-GR" sz="1800" dirty="0" smtClean="0">
                <a:solidFill>
                  <a:schemeClr val="tx1"/>
                </a:solidFill>
              </a:rPr>
              <a:t>σκάφος</a:t>
            </a:r>
            <a:r>
              <a:rPr lang="ru-RU" sz="1800" dirty="0" smtClean="0">
                <a:solidFill>
                  <a:schemeClr val="tx1"/>
                </a:solidFill>
              </a:rPr>
              <a:t> — судно) — подводный автономный (самоходный) обитаемый аппарат для океанографических и других исследований. Кроме этого используется для туристических целей и работ на больших глубинах. Движется батискаф с помощью гребных винтов, приводимых в движение электромоторами.</a:t>
            </a:r>
          </a:p>
          <a:p>
            <a:pPr algn="l" eaLnBrk="1" hangingPunct="1">
              <a:defRPr/>
            </a:pPr>
            <a:endParaRPr lang="ru-RU" dirty="0"/>
          </a:p>
        </p:txBody>
      </p:sp>
      <p:pic>
        <p:nvPicPr>
          <p:cNvPr id="11268" name="Picture 2" descr="M:\7класс_исследование глубин\батиска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857250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90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 descr="for_rectangle107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3800"/>
            <a:ext cx="2843213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 descr="nano_woods_renata_spiazzi_nano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638550"/>
            <a:ext cx="42862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Нанотехнологии в искусстве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700213"/>
            <a:ext cx="86868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Ряд произведений американской художницы Наташи Вита-Мор касается нанотехнологической тематики.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В современном искусстве возникло новое направление "наноарт" (наноискусство) (англ. nanoart) - это вид искусства, связанный с созданием художником скульптур (композиций) микро- и нано-размеров (10^-6 и 10^-9 м, соответственно) под действием химических или физических процессов обработки материалов, фотографированием полученных нано образов с помощьюэлектронного микроскопа и обработкой черно-белых фотографий в графическом редакторе (например, Adobe Photoshop).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Нанороботам и их роли в социальном прогрессе посвящена композиция «Nanobots» российской группы Re-Zone.</a:t>
            </a:r>
          </a:p>
        </p:txBody>
      </p:sp>
    </p:spTree>
    <p:extLst>
      <p:ext uri="{BB962C8B-B14F-4D97-AF65-F5344CB8AC3E}">
        <p14:creationId xmlns:p14="http://schemas.microsoft.com/office/powerpoint/2010/main" val="25788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Концептуальные устройства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37671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u="sng" smtClean="0"/>
              <a:t>Nokia Morph</a:t>
            </a:r>
            <a:r>
              <a:rPr lang="ru-RU" altLang="ru-RU" sz="2400" smtClean="0"/>
              <a:t> — проект сотового телефона будущего, созданный совместно научно-исследовательским подразделением Nokia и Кембриджским университетом на основе использования нанотехнологических материалов. </a:t>
            </a:r>
          </a:p>
        </p:txBody>
      </p:sp>
      <p:pic>
        <p:nvPicPr>
          <p:cNvPr id="21508" name="Picture 5" descr="Nokia Morph мобильный телефон будущего нанотехнолог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3" y="1628775"/>
            <a:ext cx="5030787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64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20" y="1000108"/>
            <a:ext cx="4143404" cy="128588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Почему солнце село, </a:t>
            </a:r>
            <a:b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а еще светло? 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</a:br>
            <a:endParaRPr lang="ru-RU" sz="31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5665" r="5665"/>
          <a:stretch>
            <a:fillRect/>
          </a:stretch>
        </p:blipFill>
        <p:spPr bwMode="auto">
          <a:xfrm>
            <a:off x="214282" y="2428868"/>
            <a:ext cx="4214842" cy="358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0" name="Picture 2" descr="http://class-fizika.narod.ru/fizmal/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428868"/>
            <a:ext cx="4000528" cy="357494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143504" y="1285860"/>
            <a:ext cx="3286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Почему Луна на небе бывает разная?</a:t>
            </a:r>
            <a:endParaRPr lang="ru-RU" b="1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609600"/>
            <a:ext cx="59046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r>
              <a:rPr lang="ru-RU" b="1" dirty="0" err="1" smtClean="0"/>
              <a:t>Вита́лий</a:t>
            </a:r>
            <a:r>
              <a:rPr lang="ru-RU" b="1" dirty="0" smtClean="0"/>
              <a:t> </a:t>
            </a:r>
            <a:r>
              <a:rPr lang="ru-RU" b="1" dirty="0" err="1"/>
              <a:t>Ла́заревич</a:t>
            </a:r>
            <a:r>
              <a:rPr lang="ru-RU" b="1" dirty="0"/>
              <a:t> </a:t>
            </a:r>
            <a:r>
              <a:rPr lang="ru-RU" b="1" dirty="0" err="1"/>
              <a:t>Ги́нзбург</a:t>
            </a:r>
            <a:r>
              <a:rPr lang="ru-RU" dirty="0"/>
              <a:t> (21 сентября (</a:t>
            </a:r>
            <a:r>
              <a:rPr lang="ru-RU" dirty="0">
                <a:hlinkClick r:id="rId2" tooltip="4 октября"/>
              </a:rPr>
              <a:t>4 октября</a:t>
            </a:r>
            <a:r>
              <a:rPr lang="ru-RU" dirty="0"/>
              <a:t>) </a:t>
            </a:r>
            <a:r>
              <a:rPr lang="ru-RU" dirty="0">
                <a:hlinkClick r:id="rId3" tooltip="1916 год"/>
              </a:rPr>
              <a:t>1916 года</a:t>
            </a:r>
            <a:r>
              <a:rPr lang="ru-RU" dirty="0"/>
              <a:t>, </a:t>
            </a:r>
            <a:r>
              <a:rPr lang="ru-RU" dirty="0">
                <a:hlinkClick r:id="rId4" tooltip="Москва"/>
              </a:rPr>
              <a:t>Москва</a:t>
            </a:r>
            <a:r>
              <a:rPr lang="ru-RU" dirty="0"/>
              <a:t> — </a:t>
            </a:r>
            <a:r>
              <a:rPr lang="ru-RU" dirty="0">
                <a:hlinkClick r:id="rId5" tooltip="8 ноября"/>
              </a:rPr>
              <a:t>8 ноября</a:t>
            </a:r>
            <a:r>
              <a:rPr lang="ru-RU" dirty="0"/>
              <a:t> </a:t>
            </a:r>
            <a:r>
              <a:rPr lang="ru-RU" dirty="0">
                <a:hlinkClick r:id="rId6" tooltip="2009 год"/>
              </a:rPr>
              <a:t>2009 года</a:t>
            </a:r>
            <a:r>
              <a:rPr lang="ru-RU" dirty="0"/>
              <a:t>, там </a:t>
            </a:r>
            <a:r>
              <a:rPr lang="ru-RU" dirty="0" smtClean="0"/>
              <a:t>же)</a:t>
            </a:r>
            <a:r>
              <a:rPr lang="ru-RU" dirty="0"/>
              <a:t> —</a:t>
            </a:r>
            <a:r>
              <a:rPr lang="ru-RU" dirty="0">
                <a:hlinkClick r:id="rId7" tooltip="СССР"/>
              </a:rPr>
              <a:t>советский</a:t>
            </a:r>
            <a:r>
              <a:rPr lang="ru-RU" dirty="0"/>
              <a:t> и </a:t>
            </a:r>
            <a:r>
              <a:rPr lang="ru-RU" dirty="0">
                <a:hlinkClick r:id="rId8" tooltip="Россия"/>
              </a:rPr>
              <a:t>российский</a:t>
            </a:r>
            <a:r>
              <a:rPr lang="ru-RU" dirty="0"/>
              <a:t> </a:t>
            </a:r>
            <a:r>
              <a:rPr lang="ru-RU" dirty="0">
                <a:hlinkClick r:id="rId9" tooltip="Физик"/>
              </a:rPr>
              <a:t>физик</a:t>
            </a:r>
            <a:r>
              <a:rPr lang="ru-RU" dirty="0"/>
              <a:t>-теоретик, доктор физико-математических наук (</a:t>
            </a:r>
            <a:r>
              <a:rPr lang="ru-RU" dirty="0">
                <a:hlinkClick r:id="rId10" tooltip="1942"/>
              </a:rPr>
              <a:t>1942</a:t>
            </a:r>
            <a:r>
              <a:rPr lang="ru-RU" dirty="0"/>
              <a:t>), профессор (1945),</a:t>
            </a:r>
            <a:r>
              <a:rPr lang="ru-RU" dirty="0">
                <a:hlinkClick r:id="rId11" tooltip="Академик"/>
              </a:rPr>
              <a:t>академик</a:t>
            </a:r>
            <a:r>
              <a:rPr lang="ru-RU" dirty="0"/>
              <a:t> </a:t>
            </a:r>
            <a:r>
              <a:rPr lang="ru-RU" dirty="0">
                <a:hlinkClick r:id="rId12" tooltip="РАН"/>
              </a:rPr>
              <a:t>РАН</a:t>
            </a:r>
            <a:r>
              <a:rPr lang="ru-RU" dirty="0"/>
              <a:t> (</a:t>
            </a:r>
            <a:r>
              <a:rPr lang="ru-RU" dirty="0">
                <a:hlinkClick r:id="rId13" tooltip="1966"/>
              </a:rPr>
              <a:t>1966</a:t>
            </a:r>
            <a:r>
              <a:rPr lang="ru-RU" baseline="30000" dirty="0">
                <a:hlinkClick r:id="rId14"/>
              </a:rPr>
              <a:t>[4]</a:t>
            </a:r>
            <a:r>
              <a:rPr lang="ru-RU" dirty="0"/>
              <a:t>, до </a:t>
            </a:r>
            <a:r>
              <a:rPr lang="ru-RU" dirty="0">
                <a:hlinkClick r:id="rId15" tooltip="1991"/>
              </a:rPr>
              <a:t>1991</a:t>
            </a:r>
            <a:r>
              <a:rPr lang="ru-RU" dirty="0"/>
              <a:t> — </a:t>
            </a:r>
            <a:r>
              <a:rPr lang="ru-RU" dirty="0">
                <a:hlinkClick r:id="rId16" tooltip="АН СССР"/>
              </a:rPr>
              <a:t>АН СССР</a:t>
            </a:r>
            <a:r>
              <a:rPr lang="ru-RU" dirty="0"/>
              <a:t>; член-корреспондент с 1953</a:t>
            </a:r>
            <a:r>
              <a:rPr lang="ru-RU" baseline="30000" dirty="0">
                <a:hlinkClick r:id="rId17"/>
              </a:rPr>
              <a:t>[5]</a:t>
            </a:r>
            <a:r>
              <a:rPr lang="ru-RU" dirty="0"/>
              <a:t>), лауреат </a:t>
            </a:r>
            <a:r>
              <a:rPr lang="ru-RU" dirty="0">
                <a:hlinkClick r:id="rId18" tooltip="Нобелевская премия по физике"/>
              </a:rPr>
              <a:t>Нобелевской премии по физике</a:t>
            </a:r>
            <a:r>
              <a:rPr lang="ru-RU" dirty="0"/>
              <a:t> (</a:t>
            </a:r>
            <a:r>
              <a:rPr lang="ru-RU" dirty="0">
                <a:hlinkClick r:id="rId19" tooltip="2003"/>
              </a:rPr>
              <a:t>2003</a:t>
            </a:r>
            <a:r>
              <a:rPr lang="ru-RU" dirty="0"/>
              <a:t>). Народный депутат СССР от Академии наук (1989—1991).</a:t>
            </a:r>
          </a:p>
        </p:txBody>
      </p:sp>
      <p:pic>
        <p:nvPicPr>
          <p:cNvPr id="1026" name="Picture 2" descr="C:\Users\user\Desktop\Ginzburg_in_MSU_opaque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600"/>
            <a:ext cx="2448272" cy="303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6" y="4101172"/>
            <a:ext cx="59766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“Физика – красивая </a:t>
            </a:r>
            <a:r>
              <a:rPr lang="ru-RU" sz="2800" b="1" dirty="0" smtClean="0"/>
              <a:t>наука,</a:t>
            </a:r>
            <a:br>
              <a:rPr lang="ru-RU" sz="2800" b="1" dirty="0" smtClean="0"/>
            </a:br>
            <a:r>
              <a:rPr lang="ru-RU" sz="2800" b="1" dirty="0" smtClean="0"/>
              <a:t>Физика </a:t>
            </a:r>
            <a:r>
              <a:rPr lang="ru-RU" sz="2800" b="1" dirty="0"/>
              <a:t>– сложная наука,</a:t>
            </a:r>
            <a:br>
              <a:rPr lang="ru-RU" sz="2800" b="1" dirty="0"/>
            </a:br>
            <a:r>
              <a:rPr lang="ru-RU" sz="2800" b="1" dirty="0"/>
              <a:t>  </a:t>
            </a:r>
            <a:r>
              <a:rPr lang="ru-RU" sz="2800" b="1" dirty="0" smtClean="0"/>
              <a:t>     Физика </a:t>
            </a:r>
            <a:r>
              <a:rPr lang="ru-RU" sz="2800" b="1" dirty="0"/>
              <a:t>– интересная наука.” </a:t>
            </a:r>
          </a:p>
          <a:p>
            <a:pPr algn="ctr"/>
            <a:r>
              <a:rPr lang="ru-RU" sz="28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375878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29188" y="2500313"/>
            <a:ext cx="4038600" cy="4168775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НАУКУ ВСЁ ГЛУБЖЕ ПОСТИГНУТЬ СТРЕМИСЬ,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ПОЗНАНИЕМ ВЕЧНОГО ЖАЖДОЙ ТОМИСЬ.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ЛИШЬ ПЕРВЫХ ПОЗНАНИЙ БЛЕСНЁТ ТЕБЕ СВЕТ,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УЗНАЕШЬ: ПРЕДЕЛА ДЛЯ ЗНАНИЯ НЕТ.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Фирдоуси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(Персидский и таджикский поэт, 940- 1030 гг.)</a:t>
            </a:r>
            <a:endParaRPr lang="ru-RU" b="1" i="1" dirty="0"/>
          </a:p>
        </p:txBody>
      </p:sp>
      <p:sp>
        <p:nvSpPr>
          <p:cNvPr id="31748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 smtClean="0"/>
          </a:p>
        </p:txBody>
      </p:sp>
      <p:pic>
        <p:nvPicPr>
          <p:cNvPr id="1026" name="Picture 2" descr="C:\Documents and Settings\Admin\Мои документы\Мои рисунки\школа\70d5f29b6d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558"/>
            <a:ext cx="9144000" cy="2357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9" name="Picture 2" descr="C:\Documents and Settings\Пользователь\Рабочий стол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938"/>
            <a:ext cx="4006850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7686" y="1142984"/>
            <a:ext cx="4572033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Можно ли жить на других планетах?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714356"/>
            <a:ext cx="300036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меркурий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643182"/>
            <a:ext cx="400052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428736"/>
            <a:ext cx="228601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714884"/>
            <a:ext cx="285752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642910" y="3929066"/>
            <a:ext cx="3071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САТУРН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AutoShape 2" descr="http://fs00.infourok.ru/images/doc/158/182736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user\Desktop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45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EFD6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а 5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60648"/>
            <a:ext cx="1564407" cy="1874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7E7A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D:\03. Рисунки - Admin\школа\ученые\dek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365105"/>
            <a:ext cx="1548335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7E7A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D:\03. Рисунки - Admin\школа\ученые\МВ Ломонос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0750" y="4365104"/>
            <a:ext cx="1546913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7E7A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785794"/>
            <a:ext cx="4714908" cy="1357322"/>
          </a:xfrm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5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Учёные  физики</a:t>
            </a:r>
            <a:endParaRPr lang="ru-RU" sz="54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342900" indent="-342900" eaLnBrk="1" hangingPunct="1">
              <a:buFont typeface="Calibri" pitchFamily="34" charset="0"/>
              <a:buAutoNum type="arabicPeriod"/>
            </a:pPr>
            <a:endParaRPr lang="ru-RU" sz="1800" dirty="0" smtClean="0"/>
          </a:p>
          <a:p>
            <a:pPr marL="342900" indent="-342900" eaLnBrk="1" hangingPunct="1"/>
            <a:endParaRPr lang="ru-RU" sz="1800" dirty="0" smtClean="0"/>
          </a:p>
          <a:p>
            <a:pPr marL="342900" indent="-342900" eaLnBrk="1" hangingPunct="1">
              <a:buFont typeface="Calibri" pitchFamily="34" charset="0"/>
              <a:buAutoNum type="arabicPeriod"/>
            </a:pPr>
            <a:r>
              <a:rPr lang="ru-RU" sz="1800" dirty="0" smtClean="0"/>
              <a:t>Архимед</a:t>
            </a:r>
          </a:p>
          <a:p>
            <a:pPr marL="342900" indent="-342900" eaLnBrk="1" hangingPunct="1">
              <a:buFont typeface="Calibri" pitchFamily="34" charset="0"/>
              <a:buAutoNum type="arabicPeriod"/>
            </a:pPr>
            <a:r>
              <a:rPr lang="ru-RU" sz="1800" dirty="0" smtClean="0"/>
              <a:t>Блез Паскаль</a:t>
            </a:r>
          </a:p>
          <a:p>
            <a:pPr marL="342900" indent="-342900" eaLnBrk="1" hangingPunct="1">
              <a:buFont typeface="Calibri" pitchFamily="34" charset="0"/>
              <a:buAutoNum type="arabicPeriod"/>
            </a:pPr>
            <a:r>
              <a:rPr lang="ru-RU" sz="1800" dirty="0" smtClean="0"/>
              <a:t>Альберт  Эйнштейн </a:t>
            </a:r>
          </a:p>
          <a:p>
            <a:pPr marL="342900" indent="-342900" eaLnBrk="1" hangingPunct="1">
              <a:buFont typeface="Calibri" pitchFamily="34" charset="0"/>
              <a:buAutoNum type="arabicPeriod"/>
            </a:pPr>
            <a:r>
              <a:rPr lang="ru-RU" sz="1800" dirty="0" smtClean="0"/>
              <a:t>Галилео  Галилей</a:t>
            </a:r>
          </a:p>
          <a:p>
            <a:pPr marL="342900" indent="-342900" eaLnBrk="1" hangingPunct="1">
              <a:buFont typeface="Calibri" pitchFamily="34" charset="0"/>
              <a:buAutoNum type="arabicPeriod"/>
            </a:pPr>
            <a:r>
              <a:rPr lang="ru-RU" sz="1800" dirty="0" smtClean="0"/>
              <a:t>Исаак  Ньютон</a:t>
            </a:r>
          </a:p>
          <a:p>
            <a:pPr marL="342900" indent="-342900" eaLnBrk="1" hangingPunct="1">
              <a:buFont typeface="Calibri" pitchFamily="34" charset="0"/>
              <a:buAutoNum type="arabicPeriod"/>
            </a:pPr>
            <a:r>
              <a:rPr lang="ru-RU" sz="1800" dirty="0" smtClean="0"/>
              <a:t>Рене  Декарт</a:t>
            </a:r>
          </a:p>
          <a:p>
            <a:pPr marL="342900" indent="-342900" eaLnBrk="1" hangingPunct="1">
              <a:buFont typeface="Calibri" pitchFamily="34" charset="0"/>
              <a:buAutoNum type="arabicPeriod"/>
            </a:pPr>
            <a:r>
              <a:rPr lang="ru-RU" sz="1800" dirty="0" smtClean="0"/>
              <a:t>М. В. Ломоносов</a:t>
            </a:r>
          </a:p>
        </p:txBody>
      </p:sp>
      <p:pic>
        <p:nvPicPr>
          <p:cNvPr id="6" name="Picture 3" descr="C:\Documents and Settings\User\Мои документы\Мои рисунки\Копия 48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2285992"/>
            <a:ext cx="1778444" cy="1877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C:\Documents and Settings\User\Мои документы\Мои рисунки\Копия 49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4357694"/>
            <a:ext cx="1641403" cy="1734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5" descr="C:\Documents and Settings\User\Мои документы\Мои рисунки\arhimedes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332656"/>
            <a:ext cx="1530160" cy="1734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7E7A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6804248" y="188640"/>
            <a:ext cx="464285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/>
                <a:solidFill>
                  <a:schemeClr val="accent3"/>
                </a:solidFill>
                <a:latin typeface="+mn-lt"/>
              </a:rPr>
              <a:t>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16016" y="2276872"/>
            <a:ext cx="464285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/>
                <a:solidFill>
                  <a:schemeClr val="accent3"/>
                </a:solidFill>
                <a:latin typeface="+mn-lt"/>
              </a:rPr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260648"/>
            <a:ext cx="464285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/>
                <a:solidFill>
                  <a:schemeClr val="accent3"/>
                </a:solidFill>
                <a:latin typeface="+mn-lt"/>
              </a:rPr>
              <a:t>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16216" y="2276872"/>
            <a:ext cx="464285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/>
                <a:solidFill>
                  <a:schemeClr val="accent3"/>
                </a:solidFill>
                <a:latin typeface="+mn-lt"/>
              </a:rPr>
              <a:t>4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19872" y="4293096"/>
            <a:ext cx="464285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/>
                <a:solidFill>
                  <a:schemeClr val="accent3"/>
                </a:solidFill>
                <a:latin typeface="+mn-lt"/>
              </a:rPr>
              <a:t>5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436096" y="4293096"/>
            <a:ext cx="464285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/>
                <a:solidFill>
                  <a:schemeClr val="accent3"/>
                </a:solidFill>
                <a:latin typeface="+mn-lt"/>
              </a:rPr>
              <a:t>6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308304" y="4293096"/>
            <a:ext cx="464285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/>
                <a:solidFill>
                  <a:schemeClr val="accent3"/>
                </a:solidFill>
                <a:latin typeface="+mn-lt"/>
              </a:rPr>
              <a:t>7</a:t>
            </a:r>
          </a:p>
        </p:txBody>
      </p:sp>
      <p:pic>
        <p:nvPicPr>
          <p:cNvPr id="2" name="Picture 2" descr="http://www.interklasa.pl/portal/dokumenty/stw/einstei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158" y="2179340"/>
            <a:ext cx="1496050" cy="199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496944" cy="736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0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2363</TotalTime>
  <Words>921</Words>
  <Application>Microsoft Office PowerPoint</Application>
  <PresentationFormat>Экран (4:3)</PresentationFormat>
  <Paragraphs>130</Paragraphs>
  <Slides>51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Почему солнце село,  а еще светло?  </vt:lpstr>
      <vt:lpstr>Презентация PowerPoint</vt:lpstr>
      <vt:lpstr>Презентация PowerPoint</vt:lpstr>
      <vt:lpstr> Учёные  физики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Физика и техника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      Первый космонавт Земли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Первый фототелеграф</vt:lpstr>
      <vt:lpstr>Видеотелефонная связь</vt:lpstr>
      <vt:lpstr>Лазерная система связи</vt:lpstr>
      <vt:lpstr>Волоконно-оптические линии связи</vt:lpstr>
      <vt:lpstr>                            АВТОМОБИЛЕСТРОЕНИЕ  </vt:lpstr>
      <vt:lpstr>Первый российский автомобиль, построенный Е. А. Яковлевым и П. А. Фрезе</vt:lpstr>
      <vt:lpstr>Первые автомобили: </vt:lpstr>
      <vt:lpstr>Руссо-Балт К-12/20</vt:lpstr>
      <vt:lpstr>Первый массовый автомобиль Ford-Т (США)</vt:lpstr>
      <vt:lpstr>Грузовой автомобиль с дизельным двигателем MAN 3Zc, 1924 г.</vt:lpstr>
      <vt:lpstr>Легковой автомобиль ГАЗ-А, 1932 г.</vt:lpstr>
      <vt:lpstr>Автомобиль ЗИС-5, 1933 г</vt:lpstr>
      <vt:lpstr>Отечественные легковые автомобили 50–60-х гг.:</vt:lpstr>
      <vt:lpstr>Исследование морских глубин</vt:lpstr>
      <vt:lpstr>Водолазный колокол</vt:lpstr>
      <vt:lpstr>Акваланг</vt:lpstr>
      <vt:lpstr>Батисфера</vt:lpstr>
      <vt:lpstr>Батискаф</vt:lpstr>
      <vt:lpstr>Нанотехнологии в искусстве</vt:lpstr>
      <vt:lpstr>Концептуальные устройства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267</cp:revision>
  <dcterms:created xsi:type="dcterms:W3CDTF">2009-03-05T07:52:54Z</dcterms:created>
  <dcterms:modified xsi:type="dcterms:W3CDTF">2015-12-25T21:28:45Z</dcterms:modified>
</cp:coreProperties>
</file>