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76" r:id="rId8"/>
    <p:sldId id="271" r:id="rId9"/>
    <p:sldId id="270" r:id="rId10"/>
    <p:sldId id="265" r:id="rId11"/>
    <p:sldId id="266" r:id="rId12"/>
    <p:sldId id="267" r:id="rId13"/>
    <p:sldId id="268" r:id="rId14"/>
    <p:sldId id="272" r:id="rId15"/>
    <p:sldId id="273" r:id="rId16"/>
    <p:sldId id="277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9.gif"/><Relationship Id="rId7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.png"/><Relationship Id="rId10" Type="http://schemas.openxmlformats.org/officeDocument/2006/relationships/image" Target="../media/image25.jpeg"/><Relationship Id="rId4" Type="http://schemas.openxmlformats.org/officeDocument/2006/relationships/image" Target="../media/image20.jpeg"/><Relationship Id="rId9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7.gif"/><Relationship Id="rId7" Type="http://schemas.openxmlformats.org/officeDocument/2006/relationships/image" Target="../media/image2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Relationship Id="rId9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image" Target="../media/image7.gif"/><Relationship Id="rId7" Type="http://schemas.openxmlformats.org/officeDocument/2006/relationships/image" Target="../media/image3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32.jpeg"/><Relationship Id="rId4" Type="http://schemas.openxmlformats.org/officeDocument/2006/relationships/image" Target="../media/image31.jpeg"/><Relationship Id="rId9" Type="http://schemas.openxmlformats.org/officeDocument/2006/relationships/image" Target="../media/image35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jpeg"/><Relationship Id="rId3" Type="http://schemas.openxmlformats.org/officeDocument/2006/relationships/image" Target="../media/image7.gif"/><Relationship Id="rId7" Type="http://schemas.openxmlformats.org/officeDocument/2006/relationships/image" Target="../media/image3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jpeg"/><Relationship Id="rId5" Type="http://schemas.openxmlformats.org/officeDocument/2006/relationships/image" Target="../media/image2.png"/><Relationship Id="rId4" Type="http://schemas.openxmlformats.org/officeDocument/2006/relationships/image" Target="../media/image36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jpeg"/><Relationship Id="rId3" Type="http://schemas.openxmlformats.org/officeDocument/2006/relationships/image" Target="../media/image7.gif"/><Relationship Id="rId7" Type="http://schemas.openxmlformats.org/officeDocument/2006/relationships/image" Target="../media/image4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7.gif"/><Relationship Id="rId7" Type="http://schemas.openxmlformats.org/officeDocument/2006/relationships/image" Target="../media/image4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jpeg"/><Relationship Id="rId5" Type="http://schemas.openxmlformats.org/officeDocument/2006/relationships/image" Target="../media/image45.jpeg"/><Relationship Id="rId4" Type="http://schemas.openxmlformats.org/officeDocument/2006/relationships/image" Target="../media/image44.jpeg"/><Relationship Id="rId9" Type="http://schemas.openxmlformats.org/officeDocument/2006/relationships/image" Target="../media/image4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jpeg"/><Relationship Id="rId10" Type="http://schemas.openxmlformats.org/officeDocument/2006/relationships/image" Target="../media/image15.png"/><Relationship Id="rId4" Type="http://schemas.openxmlformats.org/officeDocument/2006/relationships/image" Target="../media/image7.gif"/><Relationship Id="rId9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анимашки\фоны для презентаций\фоны\SHablon-dlya-prezentatsii-Radug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14488"/>
            <a:ext cx="9144000" cy="178595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Проект «Музыкально-эстетическое развитие детей с ОВЗ </a:t>
            </a:r>
            <a:b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(ограниченными возможностями здоровья)».</a:t>
            </a:r>
            <a:endParaRPr lang="ru-RU" sz="32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786190"/>
            <a:ext cx="9144000" cy="785818"/>
          </a:xfrm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Номинация «Творческое Подмосковье»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30" name="Picture 6" descr="E:\анимашки\музыкальные картинки\3455570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142852"/>
            <a:ext cx="4375150" cy="1268895"/>
          </a:xfrm>
          <a:prstGeom prst="rect">
            <a:avLst/>
          </a:prstGeom>
          <a:noFill/>
        </p:spPr>
      </p:pic>
      <p:pic>
        <p:nvPicPr>
          <p:cNvPr id="1034" name="Picture 10" descr="E:\анимашки\музыкальные картинки\d6a5195d064d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500702"/>
            <a:ext cx="1357298" cy="13572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1357290" y="5000636"/>
            <a:ext cx="76438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Выполнила проект учитель музыки Марченко Марина Анатольевна.</a:t>
            </a:r>
          </a:p>
          <a:p>
            <a:pPr algn="ctr"/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Муниципальное казённое специальное (коррекционное) образовательное учреждение для обучающихся, воспитанников с ограниченными возможностями здоровья специальная (коррекционная) общеобразовательная школа №10 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VIII </a:t>
            </a:r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вида Ступинского муниципального района</a:t>
            </a:r>
            <a:endParaRPr lang="ru-RU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анимашки\фоны для презентаций\фоны\SHablon-dlya-prezentatsii-Radug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10" descr="E:\анимашки\музыкальные картинки\d6a5195d064d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714892"/>
            <a:ext cx="2143108" cy="21431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 descr="C:\Documents and Settings\admin\Рабочий стол\школе25\DSCN089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86512" y="928670"/>
            <a:ext cx="2571769" cy="1928826"/>
          </a:xfrm>
          <a:prstGeom prst="rect">
            <a:avLst/>
          </a:prstGeom>
          <a:noFill/>
        </p:spPr>
      </p:pic>
      <p:pic>
        <p:nvPicPr>
          <p:cNvPr id="4" name="Picture 6" descr="E:\анимашки\музыкальные картинки\3455570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00562" y="142852"/>
            <a:ext cx="4375150" cy="1268895"/>
          </a:xfrm>
          <a:prstGeom prst="rect">
            <a:avLst/>
          </a:prstGeom>
          <a:noFill/>
        </p:spPr>
      </p:pic>
      <p:pic>
        <p:nvPicPr>
          <p:cNvPr id="4101" name="Picture 5" descr="C:\Documents and Settings\admin\Рабочий стол\семинары 2\DSCN0358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42844" y="2071678"/>
            <a:ext cx="2688294" cy="2016113"/>
          </a:xfrm>
          <a:prstGeom prst="rect">
            <a:avLst/>
          </a:prstGeom>
          <a:noFill/>
        </p:spPr>
      </p:pic>
      <p:pic>
        <p:nvPicPr>
          <p:cNvPr id="4098" name="Picture 2" descr="C:\Documents and Settings\admin\Рабочий стол\школе25\DSCN1057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928794" y="357166"/>
            <a:ext cx="2571769" cy="1928826"/>
          </a:xfrm>
          <a:prstGeom prst="rect">
            <a:avLst/>
          </a:prstGeom>
          <a:noFill/>
        </p:spPr>
      </p:pic>
      <p:pic>
        <p:nvPicPr>
          <p:cNvPr id="4102" name="Picture 6" descr="C:\Documents and Settings\admin\Рабочий стол\Марина Анатольевна\Марина Анатольевна 009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071934" y="1643050"/>
            <a:ext cx="2286016" cy="1714512"/>
          </a:xfrm>
          <a:prstGeom prst="rect">
            <a:avLst/>
          </a:prstGeom>
          <a:noFill/>
        </p:spPr>
      </p:pic>
      <p:pic>
        <p:nvPicPr>
          <p:cNvPr id="4103" name="Picture 7" descr="C:\Documents and Settings\admin\Рабочий стол\Марина Анатольевна\Марина Анатольевна 003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215074" y="3214686"/>
            <a:ext cx="2428892" cy="1821669"/>
          </a:xfrm>
          <a:prstGeom prst="rect">
            <a:avLst/>
          </a:prstGeom>
          <a:noFill/>
        </p:spPr>
      </p:pic>
      <p:pic>
        <p:nvPicPr>
          <p:cNvPr id="10" name="Рисунок 9" descr="E:\картинки\неделя музыки 14\Фото0324_001.jpg"/>
          <p:cNvPicPr/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857488" y="3429000"/>
            <a:ext cx="2924175" cy="3028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анимашки\фоны для презентаций\фоны\SHablon-dlya-prezentatsii-Radug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10" descr="E:\анимашки\музыкальные картинки\d6a5195d064d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357826"/>
            <a:ext cx="1500174" cy="1500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" name="Picture 2" descr="C:\Documents and Settings\admin\Рабочий стол\29-H-2015\15371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73756">
            <a:off x="5754903" y="3506128"/>
            <a:ext cx="2053907" cy="2880939"/>
          </a:xfrm>
          <a:prstGeom prst="rect">
            <a:avLst/>
          </a:prstGeom>
          <a:noFill/>
        </p:spPr>
      </p:pic>
      <p:pic>
        <p:nvPicPr>
          <p:cNvPr id="9219" name="Picture 3" descr="C:\Documents and Settings\admin\Рабочий стол\29-H-2015\15385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643174" y="3214686"/>
            <a:ext cx="2021683" cy="2835741"/>
          </a:xfrm>
          <a:prstGeom prst="rect">
            <a:avLst/>
          </a:prstGeom>
          <a:noFill/>
        </p:spPr>
      </p:pic>
      <p:pic>
        <p:nvPicPr>
          <p:cNvPr id="9220" name="Picture 4" descr="C:\Documents and Settings\admin\Рабочий стол\29-H-2015\153945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85720" y="1857364"/>
            <a:ext cx="2041512" cy="2863554"/>
          </a:xfrm>
          <a:prstGeom prst="rect">
            <a:avLst/>
          </a:prstGeom>
          <a:noFill/>
        </p:spPr>
      </p:pic>
      <p:pic>
        <p:nvPicPr>
          <p:cNvPr id="9221" name="Picture 5" descr="C:\Documents and Settings\admin\Рабочий стол\29-H-2015\154058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1044441">
            <a:off x="5383914" y="793742"/>
            <a:ext cx="1888022" cy="2626784"/>
          </a:xfrm>
          <a:prstGeom prst="rect">
            <a:avLst/>
          </a:prstGeom>
          <a:noFill/>
        </p:spPr>
      </p:pic>
      <p:pic>
        <p:nvPicPr>
          <p:cNvPr id="9222" name="Picture 6" descr="C:\Documents and Settings\admin\Рабочий стол\29-H-2015\154156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643174" y="0"/>
            <a:ext cx="2047181" cy="2857496"/>
          </a:xfrm>
          <a:prstGeom prst="rect">
            <a:avLst/>
          </a:prstGeom>
          <a:noFill/>
        </p:spPr>
      </p:pic>
      <p:pic>
        <p:nvPicPr>
          <p:cNvPr id="4" name="Picture 6" descr="E:\анимашки\музыкальные картинки\3455570.pn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500562" y="0"/>
            <a:ext cx="4375150" cy="12688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анимашки\фоны для презентаций\фоны\SHablon-dlya-prezentatsii-Radug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10" descr="E:\анимашки\музыкальные картинки\d6a5195d064d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357826"/>
            <a:ext cx="1500174" cy="1500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" name="Picture 3" descr="C:\Documents and Settings\admin\Рабочий стол\фотки доделать\комсет\DSCN170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28794" y="285728"/>
            <a:ext cx="3506960" cy="1928826"/>
          </a:xfrm>
          <a:prstGeom prst="rect">
            <a:avLst/>
          </a:prstGeom>
          <a:noFill/>
        </p:spPr>
      </p:pic>
      <p:pic>
        <p:nvPicPr>
          <p:cNvPr id="8" name="Picture 7" descr="C:\Documents and Settings\admin\Рабочий стол\фотки доделать\комсет\DSCN173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15008" y="785794"/>
            <a:ext cx="3065246" cy="1964545"/>
          </a:xfrm>
          <a:prstGeom prst="rect">
            <a:avLst/>
          </a:prstGeom>
          <a:noFill/>
        </p:spPr>
      </p:pic>
      <p:pic>
        <p:nvPicPr>
          <p:cNvPr id="4" name="Picture 6" descr="E:\анимашки\музыкальные картинки\3455570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00562" y="142852"/>
            <a:ext cx="4375150" cy="1268895"/>
          </a:xfrm>
          <a:prstGeom prst="rect">
            <a:avLst/>
          </a:prstGeom>
          <a:noFill/>
        </p:spPr>
      </p:pic>
      <p:pic>
        <p:nvPicPr>
          <p:cNvPr id="9" name="Picture 2" descr="C:\Documents and Settings\admin\Рабочий стол\фотки доделать\комсет\DSCN177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928662" y="1928802"/>
            <a:ext cx="2857477" cy="2143108"/>
          </a:xfrm>
          <a:prstGeom prst="rect">
            <a:avLst/>
          </a:prstGeom>
          <a:noFill/>
        </p:spPr>
      </p:pic>
      <p:pic>
        <p:nvPicPr>
          <p:cNvPr id="11" name="Picture 6" descr="C:\Documents and Settings\admin\Рабочий стол\фотки доделать\комсет\DSCN1723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285852" y="4143380"/>
            <a:ext cx="3182880" cy="2089561"/>
          </a:xfrm>
          <a:prstGeom prst="rect">
            <a:avLst/>
          </a:prstGeom>
          <a:noFill/>
        </p:spPr>
      </p:pic>
      <p:pic>
        <p:nvPicPr>
          <p:cNvPr id="10" name="Picture 8" descr="C:\Documents and Settings\admin\Рабочий стол\фотки доделать\комсет\DSCN1735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214810" y="2928934"/>
            <a:ext cx="4604210" cy="2607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анимашки\фоны для презентаций\фоны\SHablon-dlya-prezentatsii-Radug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10" descr="E:\анимашки\музыкальные картинки\d6a5195d064d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357826"/>
            <a:ext cx="1500174" cy="1500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69" name="Picture 1" descr="C:\Documents and Settings\admin\Рабочий стол\29-H-2015\15343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28793" y="214290"/>
            <a:ext cx="4052484" cy="2286016"/>
          </a:xfrm>
          <a:prstGeom prst="rect">
            <a:avLst/>
          </a:prstGeom>
          <a:noFill/>
        </p:spPr>
      </p:pic>
      <p:pic>
        <p:nvPicPr>
          <p:cNvPr id="4" name="Picture 6" descr="E:\анимашки\музыкальные картинки\3455570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00562" y="142852"/>
            <a:ext cx="4375150" cy="1268895"/>
          </a:xfrm>
          <a:prstGeom prst="rect">
            <a:avLst/>
          </a:prstGeom>
          <a:noFill/>
        </p:spPr>
      </p:pic>
      <p:pic>
        <p:nvPicPr>
          <p:cNvPr id="7172" name="Picture 4" descr="C:\Documents and Settings\admin\Рабочий стол\29-H-2015\153435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28596" y="2571744"/>
            <a:ext cx="3286148" cy="2071702"/>
          </a:xfrm>
          <a:prstGeom prst="rect">
            <a:avLst/>
          </a:prstGeom>
          <a:noFill/>
        </p:spPr>
      </p:pic>
      <p:pic>
        <p:nvPicPr>
          <p:cNvPr id="7171" name="Picture 3" descr="C:\Documents and Settings\admin\Рабочий стол\29-H-2015\153435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357554" y="3929066"/>
            <a:ext cx="3269662" cy="2428892"/>
          </a:xfrm>
          <a:prstGeom prst="rect">
            <a:avLst/>
          </a:prstGeom>
          <a:noFill/>
        </p:spPr>
      </p:pic>
      <p:pic>
        <p:nvPicPr>
          <p:cNvPr id="7170" name="Picture 2" descr="C:\Documents and Settings\admin\Рабочий стол\29-H-2015\153435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715008" y="1857364"/>
            <a:ext cx="3021744" cy="24493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анимашки\фоны для презентаций\фоны\SHablon-dlya-prezentatsii-Radug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10" descr="E:\анимашки\музыкальные картинки\d6a5195d064d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357826"/>
            <a:ext cx="1500174" cy="1500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650" name="Picture 2" descr="C:\Documents and Settings\admin\Рабочий стол\29-H-2015\15333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0800000" flipV="1">
            <a:off x="1857356" y="428604"/>
            <a:ext cx="3175297" cy="2495047"/>
          </a:xfrm>
          <a:prstGeom prst="rect">
            <a:avLst/>
          </a:prstGeom>
          <a:noFill/>
        </p:spPr>
      </p:pic>
      <p:pic>
        <p:nvPicPr>
          <p:cNvPr id="6" name="Picture 2" descr="C:\Documents and Settings\admin\Рабочий стол\29-H-2015\15333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86512" y="952483"/>
            <a:ext cx="2643206" cy="1762137"/>
          </a:xfrm>
          <a:prstGeom prst="rect">
            <a:avLst/>
          </a:prstGeom>
          <a:noFill/>
        </p:spPr>
      </p:pic>
      <p:pic>
        <p:nvPicPr>
          <p:cNvPr id="4" name="Picture 6" descr="E:\анимашки\музыкальные картинки\3455570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00562" y="142852"/>
            <a:ext cx="4375150" cy="1268895"/>
          </a:xfrm>
          <a:prstGeom prst="rect">
            <a:avLst/>
          </a:prstGeom>
          <a:noFill/>
        </p:spPr>
      </p:pic>
      <p:pic>
        <p:nvPicPr>
          <p:cNvPr id="10" name="Picture 2" descr="C:\Documents and Settings\admin\Рабочий стол\29-H-2015\153337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214414" y="2928934"/>
            <a:ext cx="3000396" cy="3167085"/>
          </a:xfrm>
          <a:prstGeom prst="rect">
            <a:avLst/>
          </a:prstGeom>
          <a:noFill/>
        </p:spPr>
      </p:pic>
      <p:pic>
        <p:nvPicPr>
          <p:cNvPr id="9" name="Picture 2" descr="C:\Documents and Settings\admin\Рабочий стол\29-H-2015\153337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143504" y="3071810"/>
            <a:ext cx="3318410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анимашки\фоны для презентаций\фоны\SHablon-dlya-prezentatsii-Radug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10" descr="E:\анимашки\музыкальные картинки\d6a5195d064d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357826"/>
            <a:ext cx="1500174" cy="1500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C:\Documents and Settings\admin\Рабочий стол\29-H-2015\15323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86380" y="714356"/>
            <a:ext cx="3247775" cy="2214578"/>
          </a:xfrm>
          <a:prstGeom prst="rect">
            <a:avLst/>
          </a:prstGeom>
          <a:noFill/>
        </p:spPr>
      </p:pic>
      <p:pic>
        <p:nvPicPr>
          <p:cNvPr id="8" name="Picture 2" descr="C:\Documents and Settings\admin\Рабочий стол\29-H-2015\15323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24" y="2143116"/>
            <a:ext cx="3355728" cy="2571768"/>
          </a:xfrm>
          <a:prstGeom prst="rect">
            <a:avLst/>
          </a:prstGeom>
          <a:noFill/>
        </p:spPr>
      </p:pic>
      <p:pic>
        <p:nvPicPr>
          <p:cNvPr id="9" name="Picture 2" descr="C:\Documents and Settings\admin\Рабочий стол\29-H-2015\153230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929190" y="2928934"/>
            <a:ext cx="3098622" cy="2357454"/>
          </a:xfrm>
          <a:prstGeom prst="rect">
            <a:avLst/>
          </a:prstGeom>
          <a:noFill/>
        </p:spPr>
      </p:pic>
      <p:pic>
        <p:nvPicPr>
          <p:cNvPr id="10" name="Picture 2" descr="C:\Documents and Settings\admin\Рабочий стол\29-H-2015\153230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85918" y="214289"/>
            <a:ext cx="2643206" cy="1872271"/>
          </a:xfrm>
          <a:prstGeom prst="rect">
            <a:avLst/>
          </a:prstGeom>
          <a:noFill/>
        </p:spPr>
      </p:pic>
      <p:pic>
        <p:nvPicPr>
          <p:cNvPr id="4" name="Picture 6" descr="E:\анимашки\музыкальные картинки\3455570.pn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500562" y="142852"/>
            <a:ext cx="4375150" cy="1268895"/>
          </a:xfrm>
          <a:prstGeom prst="rect">
            <a:avLst/>
          </a:prstGeom>
          <a:noFill/>
        </p:spPr>
      </p:pic>
      <p:pic>
        <p:nvPicPr>
          <p:cNvPr id="32770" name="Picture 2" descr="C:\Documents and Settings\admin\Рабочий стол\29-H-2015\153230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571736" y="4429132"/>
            <a:ext cx="2714644" cy="21490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анимашки\фоны для презентаций\фоны\SHablon-dlya-prezentatsii-Radug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6" descr="E:\анимашки\музыкальные картинки\3455570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142852"/>
            <a:ext cx="4375150" cy="1268895"/>
          </a:xfrm>
          <a:prstGeom prst="rect">
            <a:avLst/>
          </a:prstGeom>
          <a:noFill/>
        </p:spPr>
      </p:pic>
      <p:pic>
        <p:nvPicPr>
          <p:cNvPr id="5" name="Picture 10" descr="E:\анимашки\музыкальные картинки\d6a5195d064d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357826"/>
            <a:ext cx="1500174" cy="1500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1142984"/>
            <a:ext cx="9001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endParaRPr lang="ru-RU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428736"/>
            <a:ext cx="878687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Охват проекта: 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кружке художественной самодеятельности «Весёлые нотки» занимаются 12 человек. Но мы принимаем всех желающих разделить с нами радость жизни.</a:t>
            </a:r>
            <a:endParaRPr lang="ru-RU" i="1" dirty="0" smtClean="0">
              <a:solidFill>
                <a:srgbClr val="00B050"/>
              </a:solidFill>
            </a:endParaRPr>
          </a:p>
          <a:p>
            <a:pPr algn="just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Затраченные ресурсы: 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затраты самые минимальные.</a:t>
            </a:r>
          </a:p>
          <a:p>
            <a:pPr algn="just"/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Дата старта проекта: 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 сентября 2010 года. </a:t>
            </a:r>
            <a:endParaRPr lang="ru-RU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admin\Рабочий стол\фото Марченко\выпуск 15г 4класс\выпускной начальная школа\DSCN186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2910" y="2857496"/>
            <a:ext cx="3333775" cy="2500330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фото Марченко\выпуск 15г 4класс\DSCN189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214942" y="3875488"/>
            <a:ext cx="3309961" cy="2482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анимашки\фоны для презентаций\фоны\SHablon-dlya-prezentatsii-Radug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6" descr="E:\анимашки\музыкальные картинки\3455570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142852"/>
            <a:ext cx="4375150" cy="1268895"/>
          </a:xfrm>
          <a:prstGeom prst="rect">
            <a:avLst/>
          </a:prstGeom>
          <a:noFill/>
        </p:spPr>
      </p:pic>
      <p:pic>
        <p:nvPicPr>
          <p:cNvPr id="5" name="Picture 10" descr="E:\анимашки\музыкальные картинки\d6a5195d064d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357826"/>
            <a:ext cx="1500174" cy="1500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714348" y="1997839"/>
            <a:ext cx="81439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Используемая литература:</a:t>
            </a:r>
          </a:p>
          <a:p>
            <a:pPr lvl="0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Программа коррекционных образовательных учреждений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VIII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вида.</a:t>
            </a:r>
          </a:p>
          <a:p>
            <a:pPr lvl="0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Развитие музыкальных способностей детей (М.А.Михалкова).</a:t>
            </a:r>
          </a:p>
          <a:p>
            <a:pPr lvl="0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3. Детям о музыке (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Е.Гульянц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).</a:t>
            </a:r>
          </a:p>
          <a:p>
            <a:pPr lvl="0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4. Рабочая программа обучения в кружке художественная самодеятельность «Весёлые нотки» (М.А.Марченко).</a:t>
            </a:r>
          </a:p>
          <a:p>
            <a:pPr lvl="0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5. Фотографии собственные.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анимашки\фоны для презентаций\фоны\SHablon-dlya-prezentatsii-Radug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6" descr="E:\анимашки\музыкальные картинки\3455570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142852"/>
            <a:ext cx="4375150" cy="1268895"/>
          </a:xfrm>
          <a:prstGeom prst="rect">
            <a:avLst/>
          </a:prstGeom>
          <a:noFill/>
        </p:spPr>
      </p:pic>
      <p:pic>
        <p:nvPicPr>
          <p:cNvPr id="5" name="Picture 10" descr="E:\анимашки\музыкальные картинки\d6a5195d064d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429264"/>
            <a:ext cx="1428736" cy="1428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786182" y="1643050"/>
            <a:ext cx="50720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Учитель музыки Муниципальное казённое специальное (коррекционное) образовательное учреждение для обучающихся, воспитанников с ограниченными возможностями здоровья специальная (коррекционная) общеобразовательная школа №10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VIII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вида Ступинского муниципального района.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E:\30-H-2015\16305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728" y="1428736"/>
            <a:ext cx="2500330" cy="3696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анимашки\фоны для презентаций\фоны\SHablon-dlya-prezentatsii-Radug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6" descr="E:\анимашки\музыкальные картинки\3455570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142852"/>
            <a:ext cx="4375150" cy="1268895"/>
          </a:xfrm>
          <a:prstGeom prst="rect">
            <a:avLst/>
          </a:prstGeom>
          <a:noFill/>
        </p:spPr>
      </p:pic>
      <p:pic>
        <p:nvPicPr>
          <p:cNvPr id="5" name="Picture 10" descr="E:\анимашки\музыкальные картинки\d6a5195d064d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643578"/>
            <a:ext cx="1214422" cy="1214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85720" y="1500174"/>
            <a:ext cx="87154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Цель проекта: 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Осуществление творческого развития школьников с ОВЗ (ограниченными возможностями здоровья) в коррекционной школе </a:t>
            </a: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VIII 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вида.</a:t>
            </a:r>
            <a:endParaRPr lang="ru-RU" i="1" dirty="0" smtClean="0">
              <a:ln w="12700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</a:endParaRPr>
          </a:p>
          <a:p>
            <a:pPr algn="just"/>
            <a:r>
              <a:rPr lang="ru-RU" dirty="0" smtClean="0"/>
              <a:t>	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Основные задачи проекта: </a:t>
            </a:r>
            <a:endParaRPr lang="ru-RU" dirty="0" smtClean="0">
              <a:solidFill>
                <a:srgbClr val="C00000"/>
              </a:solidFill>
            </a:endParaRPr>
          </a:p>
          <a:p>
            <a:pPr algn="just"/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подготовка детей с ОВЗ к восприятию музыкальных образов и представлений;</a:t>
            </a:r>
          </a:p>
          <a:p>
            <a:pPr algn="just"/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заложить основы гармонического развития (</a:t>
            </a:r>
            <a:r>
              <a:rPr lang="ru-RU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развития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слуха, внимания, движения, чувства ритма и красоты мелодии, развитие индивидуальных музыкальных способностей;</a:t>
            </a:r>
          </a:p>
          <a:p>
            <a:pPr algn="just"/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приобщить детей  к русской народно-традиционной и мировой музыкальной культуре;</a:t>
            </a:r>
          </a:p>
          <a:p>
            <a:pPr algn="just"/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подготовить  учащихся с ОВЗ к освоению приёмов и навыков в различных видах музыкальной деятельности адекватно детским возможностям;</a:t>
            </a:r>
          </a:p>
          <a:p>
            <a:pPr algn="just"/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развивать коммуникативные способности (общение детей друг с другом, творческое использование музыкальных впечатлений в повседневной жизни);</a:t>
            </a:r>
          </a:p>
          <a:p>
            <a:pPr algn="just"/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познакомить детей с многообразием музыкальных форм и жанров в привлекательной и доступной форме.</a:t>
            </a:r>
            <a:endParaRPr lang="ru-RU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анимашки\фоны для презентаций\фоны\SHablon-dlya-prezentatsii-Radug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6" descr="E:\анимашки\музыкальные картинки\3455570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142852"/>
            <a:ext cx="4375150" cy="1268895"/>
          </a:xfrm>
          <a:prstGeom prst="rect">
            <a:avLst/>
          </a:prstGeom>
          <a:noFill/>
        </p:spPr>
      </p:pic>
      <p:pic>
        <p:nvPicPr>
          <p:cNvPr id="5" name="Picture 10" descr="E:\анимашки\музыкальные картинки\d6a5195d064d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500702"/>
            <a:ext cx="1357298" cy="13572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42844" y="1500174"/>
            <a:ext cx="90011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Описание проекта.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Данный проект представляет собой разработку системы дополнительных занятий со школьниками: строится на принципах внимания к потребностям и реакциям школьников, создания атмосферы доверия и партнёрства в </a:t>
            </a:r>
            <a:r>
              <a:rPr lang="ru-RU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музицировании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танцах, театрализованных постановках. Реализуются задачи обогащения детей с ОВЗ музыкальными впечатлениями, развития воображения и чувства ритма, раскрепощения в общении, развития творческой активности. Учитываются психологические особенности детей.</a:t>
            </a:r>
          </a:p>
          <a:p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Работа над проектом обеспечивает всестороннее развитие личности детей с ОВЗ:</a:t>
            </a:r>
          </a:p>
          <a:p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эстетическое – развивается чувство прекрасного, эмоциональная отзывчивость, прививается любовь к народному и современному творчеству;</a:t>
            </a:r>
          </a:p>
          <a:p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умственное – развивается память, внимание, кругозор, воображение, речь, мышление;</a:t>
            </a:r>
          </a:p>
          <a:p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нравственное – формируется дружелюбие, активность и самостоятельность.</a:t>
            </a:r>
            <a:endParaRPr lang="ru-RU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анимашки\фоны для презентаций\фоны\SHablon-dlya-prezentatsii-Radug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6" descr="E:\анимашки\музыкальные картинки\3455570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142852"/>
            <a:ext cx="4375150" cy="1268895"/>
          </a:xfrm>
          <a:prstGeom prst="rect">
            <a:avLst/>
          </a:prstGeom>
          <a:noFill/>
        </p:spPr>
      </p:pic>
      <p:pic>
        <p:nvPicPr>
          <p:cNvPr id="5" name="Picture 10" descr="E:\анимашки\музыкальные картинки\d6a5195d064d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357834"/>
            <a:ext cx="1500166" cy="15001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42844" y="1357298"/>
            <a:ext cx="90011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Мероприятия в рамках проекта: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Каждая тема курса начинается вводным занятием, на котором дети знакомятся с содержанием изучаемого материала, распределяют роли, предлагают своё видение костюмов, учатся обращаться с аппаратурой, выступают на всевозможных сезонных и тематических школьных мероприятиях. Так же мои ученики выезжают ежегодно на областные конкурсы художественной самодеятельности в различные города Московской области, организованные БФ «Абсолют-Помощь».</a:t>
            </a:r>
          </a:p>
          <a:p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занятиях кружка художественной самодеятельности школьники знакомятся с русским народным творчеством (песни, игры, прибаутки, пословицы, </a:t>
            </a:r>
            <a:r>
              <a:rPr lang="ru-RU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заклички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…) Театрализованные представления включают в себя различного рода театрализованные музыкальные игры, сказочные постановки; постановки музыкальных спектаклей по мотивам любимых детьми знакомых сказок (детские мюзиклы – оперетты).</a:t>
            </a:r>
          </a:p>
          <a:p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Так же ежегодно в школе проходят недели музыки.</a:t>
            </a:r>
            <a:endParaRPr lang="ru-RU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анимашки\фоны для презентаций\фоны\SHablon-dlya-prezentatsii-Radug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6" descr="E:\анимашки\музыкальные картинки\3455570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142852"/>
            <a:ext cx="4375150" cy="1268895"/>
          </a:xfrm>
          <a:prstGeom prst="rect">
            <a:avLst/>
          </a:prstGeom>
          <a:noFill/>
        </p:spPr>
      </p:pic>
      <p:pic>
        <p:nvPicPr>
          <p:cNvPr id="5" name="Picture 10" descr="E:\анимашки\музыкальные картинки\d6a5195d064d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357826"/>
            <a:ext cx="1500174" cy="1500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14282" y="1714488"/>
            <a:ext cx="864399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Принципы реализации проекта: </a:t>
            </a:r>
            <a:endParaRPr lang="ru-RU" dirty="0" smtClean="0">
              <a:solidFill>
                <a:srgbClr val="C00000"/>
              </a:solidFill>
            </a:endParaRPr>
          </a:p>
          <a:p>
            <a:pPr lvl="0"/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Создание непринуждённой обстановки, в которой ребёнок чувствует себя </a:t>
            </a:r>
          </a:p>
          <a:p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непринуждённо, раскрепощено.</a:t>
            </a:r>
          </a:p>
          <a:p>
            <a:pPr lvl="0"/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Принцип положительной оценки деятельности школьников с ОВЗ.</a:t>
            </a:r>
          </a:p>
          <a:p>
            <a:pPr lvl="0"/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3. Принцип последовательности усложнения поставленных задач.</a:t>
            </a:r>
          </a:p>
          <a:p>
            <a:pPr lvl="0"/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4. Соотношение музыкального материала с природным, народным, светским и частично историческим календарём.</a:t>
            </a:r>
          </a:p>
          <a:p>
            <a:pPr lvl="0"/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5. Принцип партнёрства.</a:t>
            </a:r>
          </a:p>
          <a:p>
            <a:pPr lvl="0" algn="just"/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6. Принцип положительной оценки деятельности школьников.</a:t>
            </a:r>
            <a:endParaRPr lang="ru-RU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анимашки\фоны для презентаций\фоны\SHablon-dlya-prezentatsii-Radug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6" descr="E:\анимашки\музыкальные картинки\3455570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142852"/>
            <a:ext cx="4375150" cy="1268895"/>
          </a:xfrm>
          <a:prstGeom prst="rect">
            <a:avLst/>
          </a:prstGeom>
          <a:noFill/>
        </p:spPr>
      </p:pic>
      <p:pic>
        <p:nvPicPr>
          <p:cNvPr id="5" name="Picture 10" descr="E:\анимашки\музыкальные картинки\d6a5195d064d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357826"/>
            <a:ext cx="1500174" cy="1500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1142984"/>
            <a:ext cx="9001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endParaRPr lang="ru-RU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428736"/>
            <a:ext cx="878687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Охват проекта: 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кружке художественной самодеятельности «Весёлые нотки» занимаются 12 человек. Но мы принимаем всех желающих разделить с нами радость жизни.</a:t>
            </a:r>
            <a:endParaRPr lang="ru-RU" i="1" dirty="0" smtClean="0">
              <a:solidFill>
                <a:srgbClr val="00B050"/>
              </a:solidFill>
            </a:endParaRPr>
          </a:p>
          <a:p>
            <a:pPr algn="just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Затраченные ресурсы: 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затраты самые минимальные.</a:t>
            </a:r>
          </a:p>
          <a:p>
            <a:pPr algn="just"/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Дата старта проекта: 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 сентября 2010 года. </a:t>
            </a:r>
            <a:endParaRPr lang="ru-RU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admin\Рабочий стол\фото Марченко\выпуск 15г 4класс\выпускной начальная школа\DSCN186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2910" y="2857496"/>
            <a:ext cx="3333775" cy="2500330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фото Марченко\выпуск 15г 4класс\DSCN189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214942" y="3875488"/>
            <a:ext cx="3309961" cy="2482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анимашки\фоны для презентаций\фоны\SHablon-dlya-prezentatsii-Radug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6" descr="E:\анимашки\музыкальные картинки\3455570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142852"/>
            <a:ext cx="4375150" cy="1268895"/>
          </a:xfrm>
          <a:prstGeom prst="rect">
            <a:avLst/>
          </a:prstGeom>
          <a:noFill/>
        </p:spPr>
      </p:pic>
      <p:pic>
        <p:nvPicPr>
          <p:cNvPr id="5" name="Picture 10" descr="E:\анимашки\музыкальные картинки\d6a5195d064d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357826"/>
            <a:ext cx="1500174" cy="1500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1" descr="C:\Documents and Settings\admin\Рабочий стол\олигофрен\Фото056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01164" y="1587038"/>
            <a:ext cx="2786081" cy="20895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2" descr="E:\анимашки\музыкальные картинки\vonos1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787989">
            <a:off x="3876184" y="1323412"/>
            <a:ext cx="1214446" cy="1835314"/>
          </a:xfrm>
          <a:prstGeom prst="rect">
            <a:avLst/>
          </a:prstGeom>
          <a:noFill/>
        </p:spPr>
      </p:pic>
      <p:pic>
        <p:nvPicPr>
          <p:cNvPr id="8" name="Picture 2" descr="C:\Documents and Settings\admin\Рабочий стол\олигофрен\Фото0562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072198" y="1428736"/>
            <a:ext cx="2762269" cy="2071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0" y="3714752"/>
            <a:ext cx="37861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Шумовые инструменты, </a:t>
            </a:r>
          </a:p>
          <a:p>
            <a:pPr algn="ctr"/>
            <a:r>
              <a:rPr lang="ru-RU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сделанные своими руками.</a:t>
            </a:r>
            <a:endParaRPr lang="ru-RU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Picture 1" descr="E:\анимашки\музыкальные картинки\www.tvn.hu_a32b8a17c4ab6d832a663ed1c3a7f719.pn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 rot="19883500">
            <a:off x="666423" y="4374350"/>
            <a:ext cx="2178777" cy="1250525"/>
          </a:xfrm>
          <a:prstGeom prst="rect">
            <a:avLst/>
          </a:prstGeom>
          <a:noFill/>
        </p:spPr>
      </p:pic>
      <p:pic>
        <p:nvPicPr>
          <p:cNvPr id="11" name="Picture 3" descr="C:\Documents and Settings\admin\Рабочий стол\олигофрен\Фото0563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286116" y="3571876"/>
            <a:ext cx="2786082" cy="2089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3929058" y="5786454"/>
            <a:ext cx="1875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Детское пианино</a:t>
            </a:r>
            <a:endParaRPr lang="ru-RU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5008" y="3571876"/>
            <a:ext cx="34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Карточки </a:t>
            </a:r>
            <a:endParaRPr lang="en-US" dirty="0" smtClean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«Музыкальное лото».</a:t>
            </a:r>
            <a:endParaRPr lang="ru-RU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4" name="Picture 4" descr="E:\анимашки\музыкальные картинки\7a4e36e0.pn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 rot="19431442">
            <a:off x="6881165" y="4100192"/>
            <a:ext cx="156845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анимашки\фоны для презентаций\фоны\SHablon-dlya-prezentatsii-Radug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6" descr="E:\анимашки\музыкальные картинки\3455570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142852"/>
            <a:ext cx="4375150" cy="1268895"/>
          </a:xfrm>
          <a:prstGeom prst="rect">
            <a:avLst/>
          </a:prstGeom>
          <a:noFill/>
        </p:spPr>
      </p:pic>
      <p:pic>
        <p:nvPicPr>
          <p:cNvPr id="5" name="Picture 10" descr="E:\анимашки\музыкальные картинки\d6a5195d064d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357826"/>
            <a:ext cx="1500174" cy="1500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C:\Documents and Settings\admin\Рабочий стол\олигофрен\Фото057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928662" y="1500174"/>
            <a:ext cx="3643338" cy="242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3" descr="C:\Documents and Settings\admin\Рабочий стол\олигофрен\Фото0580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72000" y="1500174"/>
            <a:ext cx="4000528" cy="242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1" descr="C:\Documents and Settings\admin\Рабочий стол\олигофрен\Фото0577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85918" y="4000504"/>
            <a:ext cx="3048022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5143504" y="5143512"/>
            <a:ext cx="27025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Выполняем задание </a:t>
            </a:r>
          </a:p>
          <a:p>
            <a:r>
              <a:rPr lang="ru-RU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 музыкальной грамоте.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151</Words>
  <Application>Microsoft Office PowerPoint</Application>
  <PresentationFormat>Экран (4:3)</PresentationFormat>
  <Paragraphs>52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Проект «Музыкально-эстетическое развитие детей с ОВЗ  (ограниченными возможностями здоровья)».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связной</cp:lastModifiedBy>
  <cp:revision>32</cp:revision>
  <dcterms:modified xsi:type="dcterms:W3CDTF">2016-01-02T04:59:15Z</dcterms:modified>
</cp:coreProperties>
</file>