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4" r:id="rId2"/>
    <p:sldId id="260" r:id="rId3"/>
    <p:sldId id="263" r:id="rId4"/>
    <p:sldId id="265" r:id="rId5"/>
    <p:sldId id="267" r:id="rId6"/>
    <p:sldId id="266" r:id="rId7"/>
    <p:sldId id="270" r:id="rId8"/>
    <p:sldId id="271" r:id="rId9"/>
    <p:sldId id="272" r:id="rId10"/>
    <p:sldId id="268" r:id="rId11"/>
    <p:sldId id="269" r:id="rId12"/>
    <p:sldId id="274" r:id="rId13"/>
    <p:sldId id="276" r:id="rId14"/>
    <p:sldId id="277" r:id="rId15"/>
    <p:sldId id="285" r:id="rId16"/>
    <p:sldId id="278" r:id="rId17"/>
    <p:sldId id="279" r:id="rId18"/>
    <p:sldId id="281" r:id="rId19"/>
  </p:sldIdLst>
  <p:sldSz cx="9144000" cy="6858000" type="screen4x3"/>
  <p:notesSz cx="6858000" cy="9144000"/>
  <p:photoAlbum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26"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441" autoAdjust="0"/>
    <p:restoredTop sz="94624" autoAdjust="0"/>
  </p:normalViewPr>
  <p:slideViewPr>
    <p:cSldViewPr>
      <p:cViewPr varScale="1">
        <p:scale>
          <a:sx n="71" d="100"/>
          <a:sy n="71" d="100"/>
        </p:scale>
        <p:origin x="-190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9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54F129-7378-4D63-AE0B-7543489BC96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957207-28D4-40DD-B96D-92B5516EEB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54F129-7378-4D63-AE0B-7543489BC96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957207-28D4-40DD-B96D-92B5516EEB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 dir="r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54F129-7378-4D63-AE0B-7543489BC96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957207-28D4-40DD-B96D-92B5516EEB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54F129-7378-4D63-AE0B-7543489BC96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957207-28D4-40DD-B96D-92B5516EEB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54F129-7378-4D63-AE0B-7543489BC96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957207-28D4-40DD-B96D-92B5516EEB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54F129-7378-4D63-AE0B-7543489BC96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957207-28D4-40DD-B96D-92B5516EEB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 dir="r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54F129-7378-4D63-AE0B-7543489BC96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957207-28D4-40DD-B96D-92B5516EEB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 dir="r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54F129-7378-4D63-AE0B-7543489BC96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957207-28D4-40DD-B96D-92B5516EEB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 dir="r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54F129-7378-4D63-AE0B-7543489BC96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957207-28D4-40DD-B96D-92B5516EEB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 dir="r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54F129-7378-4D63-AE0B-7543489BC96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957207-28D4-40DD-B96D-92B5516EEB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 dir="r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54F129-7378-4D63-AE0B-7543489BC96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957207-28D4-40DD-B96D-92B5516EEB4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  <p:transition spd="med">
    <p:push dir="r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F54F129-7378-4D63-AE0B-7543489BC96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A957207-28D4-40DD-B96D-92B5516EEB4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push dir="r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ctrTitle"/>
          </p:nvPr>
        </p:nvSpPr>
        <p:spPr>
          <a:xfrm>
            <a:off x="571440" y="571480"/>
            <a:ext cx="8572560" cy="1470025"/>
          </a:xfrm>
        </p:spPr>
        <p:txBody>
          <a:bodyPr>
            <a:noAutofit/>
          </a:bodyPr>
          <a:lstStyle/>
          <a:p>
            <a:pPr algn="l"/>
            <a:r>
              <a:rPr lang="ru-RU" sz="45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«ВНЕШНЕЕ И КЛЕТОЧНОЕ СТРОЕНИЕ ЛИСТА»</a:t>
            </a:r>
            <a:endParaRPr lang="ru-RU" sz="45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4429132"/>
            <a:ext cx="4572000" cy="178510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Составитель:</a:t>
            </a:r>
          </a:p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Учитель географии и биологии </a:t>
            </a:r>
          </a:p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МОУ СОШ № 18</a:t>
            </a:r>
          </a:p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г. Комсомольска-на-Амуре</a:t>
            </a:r>
          </a:p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Савина Анна Анатольевна</a:t>
            </a:r>
            <a:endParaRPr lang="ru-RU" sz="2200" dirty="0"/>
          </a:p>
        </p:txBody>
      </p:sp>
    </p:spTree>
  </p:cSld>
  <p:clrMapOvr>
    <a:masterClrMapping/>
  </p:clrMapOvr>
  <p:transition spd="med" advTm="0">
    <p:comb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  <a:prstGeom prst="flowChartManualOperati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ЛИСТЬЯ БЫВАЮТ</a:t>
            </a:r>
            <a:r>
              <a:rPr lang="ru-RU" sz="65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65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357158" y="2071678"/>
            <a:ext cx="4040188" cy="1173808"/>
          </a:xfrm>
          <a:prstGeom prst="horizontalScrol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85000" lnSpcReduction="2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ПРОСТЫЕ – состоят из одной листовой пластинки (напр., сирень, ромашка, клен и др.)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3"/>
          </p:nvPr>
        </p:nvSpPr>
        <p:spPr>
          <a:xfrm>
            <a:off x="4714876" y="1714488"/>
            <a:ext cx="3969767" cy="1152128"/>
          </a:xfrm>
          <a:prstGeom prst="horizontalScroll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 fontScale="55000" lnSpcReduction="2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СЛОЖНЫЕ  - имеют несколько листовых пластинок  на одном черешке (напр., шиповник, земляника, каштан и т.д.)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" name="Содержимое 36" descr="сирень.pn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1357290" y="4071942"/>
            <a:ext cx="1828804" cy="15209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38" name="Содержимое 37" descr="землягте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572000" y="2857496"/>
            <a:ext cx="3930650" cy="25303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9" name="Правая круглая скобка 8"/>
          <p:cNvSpPr/>
          <p:nvPr/>
        </p:nvSpPr>
        <p:spPr>
          <a:xfrm>
            <a:off x="8532440" y="3501008"/>
            <a:ext cx="216024" cy="45719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5572132" y="1142984"/>
            <a:ext cx="792088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H="1">
            <a:off x="3428992" y="1285860"/>
            <a:ext cx="648072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 advTm="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9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build="p" animBg="1"/>
      <p:bldP spid="8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авая круглая скобка 8"/>
          <p:cNvSpPr/>
          <p:nvPr/>
        </p:nvSpPr>
        <p:spPr>
          <a:xfrm>
            <a:off x="8532440" y="3501008"/>
            <a:ext cx="216024" cy="45719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Содержимое 15" descr="Сложные листь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4414" y="714356"/>
            <a:ext cx="6654121" cy="46159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spd="med" advTm="0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авая круглая скобка 8"/>
          <p:cNvSpPr/>
          <p:nvPr/>
        </p:nvSpPr>
        <p:spPr>
          <a:xfrm>
            <a:off x="8532440" y="3501008"/>
            <a:ext cx="216024" cy="45719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prstGeom prst="ribbon2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ЖИЛКОВАНИЕ</a:t>
            </a:r>
            <a:endParaRPr lang="ru-RU" sz="40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7271377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56211" y="530225"/>
            <a:ext cx="3877616" cy="4187825"/>
          </a:xfrm>
        </p:spPr>
      </p:pic>
    </p:spTree>
  </p:cSld>
  <p:clrMapOvr>
    <a:masterClrMapping/>
  </p:clrMapOvr>
  <p:transition spd="med" advTm="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авая круглая скобка 8"/>
          <p:cNvSpPr/>
          <p:nvPr/>
        </p:nvSpPr>
        <p:spPr>
          <a:xfrm>
            <a:off x="8532440" y="3501008"/>
            <a:ext cx="216024" cy="45719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28596" y="142852"/>
            <a:ext cx="8429684" cy="1426170"/>
          </a:xfrm>
          <a:prstGeom prst="plaqu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ЛАБАРАТОРНАЯ РАБОТА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«Листья простые и сложные, их жилкование и листорасположение» (Инструкция на стр. 106 учеб.)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Содержимое 10"/>
          <p:cNvGraphicFramePr>
            <a:graphicFrameLocks noGrp="1"/>
          </p:cNvGraphicFramePr>
          <p:nvPr>
            <p:ph idx="1"/>
          </p:nvPr>
        </p:nvGraphicFramePr>
        <p:xfrm>
          <a:off x="214282" y="1722120"/>
          <a:ext cx="8715436" cy="475488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571768"/>
                <a:gridCol w="1714512"/>
                <a:gridCol w="2071702"/>
                <a:gridCol w="2357454"/>
              </a:tblGrid>
              <a:tr h="1615440">
                <a:tc>
                  <a:txBody>
                    <a:bodyPr/>
                    <a:lstStyle/>
                    <a:p>
                      <a:pPr algn="ctr"/>
                      <a:r>
                        <a:rPr lang="ru-RU" sz="2500" dirty="0" smtClean="0">
                          <a:latin typeface="Times New Roman" pitchFamily="18" charset="0"/>
                          <a:cs typeface="Times New Roman" pitchFamily="18" charset="0"/>
                        </a:rPr>
                        <a:t>Название растения</a:t>
                      </a:r>
                      <a:endParaRPr lang="ru-RU" sz="25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500" dirty="0" smtClean="0">
                          <a:latin typeface="Times New Roman" pitchFamily="18" charset="0"/>
                          <a:cs typeface="Times New Roman" pitchFamily="18" charset="0"/>
                        </a:rPr>
                        <a:t>Листья/ простые или сложные</a:t>
                      </a:r>
                      <a:endParaRPr lang="ru-RU" sz="25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500" dirty="0" smtClean="0">
                          <a:latin typeface="Times New Roman" pitchFamily="18" charset="0"/>
                          <a:cs typeface="Times New Roman" pitchFamily="18" charset="0"/>
                        </a:rPr>
                        <a:t>Жилкование</a:t>
                      </a:r>
                      <a:endParaRPr lang="ru-RU" sz="25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500" dirty="0" smtClean="0">
                          <a:latin typeface="Times New Roman" pitchFamily="18" charset="0"/>
                          <a:cs typeface="Times New Roman" pitchFamily="18" charset="0"/>
                        </a:rPr>
                        <a:t>Листорасположение</a:t>
                      </a:r>
                      <a:endParaRPr lang="ru-RU" sz="25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052228">
                <a:tc>
                  <a:txBody>
                    <a:bodyPr/>
                    <a:lstStyle/>
                    <a:p>
                      <a:pPr algn="ctr"/>
                      <a:r>
                        <a:rPr lang="ru-RU" sz="25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1.Липа</a:t>
                      </a:r>
                    </a:p>
                    <a:p>
                      <a:pPr algn="ctr"/>
                      <a:r>
                        <a:rPr lang="ru-RU" sz="25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r>
                        <a:rPr lang="ru-RU" sz="2500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5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Клен </a:t>
                      </a:r>
                    </a:p>
                    <a:p>
                      <a:pPr algn="ctr"/>
                      <a:r>
                        <a:rPr lang="ru-RU" sz="25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3. Фасоль</a:t>
                      </a:r>
                      <a:r>
                        <a:rPr lang="ru-RU" sz="2500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</a:p>
                    <a:p>
                      <a:pPr algn="ctr"/>
                      <a:r>
                        <a:rPr lang="ru-RU" sz="2500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4. </a:t>
                      </a:r>
                      <a:r>
                        <a:rPr lang="ru-RU" sz="25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Шиповник </a:t>
                      </a:r>
                      <a:r>
                        <a:rPr lang="ru-RU" sz="2500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2500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5. К</a:t>
                      </a:r>
                      <a:r>
                        <a:rPr lang="ru-RU" sz="25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онский  каштан</a:t>
                      </a:r>
                      <a:r>
                        <a:rPr lang="ru-RU" sz="2500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2500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6. </a:t>
                      </a:r>
                      <a:r>
                        <a:rPr lang="ru-RU" sz="25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Дуб </a:t>
                      </a:r>
                    </a:p>
                    <a:p>
                      <a:pPr algn="ctr"/>
                      <a:r>
                        <a:rPr lang="ru-RU" sz="25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7. Жёлтая акация</a:t>
                      </a:r>
                      <a:endParaRPr lang="ru-RU" sz="25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 advTm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2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авая круглая скобка 8"/>
          <p:cNvSpPr/>
          <p:nvPr/>
        </p:nvSpPr>
        <p:spPr>
          <a:xfrm>
            <a:off x="8532440" y="3501008"/>
            <a:ext cx="216024" cy="45719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  <a:prstGeom prst="ribbon2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40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57158" y="1500174"/>
            <a:ext cx="8572560" cy="4500594"/>
          </a:xfrm>
          <a:prstGeom prst="verticalScrol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- лист состоит из листовых пластин, черешка, основания, прилистника;</a:t>
            </a:r>
          </a:p>
          <a:p>
            <a:pPr lvl="0"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-  лист с черешком называют черешковым. Лист без черешка сидячим; охватывающий стебель под углом – вставочным;</a:t>
            </a:r>
          </a:p>
          <a:p>
            <a:pPr lvl="0"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- лист с одной листовой пластиной – простой, с несколькими, расположенным на общем черенке сложным;</a:t>
            </a:r>
          </a:p>
          <a:p>
            <a:pPr lvl="0"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- сложные листья могут быть тройчатыми, пальчато-сложными, перисто-сложными, парноперистыми и непарноперистыми;</a:t>
            </a:r>
          </a:p>
          <a:p>
            <a:pPr lvl="0"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  - жилкование листьев может быть сетчатым, дуговым и параллельным. </a:t>
            </a:r>
          </a:p>
          <a:p>
            <a:endParaRPr lang="ru-RU" sz="2000" dirty="0"/>
          </a:p>
        </p:txBody>
      </p:sp>
    </p:spTree>
  </p:cSld>
  <p:clrMapOvr>
    <a:masterClrMapping/>
  </p:clrMapOvr>
  <p:transition spd="med" advTm="0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71480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Внутреннее строение листа</a:t>
            </a:r>
            <a:br>
              <a:rPr lang="ru-RU" dirty="0" smtClean="0">
                <a:solidFill>
                  <a:schemeClr val="bg1"/>
                </a:solidFill>
              </a:rPr>
            </a:br>
            <a:endParaRPr lang="ru-RU" dirty="0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3500430" y="3857628"/>
          <a:ext cx="5460473" cy="2786068"/>
        </p:xfrm>
        <a:graphic>
          <a:graphicData uri="http://schemas.openxmlformats.org/presentationml/2006/ole">
            <p:oleObj spid="_x0000_s2049" name="Слайд" r:id="rId3" imgW="4572062" imgH="3428933" progId="PowerPoint.Slide.8">
              <p:embed/>
            </p:oleObj>
          </a:graphicData>
        </a:graphic>
      </p:graphicFrame>
      <p:pic>
        <p:nvPicPr>
          <p:cNvPr id="7" name="Picture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1285860"/>
            <a:ext cx="4143404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sh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авая круглая скобка 8"/>
          <p:cNvSpPr/>
          <p:nvPr/>
        </p:nvSpPr>
        <p:spPr>
          <a:xfrm>
            <a:off x="8532440" y="3501008"/>
            <a:ext cx="216024" cy="45719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642910" y="928670"/>
            <a:ext cx="8183880" cy="1051560"/>
          </a:xfrm>
          <a:prstGeom prst="flowChartMultidocumen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ЗАКРЕПЛЕНИЕ </a:t>
            </a:r>
            <a:br>
              <a:rPr lang="ru-RU" sz="3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Рассказ с ошибками</a:t>
            </a:r>
            <a:r>
              <a:rPr lang="ru-RU" sz="3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30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2428868"/>
            <a:ext cx="807249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«Я люблю собирать листья. Красивые листья </a:t>
            </a:r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у клена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, они имеют много листовых пластинок. Такое же строение и у листьев земляники, </a:t>
            </a:r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липы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 каштана. Называются эти листья сложными. Интересно и расположение жилок на листьях - известно </a:t>
            </a:r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до 10 видов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 жилкования. Например, </a:t>
            </a:r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у березы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 оно </a:t>
            </a:r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дуговое,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у ландыша параллельное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, у листьев яблони – сетчатое». 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Tm="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авая круглая скобка 8"/>
          <p:cNvSpPr/>
          <p:nvPr/>
        </p:nvSpPr>
        <p:spPr>
          <a:xfrm>
            <a:off x="8532440" y="3501008"/>
            <a:ext cx="216024" cy="45719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00034" y="1285860"/>
            <a:ext cx="8183880" cy="1051560"/>
          </a:xfrm>
          <a:prstGeom prst="cub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РЕФЛЕКСИЯ:</a:t>
            </a:r>
            <a:endParaRPr lang="ru-RU" sz="4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71604" y="2828836"/>
            <a:ext cx="571504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Сегодня на уроке: </a:t>
            </a:r>
          </a:p>
          <a:p>
            <a:pPr algn="ctr">
              <a:buNone/>
            </a:pP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мне было трудно…</a:t>
            </a:r>
          </a:p>
          <a:p>
            <a:pPr algn="ctr">
              <a:buNone/>
            </a:pP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сегодня я научился…</a:t>
            </a:r>
          </a:p>
          <a:p>
            <a:pPr algn="ctr">
              <a:buNone/>
            </a:pP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- самым интересным было…</a:t>
            </a:r>
          </a:p>
        </p:txBody>
      </p:sp>
    </p:spTree>
  </p:cSld>
  <p:clrMapOvr>
    <a:masterClrMapping/>
  </p:clrMapOvr>
  <p:transition spd="med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авая круглая скобка 8"/>
          <p:cNvSpPr/>
          <p:nvPr/>
        </p:nvSpPr>
        <p:spPr>
          <a:xfrm>
            <a:off x="8532440" y="3501008"/>
            <a:ext cx="216024" cy="45719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00034" y="1000108"/>
            <a:ext cx="8183880" cy="1051560"/>
          </a:xfrm>
          <a:prstGeom prst="ca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ДОМАШНЕЕ ЗАДАНИЕ:</a:t>
            </a:r>
            <a:endParaRPr lang="ru-RU" sz="4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2690336"/>
            <a:ext cx="6500858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ctr">
              <a:buAutoNum type="arabicPeriod"/>
            </a:pPr>
            <a:r>
              <a:rPr lang="ru-RU" sz="2500" i="1" dirty="0" smtClean="0">
                <a:latin typeface="Times New Roman" pitchFamily="18" charset="0"/>
                <a:cs typeface="Times New Roman" pitchFamily="18" charset="0"/>
              </a:rPr>
              <a:t>Пересказ п.23, 24, 25 выполнить  в рабочей тетради задания № 76-79 стр. 34-35.</a:t>
            </a:r>
          </a:p>
          <a:p>
            <a:pPr marL="457200" indent="-457200" algn="ctr">
              <a:buAutoNum type="arabicPeriod"/>
            </a:pPr>
            <a:endParaRPr lang="ru-RU" sz="25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500" i="1" dirty="0" smtClean="0">
                <a:latin typeface="Times New Roman" pitchFamily="18" charset="0"/>
                <a:cs typeface="Times New Roman" pitchFamily="18" charset="0"/>
              </a:rPr>
              <a:t>2. Подготовить кроссворды, ребусы по теме "Лист".</a:t>
            </a:r>
          </a:p>
        </p:txBody>
      </p:sp>
    </p:spTree>
  </p:cSld>
  <p:clrMapOvr>
    <a:masterClrMapping/>
  </p:clrMapOvr>
  <p:transition spd="med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39726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6500" i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ЛИСТ</a:t>
            </a:r>
            <a:endParaRPr lang="ru-RU" sz="6500" i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2"/>
          </p:nvPr>
        </p:nvSpPr>
        <p:spPr>
          <a:xfrm>
            <a:off x="457200" y="1628801"/>
            <a:ext cx="3008313" cy="4392488"/>
          </a:xfrm>
          <a:prstGeom prst="flowChartAlternateProcess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3200" i="1" dirty="0" smtClean="0">
                <a:solidFill>
                  <a:schemeClr val="bg1"/>
                </a:solidFill>
                <a:latin typeface="Times New Roman" pitchFamily="18" charset="0"/>
                <a:cs typeface="Shruti" pitchFamily="34" charset="0"/>
              </a:rPr>
              <a:t>- боковая часть побега;</a:t>
            </a:r>
          </a:p>
          <a:p>
            <a:pPr>
              <a:buFontTx/>
              <a:buChar char="-"/>
            </a:pPr>
            <a:r>
              <a:rPr lang="ru-RU" sz="3200" i="1" dirty="0" smtClean="0">
                <a:solidFill>
                  <a:schemeClr val="bg1"/>
                </a:solidFill>
                <a:latin typeface="Times New Roman" pitchFamily="18" charset="0"/>
                <a:cs typeface="Shruti" pitchFamily="34" charset="0"/>
              </a:rPr>
              <a:t>вегетативный орган, в котором образуются органические вещества.</a:t>
            </a:r>
          </a:p>
          <a:p>
            <a:endParaRPr lang="ru-RU" dirty="0"/>
          </a:p>
        </p:txBody>
      </p:sp>
      <p:pic>
        <p:nvPicPr>
          <p:cNvPr id="14" name="Содержимое 13" descr="1272146914_nature-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643306" y="1285860"/>
            <a:ext cx="4625975" cy="3466029"/>
          </a:xfrm>
        </p:spPr>
      </p:pic>
    </p:spTree>
  </p:cSld>
  <p:clrMapOvr>
    <a:masterClrMapping/>
  </p:clrMapOvr>
  <p:transition spd="med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idx="1"/>
          </p:nvPr>
        </p:nvSpPr>
        <p:spPr>
          <a:prstGeom prst="flowChartAlternateProcess">
            <a:avLst/>
          </a:prstGeom>
        </p:spPr>
        <p:style>
          <a:lnRef idx="1">
            <a:schemeClr val="accent6"/>
          </a:lnRef>
          <a:fillRef idx="1002">
            <a:schemeClr val="lt2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3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endParaRPr lang="ru-RU" sz="41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1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фотосинтез - образование органических веществ из неорганических;</a:t>
            </a:r>
          </a:p>
          <a:p>
            <a:pPr>
              <a:buNone/>
            </a:pPr>
            <a:r>
              <a:rPr lang="ru-RU" sz="41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41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41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азообмен;</a:t>
            </a:r>
          </a:p>
          <a:p>
            <a:pPr>
              <a:buNone/>
            </a:pPr>
            <a:r>
              <a:rPr lang="ru-RU" sz="41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41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1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спарение влаги, участвуют в круговороте воды в природе (умеряет жару летом);</a:t>
            </a:r>
          </a:p>
          <a:p>
            <a:pPr>
              <a:buNone/>
            </a:pPr>
            <a:r>
              <a:rPr lang="ru-RU" sz="41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1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копят вредные вещества и пыль (защита от вредных примесей).</a:t>
            </a:r>
          </a:p>
          <a:p>
            <a:endParaRPr lang="ru-RU" sz="36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Правая круглая скобка 8"/>
          <p:cNvSpPr/>
          <p:nvPr/>
        </p:nvSpPr>
        <p:spPr>
          <a:xfrm>
            <a:off x="8532440" y="3501008"/>
            <a:ext cx="216024" cy="45719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500" dirty="0" smtClean="0"/>
              <a:t>Функции листа</a:t>
            </a:r>
            <a:endParaRPr lang="ru-RU" sz="4500" dirty="0"/>
          </a:p>
        </p:txBody>
      </p:sp>
    </p:spTree>
  </p:cSld>
  <p:clrMapOvr>
    <a:masterClrMapping/>
  </p:clrMapOvr>
  <p:transition spd="med" advTm="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Содержимое 12" descr="5КАКА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14770" y="1142984"/>
            <a:ext cx="6013551" cy="370613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  <p:style>
          <a:lnRef idx="1">
            <a:schemeClr val="accent6"/>
          </a:lnRef>
          <a:fillRef idx="1002">
            <a:schemeClr val="lt2"/>
          </a:fillRef>
          <a:effectRef idx="2">
            <a:schemeClr val="accent6"/>
          </a:effectRef>
          <a:fontRef idx="minor">
            <a:schemeClr val="lt1"/>
          </a:fontRef>
        </p:style>
      </p:pic>
      <p:sp>
        <p:nvSpPr>
          <p:cNvPr id="9" name="Правая круглая скобка 8"/>
          <p:cNvSpPr/>
          <p:nvPr/>
        </p:nvSpPr>
        <p:spPr>
          <a:xfrm>
            <a:off x="8532440" y="3501008"/>
            <a:ext cx="216024" cy="45719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500" dirty="0" smtClean="0"/>
              <a:t>Строение листа</a:t>
            </a:r>
            <a:endParaRPr lang="ru-RU" sz="4500" dirty="0"/>
          </a:p>
        </p:txBody>
      </p:sp>
    </p:spTree>
  </p:cSld>
  <p:clrMapOvr>
    <a:masterClrMapping/>
  </p:clrMapOvr>
  <p:transition spd="med" advTm="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Содержимое 10" descr="бЕРЕЗА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928662" y="642918"/>
            <a:ext cx="3932238" cy="37412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2" name="Содержимое 11" descr="КЛЕН.pn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715008" y="1714488"/>
            <a:ext cx="1832007" cy="195088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9" name="Правая круглая скобка 8"/>
          <p:cNvSpPr/>
          <p:nvPr/>
        </p:nvSpPr>
        <p:spPr>
          <a:xfrm>
            <a:off x="8532440" y="3501008"/>
            <a:ext cx="216024" cy="45719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ЧЕРЕШКОВЫЕ ЛИСТЬЯ</a:t>
            </a:r>
            <a:endParaRPr lang="ru-RU" dirty="0"/>
          </a:p>
        </p:txBody>
      </p:sp>
    </p:spTree>
  </p:cSld>
  <p:clrMapOvr>
    <a:masterClrMapping/>
  </p:clrMapOvr>
  <p:transition spd="med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Содержимое 16" descr="Рисунок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214414" y="571480"/>
            <a:ext cx="2852021" cy="43894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" name="Содержимое 17" descr="Рисунок7.pn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000628" y="642918"/>
            <a:ext cx="3024336" cy="42484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Правая круглая скобка 8"/>
          <p:cNvSpPr/>
          <p:nvPr/>
        </p:nvSpPr>
        <p:spPr>
          <a:xfrm>
            <a:off x="8532440" y="3501008"/>
            <a:ext cx="216024" cy="45719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СИДЯЧИЕ ЛИСТЬЯ</a:t>
            </a:r>
            <a:endParaRPr lang="ru-RU" dirty="0"/>
          </a:p>
        </p:txBody>
      </p:sp>
    </p:spTree>
  </p:cSld>
  <p:clrMapOvr>
    <a:masterClrMapping/>
  </p:clrMapOvr>
  <p:transition spd="med" advTm="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авая круглая скобка 8"/>
          <p:cNvSpPr/>
          <p:nvPr/>
        </p:nvSpPr>
        <p:spPr>
          <a:xfrm>
            <a:off x="8532440" y="3501008"/>
            <a:ext cx="216024" cy="45719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  <a:prstGeom prst="doubleWav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ФОРМЫ ЛИСТЬЕВ: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571472" y="1571612"/>
            <a:ext cx="3931920" cy="792162"/>
          </a:xfrm>
          <a:prstGeom prst="flowChartMagneticDrum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ОКРУГЛАЯ </a:t>
            </a:r>
          </a:p>
          <a:p>
            <a:pPr algn="ctr"/>
            <a:r>
              <a:rPr lang="ru-RU" sz="1800" b="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(манжетка)</a:t>
            </a:r>
            <a:endParaRPr lang="ru-RU" sz="1800" b="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>
          <a:xfrm>
            <a:off x="4286248" y="5643578"/>
            <a:ext cx="4357718" cy="639762"/>
          </a:xfrm>
          <a:prstGeom prst="flowChartMagneticDrum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endParaRPr lang="ru-RU" sz="1800" b="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800" b="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СЕРДЦЕВИДНАЯ </a:t>
            </a:r>
          </a:p>
          <a:p>
            <a:pPr algn="ctr"/>
            <a:r>
              <a:rPr lang="ru-RU" sz="1800" b="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(абрикос обыкновенный)</a:t>
            </a:r>
            <a:endParaRPr lang="ru-RU" sz="1800" b="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Содержимое 14" descr="МАНЖЕТКА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642910" y="2643182"/>
            <a:ext cx="3930650" cy="2683139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7" name="Содержимое 16" descr="АБРИКОС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072066" y="2214554"/>
            <a:ext cx="3429000" cy="328612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med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800" decel="100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uild="p" animBg="1"/>
      <p:bldP spid="7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авая круглая скобка 8"/>
          <p:cNvSpPr/>
          <p:nvPr/>
        </p:nvSpPr>
        <p:spPr>
          <a:xfrm>
            <a:off x="8532440" y="3501008"/>
            <a:ext cx="216024" cy="45719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  <a:prstGeom prst="doubleWav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ФОРМЫ ЛИСТЬЕВ: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714348" y="4429132"/>
            <a:ext cx="3931920" cy="792162"/>
          </a:xfrm>
          <a:prstGeom prst="flowChartMagneticDrum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ЛИНЕЙНАЯ</a:t>
            </a:r>
          </a:p>
          <a:p>
            <a:pPr algn="ctr"/>
            <a:r>
              <a:rPr lang="ru-RU" sz="1800" b="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(камыш)</a:t>
            </a:r>
            <a:endParaRPr lang="ru-RU" sz="1800" b="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>
          <a:xfrm>
            <a:off x="4643438" y="5072074"/>
            <a:ext cx="3931920" cy="792162"/>
          </a:xfrm>
          <a:prstGeom prst="flowChartMagneticDrum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1800" b="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ИГОЛЬЧАТАЯ </a:t>
            </a:r>
          </a:p>
          <a:p>
            <a:pPr algn="ctr"/>
            <a:r>
              <a:rPr lang="ru-RU" sz="1800" b="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(пихта)</a:t>
            </a:r>
            <a:endParaRPr lang="ru-RU" sz="1800" b="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Содержимое 10" descr="kamish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1201738" y="2421318"/>
            <a:ext cx="2743200" cy="15422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Содержимое 12" descr="pihta1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894263" y="1673225"/>
            <a:ext cx="3448050" cy="30384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 advTm="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uild="p" animBg="1"/>
      <p:bldP spid="7" grpId="1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авая круглая скобка 8"/>
          <p:cNvSpPr/>
          <p:nvPr/>
        </p:nvSpPr>
        <p:spPr>
          <a:xfrm>
            <a:off x="8532440" y="3501008"/>
            <a:ext cx="216024" cy="45719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pentago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ФОРМЫ КРАЯ ЛИСТЬЕВ: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Содержимое 19" descr="КРАЙЛИСТ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8728" y="692700"/>
            <a:ext cx="6359520" cy="38793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spd="med" advTm="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1056</TotalTime>
  <Words>339</Words>
  <Application>Microsoft Office PowerPoint</Application>
  <PresentationFormat>Экран (4:3)</PresentationFormat>
  <Paragraphs>67</Paragraphs>
  <Slides>18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Аспект</vt:lpstr>
      <vt:lpstr>Слайд</vt:lpstr>
      <vt:lpstr>«ВНЕШНЕЕ И КЛЕТОЧНОЕ СТРОЕНИЕ ЛИСТА»</vt:lpstr>
      <vt:lpstr>ЛИСТ</vt:lpstr>
      <vt:lpstr>Функции листа</vt:lpstr>
      <vt:lpstr>Строение листа</vt:lpstr>
      <vt:lpstr>ЧЕРЕШКОВЫЕ ЛИСТЬЯ</vt:lpstr>
      <vt:lpstr>СИДЯЧИЕ ЛИСТЬЯ</vt:lpstr>
      <vt:lpstr>ФОРМЫ ЛИСТЬЕВ:</vt:lpstr>
      <vt:lpstr>ФОРМЫ ЛИСТЬЕВ:</vt:lpstr>
      <vt:lpstr>ФОРМЫ КРАЯ ЛИСТЬЕВ:</vt:lpstr>
      <vt:lpstr>ЛИСТЬЯ БЫВАЮТ:</vt:lpstr>
      <vt:lpstr>Слайд 11</vt:lpstr>
      <vt:lpstr>ЖИЛКОВАНИЕ</vt:lpstr>
      <vt:lpstr>ЛАБАРАТОРНАЯ РАБОТА  «Листья простые и сложные, их жилкование и листорасположение» (Инструкция на стр. 106 учеб.)</vt:lpstr>
      <vt:lpstr>ВЫВОДЫ:</vt:lpstr>
      <vt:lpstr>Внутреннее строение листа </vt:lpstr>
      <vt:lpstr>ЗАКРЕПЛЕНИЕ  (Рассказ с ошибками)</vt:lpstr>
      <vt:lpstr>РЕФЛЕКСИЯ:</vt:lpstr>
      <vt:lpstr>ДОМАШНЕЕ ЗАДАНИЕ: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«Внешнее строение листа»</dc:title>
  <dc:creator>RePack by SPecialiST</dc:creator>
  <cp:lastModifiedBy>98</cp:lastModifiedBy>
  <cp:revision>130</cp:revision>
  <dcterms:created xsi:type="dcterms:W3CDTF">2014-01-18T15:40:07Z</dcterms:created>
  <dcterms:modified xsi:type="dcterms:W3CDTF">2016-01-09T12:12:51Z</dcterms:modified>
</cp:coreProperties>
</file>