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4" r:id="rId9"/>
    <p:sldId id="271" r:id="rId10"/>
    <p:sldId id="272" r:id="rId11"/>
    <p:sldId id="273" r:id="rId12"/>
    <p:sldId id="274" r:id="rId13"/>
    <p:sldId id="27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5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89" autoAdjust="0"/>
  </p:normalViewPr>
  <p:slideViewPr>
    <p:cSldViewPr>
      <p:cViewPr varScale="1">
        <p:scale>
          <a:sx n="67" d="100"/>
          <a:sy n="67" d="100"/>
        </p:scale>
        <p:origin x="-3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11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4D9A-E68F-4B64-B4B4-F77A01AD689B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A1A74-40D8-4C15-A9F6-9380E1688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арифметической прогрессии.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Формула </a:t>
            </a:r>
            <a:r>
              <a:rPr lang="de-DE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-го члена арифметической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прогрессии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  1.Научиться определять арифметическую прогрессию 2.Научиться находить члены , разность , порядковые номера членов арифметической прогрессии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   3.Вывести формулу </a:t>
            </a:r>
            <a:r>
              <a:rPr lang="de-DE" sz="2800" i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-го члена арифметической прогрессии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    4.Познакомиться с характеристическим свойством арифметической прогрессии</a:t>
            </a:r>
            <a:r>
              <a:rPr lang="de-DE" sz="2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№2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2.</a:t>
            </a:r>
            <a:r>
              <a:rPr lang="ru-RU" dirty="0" smtClean="0"/>
              <a:t> Что бы найти разность арифметической прогрессии , надо:</a:t>
            </a:r>
          </a:p>
          <a:p>
            <a:r>
              <a:rPr lang="ru-RU" dirty="0" smtClean="0"/>
              <a:t>Выберите правильный ответ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из первого члена  вычесть второй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второй член разделить на первый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первый член умножить на второй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из последующего члена вычесть предыдущий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 3; 4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</a:t>
            </a:r>
            <a:r>
              <a:rPr lang="ru-RU" b="1" dirty="0" smtClean="0"/>
              <a:t>.</a:t>
            </a:r>
            <a:r>
              <a:rPr lang="ru-RU" dirty="0" smtClean="0"/>
              <a:t> Укажите формулу  </a:t>
            </a:r>
            <a:r>
              <a:rPr lang="de-DE" dirty="0" smtClean="0"/>
              <a:t>n</a:t>
            </a:r>
            <a:r>
              <a:rPr lang="ru-RU" dirty="0" smtClean="0"/>
              <a:t> – го члена арифметической прогрессии: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/>
              <a:t> 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∙ d (n-1)</a:t>
            </a:r>
            <a:endParaRPr lang="ru-RU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+ d (n-1)</a:t>
            </a:r>
            <a:endParaRPr lang="ru-RU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: d (n-1)</a:t>
            </a:r>
            <a:endParaRPr lang="ru-RU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г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d + a</a:t>
            </a:r>
            <a:r>
              <a:rPr lang="en-US" baseline="-25000" dirty="0" smtClean="0"/>
              <a:t>1</a:t>
            </a:r>
            <a:r>
              <a:rPr lang="en-US" dirty="0" smtClean="0"/>
              <a:t> (n-1)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4.</a:t>
            </a:r>
            <a:r>
              <a:rPr lang="ru-RU" dirty="0" smtClean="0"/>
              <a:t>Какая из последовательностей чисел является арифметической прогрессией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а)   </a:t>
            </a:r>
            <a:r>
              <a:rPr lang="ru-RU" dirty="0" smtClean="0"/>
              <a:t> 1; -1; 1; -1; 1; -1;…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  -1; 3; 7; 11; 15; 19;…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  -1;  -3;  -9;  -27; - 81; - 243…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  -1;  3; - 7;  11; - 15;  19;…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 5; 6; 7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5.</a:t>
            </a:r>
            <a:r>
              <a:rPr lang="ru-RU" dirty="0" smtClean="0"/>
              <a:t>  Первый член арифметической прогрессии  а₁;  а₂;  4;  8;…       равен 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1    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12             </a:t>
            </a:r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-4   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-1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6</a:t>
            </a:r>
            <a:r>
              <a:rPr lang="ru-RU" b="1" dirty="0" smtClean="0"/>
              <a:t>.</a:t>
            </a:r>
            <a:r>
              <a:rPr lang="ru-RU" dirty="0" smtClean="0"/>
              <a:t> Найдите разность арифметической прогрессии ,  если а₃ = 4,   а₄ = 8        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-4  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0,5            </a:t>
            </a:r>
            <a:r>
              <a:rPr lang="ru-RU" dirty="0" smtClean="0">
                <a:solidFill>
                  <a:srgbClr val="0070C0"/>
                </a:solidFill>
              </a:rPr>
              <a:t>в) </a:t>
            </a:r>
            <a:r>
              <a:rPr lang="ru-RU" dirty="0" smtClean="0"/>
              <a:t>6    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4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7.</a:t>
            </a:r>
            <a:r>
              <a:rPr lang="ru-RU" dirty="0" smtClean="0"/>
              <a:t> Найдите четвертый член арифметической прогрессии ,  если </a:t>
            </a:r>
          </a:p>
          <a:p>
            <a:pPr>
              <a:buNone/>
            </a:pPr>
            <a:r>
              <a:rPr lang="ru-RU" dirty="0" smtClean="0"/>
              <a:t>         а₁ = 10;   </a:t>
            </a:r>
            <a:r>
              <a:rPr lang="en-US" dirty="0" smtClean="0"/>
              <a:t>d</a:t>
            </a:r>
            <a:r>
              <a:rPr lang="ru-RU" dirty="0" smtClean="0"/>
              <a:t> = -  0,1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а)</a:t>
            </a:r>
            <a:r>
              <a:rPr lang="ru-RU" dirty="0" smtClean="0"/>
              <a:t> 97 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9,7      </a:t>
            </a:r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-97 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– 9,7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 8; 9; 10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8.</a:t>
            </a:r>
            <a:r>
              <a:rPr lang="ru-RU" dirty="0" smtClean="0"/>
              <a:t> Третий член арифметической прогрессии равен 6, а пятый  равен 10. Найдите первый член этой прогрессии.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а) </a:t>
            </a:r>
            <a:r>
              <a:rPr lang="ru-RU" dirty="0" smtClean="0"/>
              <a:t>1  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-1         </a:t>
            </a:r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2 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0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9.</a:t>
            </a:r>
            <a:r>
              <a:rPr lang="ru-RU" dirty="0" smtClean="0"/>
              <a:t> Число -15,8 является членом арифметической прогрессии: </a:t>
            </a:r>
          </a:p>
          <a:p>
            <a:pPr>
              <a:buNone/>
            </a:pPr>
            <a:r>
              <a:rPr lang="ru-RU" dirty="0" smtClean="0"/>
              <a:t>      8,2; 6,6 …      .  Его порядковый номер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16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17        </a:t>
            </a:r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13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14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10.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Найдите </a:t>
            </a:r>
            <a:r>
              <a:rPr lang="ru-RU" dirty="0" err="1" smtClean="0"/>
              <a:t>bк</a:t>
            </a:r>
            <a:r>
              <a:rPr lang="ru-RU" dirty="0" smtClean="0"/>
              <a:t>  ,если (</a:t>
            </a:r>
            <a:r>
              <a:rPr lang="ru-RU" dirty="0" err="1" smtClean="0"/>
              <a:t>bn</a:t>
            </a:r>
            <a:r>
              <a:rPr lang="ru-RU" dirty="0" smtClean="0"/>
              <a:t> ) арифметическая прогрессия  4;  </a:t>
            </a:r>
            <a:r>
              <a:rPr lang="ru-RU" dirty="0" err="1" smtClean="0"/>
              <a:t>bк</a:t>
            </a:r>
            <a:r>
              <a:rPr lang="ru-RU" dirty="0" smtClean="0"/>
              <a:t>; 9 …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5,5         </a:t>
            </a:r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7,5      </a:t>
            </a:r>
            <a:r>
              <a:rPr lang="ru-RU" dirty="0" smtClean="0">
                <a:solidFill>
                  <a:srgbClr val="0070C0"/>
                </a:solidFill>
              </a:rPr>
              <a:t>в)</a:t>
            </a:r>
            <a:r>
              <a:rPr lang="ru-RU" dirty="0" smtClean="0"/>
              <a:t> 8.5          </a:t>
            </a:r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6.5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Проверка теста: 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 правильный ответ -1 балл.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1.  а                2.  г                  3.  б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4.  б               5.  в                   6.  г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7.  б               8.  в                   9.  а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514350" indent="-51435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10. 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40568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         </a:t>
            </a:r>
            <a:r>
              <a:rPr lang="ru-RU" sz="4000" dirty="0" smtClean="0">
                <a:solidFill>
                  <a:srgbClr val="C00000"/>
                </a:solidFill>
              </a:rPr>
              <a:t>      </a:t>
            </a:r>
            <a:r>
              <a:rPr lang="ru-RU" sz="4000" dirty="0" smtClean="0">
                <a:solidFill>
                  <a:srgbClr val="C00000"/>
                </a:solidFill>
              </a:rPr>
              <a:t>Домашнее задание:</a:t>
            </a:r>
          </a:p>
          <a:p>
            <a:pPr>
              <a:buNone/>
            </a:pPr>
            <a:r>
              <a:rPr lang="ru-RU" sz="4000" b="1" dirty="0" smtClean="0"/>
              <a:t>               </a:t>
            </a:r>
            <a:r>
              <a:rPr lang="ru-RU" sz="4000" b="1" dirty="0" smtClean="0"/>
              <a:t>  </a:t>
            </a:r>
            <a:r>
              <a:rPr lang="ru-RU" dirty="0" smtClean="0"/>
              <a:t>п.31       </a:t>
            </a:r>
            <a:r>
              <a:rPr lang="ru-RU" dirty="0" smtClean="0"/>
              <a:t>№576, №578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</a:t>
            </a: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100" name="Picture 4" descr="C:\Users\Пользователь\Desktop\big-arch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540060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</a:t>
            </a:r>
            <a:endParaRPr lang="ru-RU" sz="6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 урок</a:t>
            </a:r>
            <a:endParaRPr lang="ru-RU" sz="6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 descr="C:\Users\Пользователь\Desktop\2551568-0e7e0cc39fee989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496855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Повторение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Устные упражнения. </a:t>
            </a:r>
          </a:p>
          <a:p>
            <a:pPr marL="514350" indent="-514350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Что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называется  числовой последовательностью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Каким способом можно задать последовательность?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Какие члены последовательности (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расположены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между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638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645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б)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в)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Последовательность задана формулой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4n – 1.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Найдите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5.  Дано: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- 20,   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n+1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+ 10.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Найдите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с₂,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с₃,с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₄.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Picture 2" descr="C:\Users\Пользователь\Desktop\0_cd213_81226c88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65618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Продолжить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последовательности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а</a:t>
            </a:r>
            <a:r>
              <a:rPr lang="ru-RU" sz="3600" dirty="0"/>
              <a:t>) 2; 4; 6; 8; …                     </a:t>
            </a:r>
            <a:r>
              <a:rPr lang="ru-RU" sz="3600" dirty="0" smtClean="0"/>
              <a:t>  </a:t>
            </a:r>
            <a:r>
              <a:rPr lang="ru-RU" sz="3600" dirty="0"/>
              <a:t>г)  1; 2; 3; 4; …</a:t>
            </a:r>
          </a:p>
          <a:p>
            <a:pPr>
              <a:buNone/>
            </a:pPr>
            <a:r>
              <a:rPr lang="ru-RU" sz="3600" dirty="0"/>
              <a:t>б) - 3; - 5; - 7; - 9; …            </a:t>
            </a:r>
            <a:r>
              <a:rPr lang="ru-RU" sz="3600" dirty="0" smtClean="0"/>
              <a:t> </a:t>
            </a:r>
            <a:r>
              <a:rPr lang="ru-RU" sz="3600" dirty="0" err="1"/>
              <a:t>д</a:t>
            </a:r>
            <a:r>
              <a:rPr lang="ru-RU" sz="3600" dirty="0"/>
              <a:t>) 2; 5; 8; 11; …</a:t>
            </a:r>
          </a:p>
          <a:p>
            <a:pPr>
              <a:buNone/>
            </a:pPr>
            <a:r>
              <a:rPr lang="ru-RU" sz="3600" dirty="0"/>
              <a:t>в) - 2; </a:t>
            </a:r>
            <a:r>
              <a:rPr lang="ru-RU" sz="3600" dirty="0" smtClean="0"/>
              <a:t>- 4</a:t>
            </a:r>
            <a:r>
              <a:rPr lang="ru-RU" sz="3600" dirty="0"/>
              <a:t>; - 8; </a:t>
            </a:r>
            <a:r>
              <a:rPr lang="ru-RU" sz="3600" dirty="0" smtClean="0"/>
              <a:t>- </a:t>
            </a:r>
            <a:r>
              <a:rPr lang="ru-RU" sz="3600" dirty="0"/>
              <a:t>16; 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Какие </a:t>
            </a:r>
            <a:r>
              <a:rPr lang="ru-RU" i="1" dirty="0"/>
              <a:t>последовательности образованы с помощью одного и того же правила?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Пользователь\Desktop\0_cd213_81226c88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237626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3.  Определение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Числовая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последовательность, каждый член которой, начиная со второго, равен предыдущему, сложенному с одним и тем же числом, называется арифметической прогрессией.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  </a:t>
            </a:r>
            <a:r>
              <a:rPr lang="ru-RU" sz="6600" dirty="0" err="1" smtClean="0">
                <a:solidFill>
                  <a:srgbClr val="C00000"/>
                </a:solidFill>
              </a:rPr>
              <a:t>а</a:t>
            </a:r>
            <a:r>
              <a:rPr lang="ru-RU" dirty="0" err="1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+ 1 = </a:t>
            </a:r>
            <a:r>
              <a:rPr lang="ru-RU" sz="6600" dirty="0" err="1">
                <a:solidFill>
                  <a:srgbClr val="C00000"/>
                </a:solidFill>
              </a:rPr>
              <a:t>а</a:t>
            </a:r>
            <a:r>
              <a:rPr lang="ru-RU" dirty="0" err="1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6600" dirty="0">
                <a:solidFill>
                  <a:srgbClr val="C00000"/>
                </a:solidFill>
              </a:rPr>
              <a:t>+ </a:t>
            </a:r>
            <a:r>
              <a:rPr lang="de-DE" sz="6600" dirty="0">
                <a:solidFill>
                  <a:srgbClr val="C00000"/>
                </a:solidFill>
              </a:rPr>
              <a:t>d</a:t>
            </a:r>
            <a:r>
              <a:rPr lang="ru-RU" dirty="0"/>
              <a:t>,      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de-DE" sz="6600" dirty="0">
                <a:solidFill>
                  <a:srgbClr val="C00000"/>
                </a:solidFill>
              </a:rPr>
              <a:t>d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некоторое </a:t>
            </a:r>
            <a:r>
              <a:rPr lang="ru-RU" dirty="0" smtClean="0"/>
              <a:t>число. </a:t>
            </a:r>
            <a:endParaRPr lang="ru-RU" dirty="0"/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Для нахождения </a:t>
            </a:r>
            <a:r>
              <a:rPr lang="de-DE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получим формулу  </a:t>
            </a:r>
          </a:p>
          <a:p>
            <a:pPr algn="ctr">
              <a:buNone/>
            </a:pPr>
            <a:r>
              <a:rPr lang="de-DE" sz="6600" dirty="0" smtClean="0">
                <a:solidFill>
                  <a:srgbClr val="C00000"/>
                </a:solidFill>
              </a:rPr>
              <a:t>d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= </a:t>
            </a:r>
            <a:r>
              <a:rPr lang="ru-RU" sz="6600" dirty="0" err="1">
                <a:solidFill>
                  <a:srgbClr val="C00000"/>
                </a:solidFill>
              </a:rPr>
              <a:t>а</a:t>
            </a:r>
            <a:r>
              <a:rPr lang="ru-RU" dirty="0" err="1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+ 1 </a:t>
            </a:r>
            <a:r>
              <a:rPr lang="ru-RU" sz="6600" dirty="0">
                <a:solidFill>
                  <a:srgbClr val="C00000"/>
                </a:solidFill>
              </a:rPr>
              <a:t>–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6600" dirty="0" err="1" smtClean="0">
                <a:solidFill>
                  <a:srgbClr val="C00000"/>
                </a:solidFill>
              </a:rPr>
              <a:t>а</a:t>
            </a:r>
            <a:r>
              <a:rPr lang="ru-RU" dirty="0" err="1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 - </a:t>
            </a:r>
            <a:r>
              <a:rPr lang="ru-RU" dirty="0" smtClean="0"/>
              <a:t>разность арифметической прогрессии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.  </a:t>
            </a:r>
            <a:r>
              <a:rPr lang="ru-RU" b="1" dirty="0" smtClean="0">
                <a:solidFill>
                  <a:srgbClr val="C00000"/>
                </a:solidFill>
              </a:rPr>
              <a:t>Устно решить упражнения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i="1" dirty="0" smtClean="0"/>
              <a:t>1.Назовите </a:t>
            </a:r>
            <a:r>
              <a:rPr lang="ru-RU" sz="3600" i="1" dirty="0"/>
              <a:t>первые пять членов </a:t>
            </a:r>
            <a:r>
              <a:rPr lang="ru-RU" sz="3600" i="1" dirty="0" smtClean="0"/>
              <a:t>арифметической </a:t>
            </a:r>
            <a:r>
              <a:rPr lang="ru-RU" sz="3600" i="1" dirty="0"/>
              <a:t>прогрессии</a:t>
            </a:r>
            <a:r>
              <a:rPr lang="ru-RU" sz="3600" i="1" dirty="0" smtClean="0"/>
              <a:t>:</a:t>
            </a:r>
            <a:endParaRPr lang="ru-RU" sz="3600" i="1" dirty="0"/>
          </a:p>
          <a:p>
            <a:pPr>
              <a:buNone/>
            </a:pPr>
            <a:r>
              <a:rPr lang="ru-RU" sz="4000" dirty="0" smtClean="0"/>
              <a:t>    а</a:t>
            </a:r>
            <a:r>
              <a:rPr lang="ru-RU" sz="4000" dirty="0"/>
              <a:t>) </a:t>
            </a:r>
            <a:r>
              <a:rPr lang="ru-RU" sz="4000" dirty="0" err="1" smtClean="0"/>
              <a:t>а</a:t>
            </a:r>
            <a:r>
              <a:rPr lang="ru-RU" sz="4000" dirty="0" smtClean="0"/>
              <a:t>₁ </a:t>
            </a:r>
            <a:r>
              <a:rPr lang="ru-RU" sz="4000" dirty="0"/>
              <a:t>= </a:t>
            </a:r>
            <a:r>
              <a:rPr lang="ru-RU" sz="4000" dirty="0" smtClean="0"/>
              <a:t>5,</a:t>
            </a:r>
            <a:r>
              <a:rPr lang="de-DE" sz="4000" dirty="0" smtClean="0"/>
              <a:t>d</a:t>
            </a:r>
            <a:r>
              <a:rPr lang="ru-RU" sz="4000" dirty="0" smtClean="0"/>
              <a:t> </a:t>
            </a:r>
            <a:r>
              <a:rPr lang="ru-RU" sz="4000" dirty="0"/>
              <a:t>= </a:t>
            </a:r>
            <a:r>
              <a:rPr lang="ru-RU" sz="4000" dirty="0" smtClean="0"/>
              <a:t>3           1 вариант </a:t>
            </a:r>
          </a:p>
          <a:p>
            <a:pPr>
              <a:buNone/>
            </a:pPr>
            <a:r>
              <a:rPr lang="ru-RU" sz="5400" dirty="0" smtClean="0"/>
              <a:t> </a:t>
            </a:r>
            <a:r>
              <a:rPr lang="ru-RU" sz="4000" dirty="0" smtClean="0"/>
              <a:t>Ответ:</a:t>
            </a:r>
            <a:r>
              <a:rPr lang="ru-RU" sz="4000" dirty="0" smtClean="0">
                <a:solidFill>
                  <a:srgbClr val="FF0000"/>
                </a:solidFill>
              </a:rPr>
              <a:t> а₁=5, </a:t>
            </a:r>
            <a:r>
              <a:rPr lang="ru-RU" sz="4000" dirty="0" err="1" smtClean="0">
                <a:solidFill>
                  <a:srgbClr val="FF0000"/>
                </a:solidFill>
              </a:rPr>
              <a:t>а₂=</a:t>
            </a:r>
            <a:r>
              <a:rPr lang="ru-RU" sz="4000" dirty="0" smtClean="0">
                <a:solidFill>
                  <a:srgbClr val="FF0000"/>
                </a:solidFill>
              </a:rPr>
              <a:t> 8, а₃ = 11, а₄=14, а₅=17.      </a:t>
            </a:r>
          </a:p>
          <a:p>
            <a:pPr>
              <a:buNone/>
            </a:pPr>
            <a:r>
              <a:rPr lang="ru-RU" sz="4000" dirty="0" smtClean="0"/>
              <a:t>    б</a:t>
            </a:r>
            <a:r>
              <a:rPr lang="ru-RU" sz="4000" dirty="0"/>
              <a:t>) </a:t>
            </a:r>
            <a:r>
              <a:rPr lang="ru-RU" sz="4000" dirty="0" smtClean="0"/>
              <a:t>а₁ </a:t>
            </a:r>
            <a:r>
              <a:rPr lang="ru-RU" sz="4000" dirty="0"/>
              <a:t>= </a:t>
            </a:r>
            <a:r>
              <a:rPr lang="ru-RU" sz="4000" dirty="0" smtClean="0"/>
              <a:t>5,</a:t>
            </a:r>
            <a:r>
              <a:rPr lang="de-DE" sz="4000" dirty="0" smtClean="0"/>
              <a:t>d</a:t>
            </a:r>
            <a:r>
              <a:rPr lang="ru-RU" sz="4000" dirty="0" smtClean="0"/>
              <a:t> </a:t>
            </a:r>
            <a:r>
              <a:rPr lang="ru-RU" sz="4000" dirty="0"/>
              <a:t>= - </a:t>
            </a:r>
            <a:r>
              <a:rPr lang="ru-RU" sz="4000" dirty="0" smtClean="0"/>
              <a:t>3        2 вариант  </a:t>
            </a:r>
          </a:p>
          <a:p>
            <a:pPr>
              <a:buNone/>
            </a:pPr>
            <a:r>
              <a:rPr lang="ru-RU" sz="5400" dirty="0" smtClean="0"/>
              <a:t> </a:t>
            </a:r>
            <a:r>
              <a:rPr lang="ru-RU" sz="3900" dirty="0" smtClean="0"/>
              <a:t>Ответ:</a:t>
            </a:r>
            <a:r>
              <a:rPr lang="ru-RU" sz="3900" dirty="0" smtClean="0">
                <a:solidFill>
                  <a:srgbClr val="FF0000"/>
                </a:solidFill>
              </a:rPr>
              <a:t> а₁=5, </a:t>
            </a:r>
            <a:r>
              <a:rPr lang="ru-RU" sz="3900" dirty="0" err="1" smtClean="0">
                <a:solidFill>
                  <a:srgbClr val="FF0000"/>
                </a:solidFill>
              </a:rPr>
              <a:t>а₂=</a:t>
            </a:r>
            <a:r>
              <a:rPr lang="ru-RU" sz="3900" dirty="0" smtClean="0">
                <a:solidFill>
                  <a:srgbClr val="FF0000"/>
                </a:solidFill>
              </a:rPr>
              <a:t> 2, а₃ =-1 , а₄=-4, а₅=-7.</a:t>
            </a:r>
            <a:r>
              <a:rPr lang="ru-RU" sz="3900" dirty="0" smtClean="0"/>
              <a:t>  </a:t>
            </a:r>
            <a:r>
              <a:rPr lang="ru-RU" sz="5400" dirty="0" smtClean="0"/>
              <a:t>                            </a:t>
            </a:r>
          </a:p>
          <a:p>
            <a:pPr>
              <a:buNone/>
            </a:pPr>
            <a:r>
              <a:rPr lang="ru-RU" sz="5400" dirty="0" smtClean="0"/>
              <a:t>   </a:t>
            </a:r>
            <a:r>
              <a:rPr lang="ru-RU" sz="4000" dirty="0" smtClean="0"/>
              <a:t>в</a:t>
            </a:r>
            <a:r>
              <a:rPr lang="ru-RU" sz="4000" dirty="0"/>
              <a:t>) </a:t>
            </a:r>
            <a:r>
              <a:rPr lang="ru-RU" sz="4000" dirty="0" smtClean="0"/>
              <a:t>а₁ = 5,</a:t>
            </a:r>
            <a:r>
              <a:rPr lang="de-DE" sz="4000" dirty="0" smtClean="0"/>
              <a:t>d</a:t>
            </a:r>
            <a:r>
              <a:rPr lang="ru-RU" sz="4000" dirty="0" smtClean="0"/>
              <a:t> </a:t>
            </a:r>
            <a:r>
              <a:rPr lang="ru-RU" sz="4000" dirty="0"/>
              <a:t>= </a:t>
            </a:r>
            <a:r>
              <a:rPr lang="ru-RU" sz="4000" dirty="0" smtClean="0"/>
              <a:t>0          3  вариант </a:t>
            </a:r>
          </a:p>
          <a:p>
            <a:pPr>
              <a:buNone/>
            </a:pPr>
            <a:r>
              <a:rPr lang="ru-RU" sz="4000" dirty="0" smtClean="0"/>
              <a:t>    Ответ:</a:t>
            </a:r>
            <a:r>
              <a:rPr lang="ru-RU" sz="4000" dirty="0" smtClean="0">
                <a:solidFill>
                  <a:srgbClr val="FF0000"/>
                </a:solidFill>
              </a:rPr>
              <a:t> а₁=5, </a:t>
            </a:r>
            <a:r>
              <a:rPr lang="ru-RU" sz="4000" dirty="0" err="1" smtClean="0">
                <a:solidFill>
                  <a:srgbClr val="FF0000"/>
                </a:solidFill>
              </a:rPr>
              <a:t>а₂=</a:t>
            </a:r>
            <a:r>
              <a:rPr lang="ru-RU" sz="4000" dirty="0" smtClean="0">
                <a:solidFill>
                  <a:srgbClr val="FF0000"/>
                </a:solidFill>
              </a:rPr>
              <a:t> 5, а₃ = 5, а₄=5, а₅=5.</a:t>
            </a:r>
            <a:endParaRPr lang="ru-RU" sz="4000" dirty="0"/>
          </a:p>
        </p:txBody>
      </p:sp>
      <p:pic>
        <p:nvPicPr>
          <p:cNvPr id="9" name="Picture 4" descr="C:\Users\Пользователь\Desktop\2728888-51ded059e1798a6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1872208" cy="16561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5.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Дано:  (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аn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)- арифметическая прогрессия.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1 вариант:            а) </a:t>
            </a:r>
            <a:r>
              <a:rPr lang="ru-RU" dirty="0" err="1" smtClean="0"/>
              <a:t>а</a:t>
            </a:r>
            <a:r>
              <a:rPr lang="ru-RU" dirty="0" smtClean="0"/>
              <a:t>₁ = 4, </a:t>
            </a:r>
            <a:r>
              <a:rPr lang="ru-RU" dirty="0" err="1" smtClean="0"/>
              <a:t>а₂=</a:t>
            </a:r>
            <a:r>
              <a:rPr lang="ru-RU" dirty="0" smtClean="0"/>
              <a:t> 6.      Найти:</a:t>
            </a:r>
            <a:r>
              <a:rPr lang="de-DE" dirty="0" smtClean="0"/>
              <a:t> d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Ответ:    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= 2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2 вариант:            б) а₃ = 7, </a:t>
            </a:r>
            <a:r>
              <a:rPr lang="ru-RU" dirty="0" err="1" smtClean="0"/>
              <a:t>а₄=</a:t>
            </a:r>
            <a:r>
              <a:rPr lang="ru-RU" dirty="0" smtClean="0"/>
              <a:t> 5.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Найти:</a:t>
            </a:r>
            <a:r>
              <a:rPr lang="de-DE" dirty="0" smtClean="0"/>
              <a:t> 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Ответ:    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= -2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3 вариант:           в) а₇ = 10, а₈ = -2.  Найти:</a:t>
            </a:r>
            <a:r>
              <a:rPr lang="de-DE" dirty="0" smtClean="0"/>
              <a:t> 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Ответ:    </a:t>
            </a:r>
            <a:r>
              <a:rPr lang="de-DE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 = -12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6. Вывод </a:t>
            </a:r>
            <a:r>
              <a:rPr lang="ru-RU" b="1" i="1" dirty="0">
                <a:solidFill>
                  <a:srgbClr val="C00000"/>
                </a:solidFill>
              </a:rPr>
              <a:t>формулы </a:t>
            </a:r>
            <a:r>
              <a:rPr lang="de-DE" b="1" i="1" dirty="0">
                <a:solidFill>
                  <a:srgbClr val="C00000"/>
                </a:solidFill>
              </a:rPr>
              <a:t>n</a:t>
            </a:r>
            <a:r>
              <a:rPr lang="ru-RU" b="1" i="1" dirty="0">
                <a:solidFill>
                  <a:srgbClr val="C00000"/>
                </a:solidFill>
              </a:rPr>
              <a:t>-го члена арифметической прогрессии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 smtClean="0"/>
              <a:t>Дано</a:t>
            </a:r>
            <a:r>
              <a:rPr lang="ru-RU" dirty="0" smtClean="0"/>
              <a:t>:   </a:t>
            </a:r>
            <a:r>
              <a:rPr lang="ru-RU" b="1" dirty="0"/>
              <a:t>(а</a:t>
            </a:r>
            <a:r>
              <a:rPr lang="en-US" b="1" baseline="-25000" dirty="0"/>
              <a:t>n</a:t>
            </a:r>
            <a:r>
              <a:rPr lang="ru-RU" b="1" dirty="0"/>
              <a:t>)</a:t>
            </a:r>
            <a:r>
              <a:rPr lang="ru-RU" dirty="0"/>
              <a:t> – арифметическая прогрессия, 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a</a:t>
            </a:r>
            <a:r>
              <a:rPr lang="ru-RU" baseline="-25000" dirty="0"/>
              <a:t>1</a:t>
            </a:r>
            <a:r>
              <a:rPr lang="ru-RU" dirty="0"/>
              <a:t>- первый член прогрессии, </a:t>
            </a:r>
            <a:r>
              <a:rPr lang="en-US" dirty="0"/>
              <a:t>d</a:t>
            </a:r>
            <a:r>
              <a:rPr lang="ru-RU" dirty="0"/>
              <a:t> – разность.</a:t>
            </a:r>
          </a:p>
          <a:p>
            <a:pPr lvl="0"/>
            <a:r>
              <a:rPr lang="en-US" dirty="0"/>
              <a:t>a</a:t>
            </a:r>
            <a:r>
              <a:rPr lang="en-US" baseline="-25000" dirty="0"/>
              <a:t>2 </a:t>
            </a:r>
            <a:r>
              <a:rPr lang="en-US" dirty="0"/>
              <a:t>= a</a:t>
            </a:r>
            <a:r>
              <a:rPr lang="en-US" baseline="-25000" dirty="0"/>
              <a:t>1</a:t>
            </a:r>
            <a:r>
              <a:rPr lang="en-US" dirty="0"/>
              <a:t> + d</a:t>
            </a:r>
            <a:endParaRPr lang="ru-RU" dirty="0"/>
          </a:p>
          <a:p>
            <a:pPr lvl="0"/>
            <a:r>
              <a:rPr lang="en-US" dirty="0" smtClean="0"/>
              <a:t>a</a:t>
            </a:r>
            <a:r>
              <a:rPr lang="en-US" baseline="-25000" dirty="0" smtClean="0"/>
              <a:t>3 </a:t>
            </a:r>
            <a:r>
              <a:rPr lang="en-US" dirty="0" smtClean="0"/>
              <a:t>= a</a:t>
            </a:r>
            <a:r>
              <a:rPr lang="en-US" baseline="-25000" dirty="0" smtClean="0"/>
              <a:t>2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 + d) + d = a</a:t>
            </a:r>
            <a:r>
              <a:rPr lang="en-US" baseline="-25000" dirty="0" smtClean="0"/>
              <a:t>1</a:t>
            </a:r>
            <a:r>
              <a:rPr lang="en-US" dirty="0" smtClean="0"/>
              <a:t>+2d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 = a</a:t>
            </a:r>
            <a:r>
              <a:rPr lang="en-US" baseline="-25000" dirty="0" smtClean="0"/>
              <a:t>3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+2d) +d = a</a:t>
            </a:r>
            <a:r>
              <a:rPr lang="en-US" baseline="-25000" dirty="0" smtClean="0"/>
              <a:t>1</a:t>
            </a:r>
            <a:r>
              <a:rPr lang="en-US" dirty="0" smtClean="0"/>
              <a:t>+3d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baseline="-25000" dirty="0" smtClean="0"/>
              <a:t>5 </a:t>
            </a:r>
            <a:r>
              <a:rPr lang="en-US" dirty="0" smtClean="0"/>
              <a:t>= a</a:t>
            </a:r>
            <a:r>
              <a:rPr lang="en-US" baseline="-25000" dirty="0" smtClean="0"/>
              <a:t>4 </a:t>
            </a:r>
            <a:r>
              <a:rPr lang="en-US" dirty="0" smtClean="0"/>
              <a:t>+ d =(a</a:t>
            </a:r>
            <a:r>
              <a:rPr lang="en-US" baseline="-25000" dirty="0" smtClean="0"/>
              <a:t>1</a:t>
            </a:r>
            <a:r>
              <a:rPr lang="en-US" dirty="0" smtClean="0"/>
              <a:t>+3d) +d = a</a:t>
            </a:r>
            <a:r>
              <a:rPr lang="en-US" baseline="-25000" dirty="0" smtClean="0"/>
              <a:t>1</a:t>
            </a:r>
            <a:r>
              <a:rPr lang="en-US" dirty="0" smtClean="0"/>
              <a:t>+4d</a:t>
            </a:r>
            <a:endParaRPr lang="ru-RU" dirty="0" smtClean="0"/>
          </a:p>
          <a:p>
            <a:pPr lvl="0"/>
            <a:r>
              <a:rPr lang="en-US" dirty="0" smtClean="0"/>
              <a:t>           .    .    .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+ (n-1)d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Записать в тетрадь формулу:</a:t>
            </a:r>
            <a:r>
              <a:rPr lang="ru-RU" b="1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ru-RU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ru-RU" b="1" baseline="-25000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FF0000"/>
                </a:solidFill>
              </a:rPr>
              <a:t>+ </a:t>
            </a:r>
            <a:r>
              <a:rPr lang="en-US" b="1" dirty="0" smtClean="0">
                <a:solidFill>
                  <a:srgbClr val="FF0000"/>
                </a:solidFill>
              </a:rPr>
              <a:t>d </a:t>
            </a: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ru-RU" b="1" dirty="0" smtClean="0">
                <a:solidFill>
                  <a:srgbClr val="FF0000"/>
                </a:solidFill>
              </a:rPr>
              <a:t>-1)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>
              <a:rot lat="21304568" lon="602246" rev="21547774"/>
            </a:camera>
            <a:lightRig rig="threePt" dir="t"/>
          </a:scene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7. </a:t>
            </a:r>
            <a:r>
              <a:rPr lang="ru-RU" sz="4000" i="1" dirty="0" smtClean="0">
                <a:solidFill>
                  <a:srgbClr val="C00000"/>
                </a:solidFill>
              </a:rPr>
              <a:t>Характеристическое свойство </a:t>
            </a:r>
            <a:r>
              <a:rPr lang="ru-RU" sz="4000" i="1" dirty="0">
                <a:solidFill>
                  <a:srgbClr val="C00000"/>
                </a:solidFill>
              </a:rPr>
              <a:t>арифметической прогрессии:</a:t>
            </a:r>
            <a:endParaRPr lang="ru-RU" sz="40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i="1" dirty="0" smtClean="0"/>
              <a:t>каждый </a:t>
            </a:r>
            <a:r>
              <a:rPr lang="ru-RU" sz="3600" i="1" dirty="0"/>
              <a:t>член арифметической прогрессии, начиная со второго , равен среднему арифметическому </a:t>
            </a:r>
            <a:r>
              <a:rPr lang="ru-RU" sz="3600" i="1" dirty="0" smtClean="0"/>
              <a:t>предыдущего </a:t>
            </a:r>
            <a:r>
              <a:rPr lang="ru-RU" sz="3600" i="1" dirty="0"/>
              <a:t>и последующего членов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r>
              <a:rPr lang="ru-RU" dirty="0" smtClean="0"/>
              <a:t>1.Дано: (</a:t>
            </a:r>
            <a:r>
              <a:rPr lang="ru-RU" dirty="0" err="1" smtClean="0"/>
              <a:t>а</a:t>
            </a:r>
            <a:r>
              <a:rPr lang="ru-RU" sz="2000" dirty="0" err="1" smtClean="0"/>
              <a:t>n</a:t>
            </a:r>
            <a:r>
              <a:rPr lang="ru-RU" dirty="0" smtClean="0"/>
              <a:t>)- арифметическая прогрессия,</a:t>
            </a:r>
          </a:p>
          <a:p>
            <a:pPr>
              <a:buNone/>
            </a:pPr>
            <a:r>
              <a:rPr lang="ru-RU" dirty="0" smtClean="0"/>
              <a:t>    1 вариант        а) </a:t>
            </a:r>
            <a:r>
              <a:rPr lang="ru-RU" dirty="0" err="1" smtClean="0"/>
              <a:t>а</a:t>
            </a:r>
            <a:r>
              <a:rPr lang="ru-RU" dirty="0" smtClean="0"/>
              <a:t>₁ = 4,  а₃ = 6.       Найти: а₂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 вариант        б) а</a:t>
            </a:r>
            <a:r>
              <a:rPr lang="el-GR" dirty="0" smtClean="0"/>
              <a:t>₃</a:t>
            </a:r>
            <a:r>
              <a:rPr lang="ru-RU" dirty="0" smtClean="0"/>
              <a:t> = -5,  а₅ = 5.     Найти: а₄</a:t>
            </a:r>
          </a:p>
          <a:p>
            <a:pPr>
              <a:buNone/>
            </a:pPr>
            <a:r>
              <a:rPr lang="ru-RU" dirty="0" smtClean="0"/>
              <a:t>    3 вариант        в) а₇ = 10, а₉ = 6.     Найти: а₈</a:t>
            </a:r>
          </a:p>
          <a:p>
            <a:pPr>
              <a:buNone/>
            </a:pPr>
            <a:endParaRPr lang="ru-RU" sz="4000" i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3212976"/>
            <a:ext cx="548905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517718" lon="20376060" rev="10523651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Тест    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</a:t>
            </a:r>
            <a:r>
              <a:rPr lang="ru-RU" dirty="0" smtClean="0"/>
              <a:t>.Арифметичекая прогрессия – это числовая последовательность, в которой каждый член начиная со второго, равен предыдущему </a:t>
            </a:r>
          </a:p>
          <a:p>
            <a:r>
              <a:rPr lang="ru-RU" dirty="0" smtClean="0"/>
              <a:t>Выберите правильный ответ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а)</a:t>
            </a:r>
            <a:r>
              <a:rPr lang="ru-RU" dirty="0" smtClean="0"/>
              <a:t>  сложенному с одним и тем же числом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б)</a:t>
            </a:r>
            <a:r>
              <a:rPr lang="ru-RU" dirty="0" smtClean="0"/>
              <a:t>  умноженному на одно и то же число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в) </a:t>
            </a:r>
            <a:r>
              <a:rPr lang="ru-RU" dirty="0" smtClean="0"/>
              <a:t>разделенному на одно и то же число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г)</a:t>
            </a:r>
            <a:r>
              <a:rPr lang="ru-RU" dirty="0" smtClean="0"/>
              <a:t> возведенному в квадрат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1127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Тест     Задание №1</vt:lpstr>
      <vt:lpstr>Задание №2 </vt:lpstr>
      <vt:lpstr>Задание № 3; 4</vt:lpstr>
      <vt:lpstr>Задание № 5; 6; 7</vt:lpstr>
      <vt:lpstr>Задание № 8; 9; 10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67</cp:revision>
  <dcterms:created xsi:type="dcterms:W3CDTF">2011-01-13T13:02:22Z</dcterms:created>
  <dcterms:modified xsi:type="dcterms:W3CDTF">2016-01-10T17:41:30Z</dcterms:modified>
</cp:coreProperties>
</file>