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BDC96-B637-45F9-B148-8EBE252289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A2F69-4B72-4DEE-9BFF-079A2CD93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B0914D-F714-47CD-A535-A72109BCA5A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CA801D-D63E-4807-A585-AD844DAEBE33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6A0D3C-A506-490A-A05E-6FCB3F39A0B1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835D483-A625-49C1-93E5-287D7116B4E8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12E2-BA3C-4503-9D20-55E47098D50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8ABD-CF79-47E4-81E8-C0F648980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40;&#1079;&#1073;&#1091;&#1082;&#1072;\&#1072;&#1087;&#1083;&#1086;&#1076;&#1080;&#1089;&#1084;&#1077;&#1085;&#1090;&#1099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3.png"/><Relationship Id="rId4" Type="http://schemas.openxmlformats.org/officeDocument/2006/relationships/audio" Target="../media/audio4.wav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prezentatsii/russkij-jazyk/Proschaj-Azbuka/013-Proschaj-Azbuk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40;&#1079;&#1073;&#1091;&#1082;&#1072;\&#1072;&#1087;&#1083;&#1086;&#1076;&#1080;&#1089;&#1084;&#1077;&#1085;&#1090;&#1099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40;&#1079;&#1073;&#1091;&#1082;&#1072;\&#1072;&#1087;&#1083;&#1086;&#1076;&#1080;&#1089;&#1084;&#1077;&#1085;&#1090;&#1099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40;&#1079;&#1073;&#1091;&#1082;&#1072;\&#1072;&#1087;&#1083;&#1086;&#1076;&#1080;&#1089;&#1084;&#1077;&#1085;&#1090;&#1099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40;&#1079;&#1073;&#1091;&#1082;&#1072;\&#1072;&#1087;&#1083;&#1086;&#1076;&#1080;&#1089;&#1084;&#1077;&#1085;&#1090;&#1099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188" y="260350"/>
            <a:ext cx="82296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7000" dirty="0">
                <a:solidFill>
                  <a:srgbClr val="6600FF"/>
                </a:solidFill>
                <a:latin typeface="Calibri" pitchFamily="34" charset="0"/>
              </a:rPr>
              <a:t>МА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7000" dirty="0">
                <a:solidFill>
                  <a:srgbClr val="6600FF"/>
                </a:solidFill>
                <a:latin typeface="Calibri" pitchFamily="34" charset="0"/>
              </a:rPr>
              <a:t> ЗИ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995952"/>
            <a:ext cx="4038285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Зима</a:t>
            </a:r>
          </a:p>
        </p:txBody>
      </p:sp>
      <p:pic>
        <p:nvPicPr>
          <p:cNvPr id="7" name="Picture 7" descr="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1428750"/>
            <a:ext cx="24114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965825"/>
            <a:ext cx="433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85720" y="50004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Скорей бы приблизился вечер,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И час долгожданный настал,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Чтоб мне в золоченой карете,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Поехать на сказочный бал.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Никто во дворце не узнает,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Откуда я, как я зовусь,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Но лишь только полночь настанет,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К себе на чердак я вернусь.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75779" name="Picture 3" descr="&amp;Dcy;&amp;iecy;&amp;tcy;&amp;scy;&amp;kcy;&amp;icy;&amp;iecy; &amp;ocy;&amp;tcy;&amp;rcy;&amp;icy;&amp;scy;&amp;ocy;&amp;vcy;&amp;kcy;&amp;i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60168"/>
            <a:ext cx="3219458" cy="590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38102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Он и весел и не злобен,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этот милый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чудачок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С ним хозяин мальчик Робин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И приятель Пятачок.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Для него прогулки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праздник,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А на мед особый нюх.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Это плюшевый проказник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Медвежонок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http://img.buro247.ru/img/comments/049e9e_00a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00042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Всех на свете он добрей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Лечит он больных зверей.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И однажды из болота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Вытащил он бегемота!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Он известен, знаменит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Это доктор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79875" name="Picture 3" descr="&amp;Pcy;&amp;rcy;&amp;ocy;&amp;khcy;&amp;ocy;&amp;dcy;&amp;ncy;&amp;ocy;&amp;jcy; &amp;bcy;&amp;acy;&amp;lcy;&amp;lcy;. &amp;dcy;&amp;iecy;&amp;tcy;&amp;scy;&amp;kcy;&amp;icy;&amp;jcy; &amp;dcy;&amp;ocy;&amp;kcy;&amp;tcy;&amp;ocy;&amp;rcy; &amp;dcy;&amp;lcy;&amp;yacy; &amp;dcy;&amp;iecy;&amp;tcy;&amp;iecy;&amp;jcy; &amp;vcy; &amp;kcy;&amp;acy;&amp;rcy;&amp;tcy;&amp;icy;&amp;ncy;&amp;kcy;&amp;acy;&amp;khcy; &amp;Pcy;&amp;ocy;&amp;scy;&amp;tcy;&amp;ucy;&amp;pcy;&amp;a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642918"/>
            <a:ext cx="4462473" cy="5739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&amp;Ucy;&amp;mcy;&amp;kcy;&amp;acy;. &amp;ocy;&amp;zcy;&amp;vcy;&amp;ucy;&amp;chcy;&amp;iecy;&amp;ncy;&amp;ncy;&amp;acy;&amp;yacy; &amp;kcy;&amp;ncy;&amp;icy;&amp;gcy;&amp;acy; (10 &amp;kcy;&amp;ncy;&amp;ocy;&amp;pcy;&amp;ocy;&amp;kcy;). 5 &amp;icy;&amp;scy;&amp;tcy;&amp;ocy;&amp;rcy;&amp;icy;&amp;jcy; &amp;pcy;&amp;rcy;&amp;ocy; &amp;ncy;&amp;iecy;&amp;zcy;&amp;ncy;&amp;acy;&amp;jcy;&amp;kcy;&amp;ucy; &amp;icy;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70"/>
            <a:ext cx="3857652" cy="3857652"/>
          </a:xfrm>
          <a:prstGeom prst="rect">
            <a:avLst/>
          </a:prstGeom>
          <a:noFill/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643174" y="714356"/>
            <a:ext cx="61436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Он дружок зверям и детям 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Он живое существо,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Но таких на белом свете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Больше нет ни одного!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Потому что он не птица,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Не котенок, не лисица,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Не волчонок, не сурок,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Но заснята для кино,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И известна всем давно,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cs typeface="Times New Roman" pitchFamily="18" charset="0"/>
              </a:rPr>
              <a:t>    Эта милая мордашка,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А зовется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………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78851" name="Picture 3" descr="&amp;Scy;&amp;khcy;&amp;iecy;&amp;mcy;&amp;ycy; &amp;vcy;&amp;ycy;&amp;shcy;&amp;icy;&amp;vcy;&amp;kcy;&amp;icy; &quot;&amp;mcy;&amp;ucy;&amp;lcy;&amp;softcy;&amp;fcy;&amp;icy;&amp;lcy;&amp;softcy;&amp;mcy;&quot; - poltanya1 - &amp;Acy;&amp;vcy;&amp;tcy;&amp;ocy;&amp;rcy;&amp;ycy; - &amp;Pcy;&amp;ocy;&amp;rcy;&amp;tcy;&amp;acy;&amp;lcy; &quot;&amp;Vcy;&amp;ycy;&amp;shcy;&amp;icy;&amp;vcy;&amp;kcy;&amp;acy; &amp;kcy;&amp;rcy;&amp;iecy;&amp;scy;&amp;tcy;&amp;ocy;&amp;m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836" y="1785926"/>
            <a:ext cx="5405164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57158" y="642918"/>
            <a:ext cx="53578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cs typeface="Arial" pitchFamily="34" charset="0"/>
              </a:rPr>
              <a:t>Заметает пурга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cs typeface="Arial" pitchFamily="34" charset="0"/>
              </a:rPr>
              <a:t>Хочет в белых снегах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cs typeface="Arial" pitchFamily="34" charset="0"/>
              </a:rPr>
              <a:t>Ветер резвый уснул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cs typeface="Arial" pitchFamily="34" charset="0"/>
              </a:rPr>
              <a:t>Ни проехать в лесу,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714356"/>
            <a:ext cx="3216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белый </a:t>
            </a:r>
            <a:r>
              <a:rPr lang="ru-RU" sz="3600" b="1" i="1" dirty="0">
                <a:solidFill>
                  <a:srgbClr val="7030A0"/>
                </a:solidFill>
              </a:rPr>
              <a:t>путь.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785926"/>
            <a:ext cx="278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потонуть</a:t>
            </a:r>
            <a:r>
              <a:rPr lang="ru-RU" sz="36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2857496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на </a:t>
            </a:r>
            <a:r>
              <a:rPr lang="ru-RU" sz="3600" b="1" i="1" dirty="0">
                <a:solidFill>
                  <a:srgbClr val="7030A0"/>
                </a:solidFill>
              </a:rPr>
              <a:t>пути,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000504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ни </a:t>
            </a:r>
            <a:r>
              <a:rPr lang="ru-RU" sz="3600" b="1" i="1" dirty="0">
                <a:solidFill>
                  <a:srgbClr val="7030A0"/>
                </a:solidFill>
              </a:rPr>
              <a:t>пройти.</a:t>
            </a:r>
          </a:p>
        </p:txBody>
      </p:sp>
      <p:pic>
        <p:nvPicPr>
          <p:cNvPr id="7" name="Picture 7" descr="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786322"/>
            <a:ext cx="2411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7752" y="928670"/>
            <a:ext cx="3521082" cy="4722469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143248"/>
            <a:ext cx="29912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C00000"/>
                </a:solidFill>
              </a:rPr>
              <a:t>Азбука </a:t>
            </a:r>
            <a:r>
              <a:rPr lang="ru-RU" sz="5400" b="1" i="1" dirty="0" smtClean="0">
                <a:solidFill>
                  <a:srgbClr val="C00000"/>
                </a:solidFill>
              </a:rPr>
              <a:t>-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к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00240"/>
            <a:ext cx="37802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C00000"/>
                </a:solidFill>
              </a:rPr>
              <a:t>мудрости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928670"/>
            <a:ext cx="3934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C00000"/>
                </a:solidFill>
              </a:rPr>
              <a:t>ступенька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0.00121 -0.00833 0.00243 -0.0162 0.00451 -0.0243 C 0.00608 -0.03727 0.00868 -0.04977 0.01059 -0.06273 C 0.0118 -0.0831 0.01528 -0.10139 0.01805 -0.12129 C 0.01927 -0.18657 0.01198 -0.19768 0.03333 -0.24051 C 0.03576 -0.25115 0.04062 -0.26134 0.04531 -0.2706 C 0.04896 -0.27777 0.05503 -0.28217 0.05903 -0.28889 C 0.06233 -0.29421 0.06354 -0.29977 0.06667 -0.30509 C 0.07118 -0.31273 0.07326 -0.32222 0.07569 -0.33125 C 0.07621 -0.33333 0.07726 -0.33727 0.07726 -0.33727 C 0.07673 -0.34213 0.07691 -0.34699 0.07569 -0.35162 C 0.07517 -0.35347 0.07344 -0.35416 0.07257 -0.35555 C 0.06667 -0.36527 0.06111 -0.37477 0.05295 -0.38171 C 0.04965 -0.38865 0.05139 -0.38634 0.04844 -0.38981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0.02962 -0.00399 0.05787 -0.00607 0.08703 C -0.00468 0.10601 -0.00347 0.12523 0.00452 0.14143 C 0.00643 0.15138 0.01233 0.16504 0.01667 0.17384 C 0.01563 0.1868 0.01719 0.19537 0.01059 0.20416 C 0.00625 0.22106 0.01233 0.20046 0.00608 0.21435 C 0.00521 0.2162 0.00452 0.22245 0.00452 0.22037 C 0.00452 0.21412 0.00608 0.20833 0.00608 0.20208 " pathEditMode="relative" ptsTypes="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0208 -0.00191 -0.00416 -0.00156 -0.00625 C -0.00104 -0.00995 0.00278 -0.01134 0.00451 -0.01435 C 0.00781 -0.02013 0.01128 -0.02314 0.0151 -0.02847 C 0.01736 -0.03703 0.02066 -0.03912 0.02569 -0.04444 C 0.03941 -0.05902 0.05608 -0.06064 0.07274 -0.06666 C 0.07274 -0.06666 0.08403 -0.07175 0.08628 -0.07291 C 0.08941 -0.0743 0.09549 -0.07685 0.09549 -0.07685 C 0.09913 -0.08217 0.09774 -0.07939 0.1 -0.08495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.11551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428596" y="1000108"/>
            <a:ext cx="80538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abriola" pitchFamily="82" charset="0"/>
                <a:cs typeface="Times New Roman" pitchFamily="18" charset="0"/>
              </a:rPr>
              <a:t>   </a:t>
            </a: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abriola" pitchFamily="82" charset="0"/>
                <a:cs typeface="Times New Roman" pitchFamily="18" charset="0"/>
              </a:rPr>
              <a:t>МУЗЫКАЛЬНАЯ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abriola" pitchFamily="82" charset="0"/>
                <a:cs typeface="Times New Roman" pitchFamily="18" charset="0"/>
              </a:rPr>
              <a:t>                           СТУДИЯ</a:t>
            </a:r>
            <a:endParaRPr kumimoji="0" lang="ru-RU" sz="8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Gabriola" pitchFamily="82" charset="0"/>
            </a:endParaRPr>
          </a:p>
        </p:txBody>
      </p:sp>
      <p:pic>
        <p:nvPicPr>
          <p:cNvPr id="82947" name="Picture 3" descr="&amp;Acy;&amp;ncy;&amp;ocy;&amp;ncy;&amp;scy;&amp;ycy;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911228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0100" y="928670"/>
            <a:ext cx="1008063" cy="1008062"/>
          </a:xfrm>
          <a:prstGeom prst="actionButtonBlank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5984" y="2214554"/>
            <a:ext cx="1008063" cy="1008062"/>
          </a:xfrm>
          <a:prstGeom prst="actionButtonBlank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7620" y="642918"/>
            <a:ext cx="1008063" cy="1008062"/>
          </a:xfrm>
          <a:prstGeom prst="actionButtonBlank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0628" y="2357430"/>
            <a:ext cx="1008063" cy="1008062"/>
          </a:xfrm>
          <a:prstGeom prst="actionButtonBlank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43702" y="1142984"/>
            <a:ext cx="1008063" cy="1008062"/>
          </a:xfrm>
          <a:prstGeom prst="actionButtonBlank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57290" y="3643314"/>
            <a:ext cx="1008063" cy="1008062"/>
          </a:xfrm>
          <a:prstGeom prst="actionButtonBlank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00496" y="4214818"/>
            <a:ext cx="1008063" cy="1008062"/>
          </a:xfrm>
          <a:prstGeom prst="actionButtonBlank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29388" y="4000504"/>
            <a:ext cx="1008063" cy="1008062"/>
          </a:xfrm>
          <a:prstGeom prst="actionButtonBlank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36" descr="en0067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219909">
            <a:off x="1661234" y="734511"/>
            <a:ext cx="374650" cy="863600"/>
          </a:xfrm>
          <a:prstGeom prst="rect">
            <a:avLst/>
          </a:prstGeom>
          <a:noFill/>
        </p:spPr>
      </p:pic>
      <p:pic>
        <p:nvPicPr>
          <p:cNvPr id="11" name="Picture 136" descr="en0067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219909">
            <a:off x="4518753" y="448760"/>
            <a:ext cx="374650" cy="863600"/>
          </a:xfrm>
          <a:prstGeom prst="rect">
            <a:avLst/>
          </a:prstGeom>
          <a:noFill/>
        </p:spPr>
      </p:pic>
      <p:pic>
        <p:nvPicPr>
          <p:cNvPr id="12" name="Picture 136" descr="en0067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219909">
            <a:off x="7304835" y="948827"/>
            <a:ext cx="374650" cy="863600"/>
          </a:xfrm>
          <a:prstGeom prst="rect">
            <a:avLst/>
          </a:prstGeom>
          <a:noFill/>
        </p:spPr>
      </p:pic>
      <p:pic>
        <p:nvPicPr>
          <p:cNvPr id="13" name="Picture 136" descr="en0067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219909">
            <a:off x="2947117" y="2020397"/>
            <a:ext cx="374650" cy="863600"/>
          </a:xfrm>
          <a:prstGeom prst="rect">
            <a:avLst/>
          </a:prstGeom>
          <a:noFill/>
        </p:spPr>
      </p:pic>
      <p:pic>
        <p:nvPicPr>
          <p:cNvPr id="14" name="Picture 136" descr="en0067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219909">
            <a:off x="5661760" y="2091835"/>
            <a:ext cx="374650" cy="863600"/>
          </a:xfrm>
          <a:prstGeom prst="rect">
            <a:avLst/>
          </a:prstGeom>
          <a:noFill/>
        </p:spPr>
      </p:pic>
      <p:pic>
        <p:nvPicPr>
          <p:cNvPr id="15" name="Picture 136" descr="en0067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219909">
            <a:off x="2089862" y="3377719"/>
            <a:ext cx="374650" cy="863600"/>
          </a:xfrm>
          <a:prstGeom prst="rect">
            <a:avLst/>
          </a:prstGeom>
          <a:noFill/>
        </p:spPr>
      </p:pic>
      <p:pic>
        <p:nvPicPr>
          <p:cNvPr id="16" name="Picture 136" descr="en0067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219909">
            <a:off x="4661629" y="3877786"/>
            <a:ext cx="374650" cy="863600"/>
          </a:xfrm>
          <a:prstGeom prst="rect">
            <a:avLst/>
          </a:prstGeom>
          <a:noFill/>
        </p:spPr>
      </p:pic>
      <p:pic>
        <p:nvPicPr>
          <p:cNvPr id="17" name="Picture 136" descr="en0067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219909">
            <a:off x="7161958" y="3663471"/>
            <a:ext cx="374650" cy="863600"/>
          </a:xfrm>
          <a:prstGeom prst="rect">
            <a:avLst/>
          </a:prstGeom>
          <a:noFill/>
        </p:spPr>
      </p:pic>
      <p:pic>
        <p:nvPicPr>
          <p:cNvPr id="18" name="Picture 9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5 - голубой вагон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1285860"/>
            <a:ext cx="519114" cy="519114"/>
          </a:xfrm>
          <a:prstGeom prst="rect">
            <a:avLst/>
          </a:prstGeom>
          <a:noFill/>
        </p:spPr>
      </p:pic>
      <p:pic>
        <p:nvPicPr>
          <p:cNvPr id="19" name="Picture 10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06 - улыбка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19544" y="1000108"/>
            <a:ext cx="500066" cy="500066"/>
          </a:xfrm>
          <a:prstGeom prst="rect">
            <a:avLst/>
          </a:prstGeom>
          <a:noFill/>
        </p:spPr>
      </p:pic>
      <p:pic>
        <p:nvPicPr>
          <p:cNvPr id="20" name="Picture 10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07 - антошка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1500174"/>
            <a:ext cx="519114" cy="519114"/>
          </a:xfrm>
          <a:prstGeom prst="rect">
            <a:avLst/>
          </a:prstGeom>
          <a:noFill/>
        </p:spPr>
      </p:pic>
      <p:pic>
        <p:nvPicPr>
          <p:cNvPr id="21" name="Picture 10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07 - антошка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2571744"/>
            <a:ext cx="428628" cy="428628"/>
          </a:xfrm>
          <a:prstGeom prst="rect">
            <a:avLst/>
          </a:prstGeom>
          <a:noFill/>
        </p:spPr>
      </p:pic>
      <p:pic>
        <p:nvPicPr>
          <p:cNvPr id="22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4" name="22 - песня гены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2714620"/>
            <a:ext cx="428628" cy="428628"/>
          </a:xfrm>
          <a:prstGeom prst="rect">
            <a:avLst/>
          </a:prstGeom>
          <a:noFill/>
        </p:spPr>
      </p:pic>
      <p:pic>
        <p:nvPicPr>
          <p:cNvPr id="23" name="Picture 78">
            <a:hlinkClick r:id="" action="ppaction://media"/>
          </p:cNvPr>
          <p:cNvPicPr>
            <a:picLocks noRot="1" noChangeAspect="1" noChangeArrowheads="1"/>
          </p:cNvPicPr>
          <p:nvPr>
            <a:wavAudioFile r:embed="rId5" name="11 - два весёлых гуся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4000504"/>
            <a:ext cx="428628" cy="428628"/>
          </a:xfrm>
          <a:prstGeom prst="rect">
            <a:avLst/>
          </a:prstGeom>
          <a:noFill/>
        </p:spPr>
      </p:pic>
      <p:pic>
        <p:nvPicPr>
          <p:cNvPr id="24" name="Picture 96">
            <a:hlinkClick r:id="" action="ppaction://media"/>
          </p:cNvPr>
          <p:cNvPicPr>
            <a:picLocks noRot="1" noChangeAspect="1" noChangeArrowheads="1"/>
          </p:cNvPicPr>
          <p:nvPr>
            <a:wavAudioFile r:embed="rId6" name="02 - если добрый ты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4500570"/>
            <a:ext cx="500066" cy="500066"/>
          </a:xfrm>
          <a:prstGeom prst="rect">
            <a:avLst/>
          </a:prstGeom>
          <a:noFill/>
        </p:spPr>
      </p:pic>
      <p:pic>
        <p:nvPicPr>
          <p:cNvPr id="25" name="Picture 98">
            <a:hlinkClick r:id="" action="ppaction://media"/>
          </p:cNvPr>
          <p:cNvPicPr>
            <a:picLocks noRot="1" noChangeAspect="1" noChangeArrowheads="1"/>
          </p:cNvPicPr>
          <p:nvPr>
            <a:wavAudioFile r:embed="rId7" name="04 - чунга чанга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4286256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85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25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25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999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866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959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666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-357222" y="2071678"/>
            <a:ext cx="4357719" cy="98107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 dirty="0" smtClean="0">
                <a:solidFill>
                  <a:srgbClr val="2323DC"/>
                </a:solidFill>
              </a:rPr>
              <a:t>Спасибо, </a:t>
            </a:r>
            <a:br>
              <a:rPr lang="ru-RU" sz="5400" b="1" i="1" dirty="0" smtClean="0">
                <a:solidFill>
                  <a:srgbClr val="2323DC"/>
                </a:solidFill>
              </a:rPr>
            </a:br>
            <a:r>
              <a:rPr lang="ru-RU" sz="5400" b="1" i="1" dirty="0" smtClean="0">
                <a:solidFill>
                  <a:srgbClr val="2323DC"/>
                </a:solidFill>
              </a:rPr>
              <a:t>Азбука</a:t>
            </a:r>
            <a:r>
              <a:rPr lang="ru-RU" sz="5400" dirty="0" smtClean="0">
                <a:solidFill>
                  <a:srgbClr val="2323DC"/>
                </a:solidFill>
              </a:rPr>
              <a:t>!</a:t>
            </a:r>
          </a:p>
        </p:txBody>
      </p:sp>
      <p:pic>
        <p:nvPicPr>
          <p:cNvPr id="13319" name="Picture 7" descr="&amp;Rcy;&amp;acy;&amp;zcy;&amp;ncy;&amp;ocy;&amp;tscy;&amp;vcy;&amp;iecy;&amp;tcy;&amp;ncy;&amp;acy;&amp;yacy; &amp;acy;&amp;zcy;&amp;bcy;&amp;ucy;&amp;kcy;&amp;acy; &amp;dcy;&amp;lcy;&amp;yacy; &amp;dcy;&amp;iecy;&amp;tcy;&amp;iecy;&amp;jcy; &quot; &amp;SHcy;&amp;acy;&amp;bcy;&amp;lcy;&amp;ocy;&amp;ncy;&amp;ycy; photoshop &amp;icy; &amp;Rcy;&amp;acy;&amp;mcy;&amp;kcy;&amp;icy; &amp;dcy;&amp;l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-22714"/>
            <a:ext cx="4857784" cy="68807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Слайды 1, 18-22 позаимствованы из презентации «Прощание с Азбукой» на сайте </a:t>
            </a:r>
            <a:r>
              <a:rPr lang="en-US" sz="2000" dirty="0" smtClean="0">
                <a:hlinkClick r:id="rId2"/>
              </a:rPr>
              <a:t>http://900igr.net/prezentatsii/russkij-jazyk/Proschaj-Azbuka/013-Proschaj-Azbuka.html</a:t>
            </a:r>
            <a:r>
              <a:rPr lang="ru-RU" sz="2000" dirty="0" smtClean="0"/>
              <a:t>. Автор, к сожалению, неизвестен.</a:t>
            </a:r>
          </a:p>
          <a:p>
            <a:r>
              <a:rPr lang="en-US" sz="2000" dirty="0" smtClean="0"/>
              <a:t>http://rutube.ru/video/person/288595/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0160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765175"/>
            <a:ext cx="82296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4900" dirty="0">
                <a:solidFill>
                  <a:srgbClr val="6600FF"/>
                </a:solidFill>
                <a:latin typeface="Calibri" pitchFamily="34" charset="0"/>
              </a:rPr>
              <a:t>МОР ХО</a:t>
            </a:r>
            <a:br>
              <a:rPr lang="ru-RU" sz="14900" dirty="0">
                <a:solidFill>
                  <a:srgbClr val="6600FF"/>
                </a:solidFill>
                <a:latin typeface="Calibri" pitchFamily="34" charset="0"/>
              </a:rPr>
            </a:br>
            <a:r>
              <a:rPr lang="ru-RU" sz="14900" dirty="0">
                <a:solidFill>
                  <a:srgbClr val="6600FF"/>
                </a:solidFill>
                <a:latin typeface="Calibri" pitchFamily="34" charset="0"/>
              </a:rPr>
              <a:t>МУ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995952"/>
            <a:ext cx="7120795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Мухомор</a:t>
            </a:r>
          </a:p>
        </p:txBody>
      </p:sp>
      <p:pic>
        <p:nvPicPr>
          <p:cNvPr id="7" name="Picture 7" descr="2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643313"/>
            <a:ext cx="2411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6925"/>
            <a:ext cx="6207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0"/>
            <a:ext cx="662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260350"/>
            <a:ext cx="8229600" cy="62642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7000" dirty="0">
                <a:solidFill>
                  <a:srgbClr val="6600FF"/>
                </a:solidFill>
                <a:latin typeface="+mn-lt"/>
              </a:rPr>
              <a:t>ОДУ </a:t>
            </a:r>
            <a:br>
              <a:rPr lang="ru-RU" sz="17000" dirty="0">
                <a:solidFill>
                  <a:srgbClr val="6600FF"/>
                </a:solidFill>
                <a:latin typeface="+mn-lt"/>
              </a:rPr>
            </a:br>
            <a:r>
              <a:rPr lang="ru-RU" sz="17000" dirty="0">
                <a:solidFill>
                  <a:srgbClr val="6600FF"/>
                </a:solidFill>
                <a:latin typeface="+mn-lt"/>
              </a:rPr>
              <a:t> ЧИК ВАН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143512"/>
            <a:ext cx="686059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одуванчик</a:t>
            </a:r>
          </a:p>
        </p:txBody>
      </p:sp>
      <p:pic>
        <p:nvPicPr>
          <p:cNvPr id="7" name="Picture 7" descr="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411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021388"/>
            <a:ext cx="433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549275"/>
            <a:ext cx="82296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0" dirty="0">
                <a:solidFill>
                  <a:srgbClr val="6600FF"/>
                </a:solidFill>
                <a:latin typeface="Calibri" pitchFamily="34" charset="0"/>
              </a:rPr>
              <a:t>РЁ  ЗА БЕ</a:t>
            </a:r>
            <a:endParaRPr lang="ru-RU" sz="17000" dirty="0">
              <a:solidFill>
                <a:srgbClr val="6600FF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995952"/>
            <a:ext cx="4819524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Берёза</a:t>
            </a:r>
          </a:p>
        </p:txBody>
      </p:sp>
      <p:pic>
        <p:nvPicPr>
          <p:cNvPr id="6" name="Picture 7" descr="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500438"/>
            <a:ext cx="2411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0928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736600"/>
            <a:ext cx="82296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18000" dirty="0">
                <a:solidFill>
                  <a:srgbClr val="6600FF"/>
                </a:solidFill>
                <a:latin typeface="Calibri" pitchFamily="34" charset="0"/>
              </a:rPr>
              <a:t>ДО ВО </a:t>
            </a:r>
            <a:br>
              <a:rPr lang="ru-RU" sz="18000" dirty="0">
                <a:solidFill>
                  <a:srgbClr val="6600FF"/>
                </a:solidFill>
                <a:latin typeface="Calibri" pitchFamily="34" charset="0"/>
              </a:rPr>
            </a:br>
            <a:r>
              <a:rPr lang="ru-RU" sz="18000" dirty="0">
                <a:solidFill>
                  <a:srgbClr val="6600FF"/>
                </a:solidFill>
                <a:latin typeface="Calibri" pitchFamily="34" charset="0"/>
              </a:rPr>
              <a:t>ПАД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786322"/>
            <a:ext cx="6742360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водопад</a:t>
            </a:r>
          </a:p>
        </p:txBody>
      </p:sp>
      <p:pic>
        <p:nvPicPr>
          <p:cNvPr id="7" name="Picture 7" descr="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786063"/>
            <a:ext cx="2411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37288"/>
            <a:ext cx="433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71400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00B050"/>
                </a:solidFill>
                <a:latin typeface="Gabriola" pitchFamily="82" charset="0"/>
              </a:rPr>
              <a:t>ЛИТЕРАТУРНАЯ </a:t>
            </a:r>
            <a:endParaRPr lang="ru-RU" sz="6600" b="1" i="1" dirty="0" smtClean="0">
              <a:solidFill>
                <a:srgbClr val="00B050"/>
              </a:solidFill>
              <a:latin typeface="Gabriola" pitchFamily="82" charset="0"/>
            </a:endParaRPr>
          </a:p>
          <a:p>
            <a:r>
              <a:rPr lang="ru-RU" sz="6600" b="1" i="1" dirty="0">
                <a:solidFill>
                  <a:srgbClr val="00B050"/>
                </a:solidFill>
                <a:latin typeface="Gabriola" pitchFamily="82" charset="0"/>
              </a:rPr>
              <a:t> </a:t>
            </a:r>
            <a:r>
              <a:rPr lang="ru-RU" sz="6600" b="1" i="1" dirty="0" smtClean="0">
                <a:solidFill>
                  <a:srgbClr val="00B050"/>
                </a:solidFill>
                <a:latin typeface="Gabriola" pitchFamily="82" charset="0"/>
              </a:rPr>
              <a:t>                         ГОСТИНАЯ</a:t>
            </a:r>
            <a:endParaRPr lang="ru-RU" sz="6600" i="1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73730" name="Picture 2" descr="&amp;Mcy;&amp;acy;&amp;tcy;&amp;iecy;&amp;rcy;&amp;icy;&amp;acy;&amp;lcy;&amp;ycy; &amp;zcy;&amp;acy; 2014 &amp;gcy;&amp;ocy;&amp;dcy; &quot; &amp;Scy;&amp;tcy;&amp;rcy;&amp;acy;&amp;ncy;&amp;icy;&amp;tscy;&amp;acy; 235 &quot; &amp;Gcy;&amp;ocy;&amp;rcy;&amp;ocy;&amp;dcy;&amp;scy;&amp;kcy;&amp;ocy;&amp;jcy; &amp;pcy;&amp;ocy;&amp;rcy;&amp;tcy;&amp;acy;&amp;lcy; - &amp;vcy;&amp;Rcy;&amp;ucy;&amp;bcy;&amp;tscy;&amp;ocy;&amp;vcy;&amp;scy;&amp;kcy;&amp;iecy;.&amp;rcy;&amp;u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222038"/>
            <a:ext cx="4500562" cy="3635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428596" y="928670"/>
            <a:ext cx="82276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Железные зубы, костяная нога,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Все дети знают – это …….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7" name="Picture 3" descr="&amp;bcy;&amp;acy;&amp;bcy;&amp;acy; &amp;yacy;&amp;g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785926"/>
            <a:ext cx="43529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  У отца был мальчик странный,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 Необычный, деревянный!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   Но любил папаша сына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Шалунишку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71683" name="Picture 3" descr="&amp;Tcy;. &amp;Acy;. &amp;Gcy;&amp;acy;&amp;jcy;&amp;vcy;&amp;ocy;&amp;rcy;&amp;ocy;&amp;ncy;&amp;scy;&amp;kcy;&amp;acy;&amp;yacy; // &amp;CHcy;&amp;icy;&amp;tcy;&amp;acy;&amp;iecy;&amp;mcy;, &amp;ucy;&amp;chcy;&amp;icy;&amp;mcy;&amp;scy;&amp;yacy;, &amp;icy;&amp;gcy;&amp;rcy;&amp;acy;&amp;iecy;&amp;mcy;. 2001. C. 104-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767935"/>
            <a:ext cx="4452942" cy="5566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142976" y="571480"/>
            <a:ext cx="59293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Появилась девочка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В чашечке цветка.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А была та девочка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Чуть больше ноготка,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В ореховой скорлупке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Девочка спала.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Вот какая девочка,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Как она мила.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76805" name="Picture 5" descr="&amp;Mcy;&amp;ucy;&amp;zcy;&amp;ycy;&amp;kcy;&amp;acy; &quot; &amp;Scy;&amp;tcy;&amp;rcy;&amp;acy;&amp;ncy;&amp;icy;&amp;tscy;&amp;acy; 97 &quot; MuzOn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595424"/>
            <a:ext cx="5262576" cy="52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6</TotalTime>
  <Words>356</Words>
  <Application>Microsoft Office PowerPoint</Application>
  <PresentationFormat>Экран (4:3)</PresentationFormat>
  <Paragraphs>85</Paragraphs>
  <Slides>19</Slides>
  <Notes>2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Спасибо,  Азбука!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3</cp:revision>
  <dcterms:created xsi:type="dcterms:W3CDTF">2016-01-11T19:38:42Z</dcterms:created>
  <dcterms:modified xsi:type="dcterms:W3CDTF">2016-01-11T19:48:26Z</dcterms:modified>
</cp:coreProperties>
</file>