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37"/>
  </p:notesMasterIdLst>
  <p:sldIdLst>
    <p:sldId id="289" r:id="rId4"/>
    <p:sldId id="288" r:id="rId5"/>
    <p:sldId id="287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F8BE"/>
    <a:srgbClr val="003300"/>
    <a:srgbClr val="FFFF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0123" autoAdjust="0"/>
  </p:normalViewPr>
  <p:slideViewPr>
    <p:cSldViewPr>
      <p:cViewPr varScale="1">
        <p:scale>
          <a:sx n="57" d="100"/>
          <a:sy n="57" d="100"/>
        </p:scale>
        <p:origin x="-888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6D9B0-58AB-41F9-8394-75292069999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0B5A8-1D0F-4837-A8B0-EDD4E31957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381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9553C2-28F9-4096-A942-6030718A17F7}" type="slidenum">
              <a:rPr lang="ru-RU"/>
              <a:pPr/>
              <a:t>1</a:t>
            </a:fld>
            <a:endParaRPr lang="ru-RU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0B5A8-1D0F-4837-A8B0-EDD4E3195702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BDEC9-B8C7-4B25-BAC8-7836E8B0E5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9EC24-C95E-4BD1-AC6F-BE7750800B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40334-79A6-4A86-B5B3-CE845A7A68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5C095-AF77-4777-960B-09173FDEE4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D89CA-4AA8-4A16-B3B0-6BDBD539BC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C78AD-7893-4427-8BD2-87905D368E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0B770-2118-47BB-A16F-300B6A62CC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595B5-C6AA-4469-B671-97BAE13E84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5CCE7-50E2-47CB-A16D-87865643CC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F82FC-449E-4B61-8F94-3BA4DD0DAD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3DC07-5078-4434-962E-583DC80B20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F5490-62A2-477D-ADCE-3D718BFCF3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1C598-8D34-4F7D-A5BA-9EC8B71A86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CD3A7-15E4-4A16-9F0A-E8E5222F1E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58E5A-27B5-45BA-9CA7-F9B4E7401E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365625" y="1951038"/>
            <a:ext cx="4770438" cy="5062537"/>
            <a:chOff x="2750" y="1229"/>
            <a:chExt cx="3005" cy="3189"/>
          </a:xfrm>
        </p:grpSpPr>
        <p:sp>
          <p:nvSpPr>
            <p:cNvPr id="220163" name="AutoShape 3"/>
            <p:cNvSpPr>
              <a:spLocks noChangeArrowheads="1"/>
            </p:cNvSpPr>
            <p:nvPr/>
          </p:nvSpPr>
          <p:spPr bwMode="auto">
            <a:xfrm rot="13500000" flipH="1">
              <a:off x="4453" y="3780"/>
              <a:ext cx="568" cy="568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0164" name="AutoShape 4"/>
            <p:cNvSpPr>
              <a:spLocks noChangeArrowheads="1"/>
            </p:cNvSpPr>
            <p:nvPr/>
          </p:nvSpPr>
          <p:spPr bwMode="auto">
            <a:xfrm rot="16200000">
              <a:off x="4711" y="3319"/>
              <a:ext cx="858" cy="852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0165" name="AutoShape 5"/>
            <p:cNvSpPr>
              <a:spLocks noChangeArrowheads="1"/>
            </p:cNvSpPr>
            <p:nvPr/>
          </p:nvSpPr>
          <p:spPr bwMode="auto">
            <a:xfrm>
              <a:off x="4947" y="2612"/>
              <a:ext cx="808" cy="808"/>
            </a:xfrm>
            <a:prstGeom prst="diamond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0166" name="AutoShape 6"/>
            <p:cNvSpPr>
              <a:spLocks noChangeArrowheads="1"/>
            </p:cNvSpPr>
            <p:nvPr/>
          </p:nvSpPr>
          <p:spPr bwMode="auto">
            <a:xfrm rot="13500000">
              <a:off x="2750" y="3164"/>
              <a:ext cx="1254" cy="1254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0167" name="AutoShape 7"/>
            <p:cNvSpPr>
              <a:spLocks noChangeArrowheads="1"/>
            </p:cNvSpPr>
            <p:nvPr/>
          </p:nvSpPr>
          <p:spPr bwMode="auto">
            <a:xfrm rot="8100000" flipH="1">
              <a:off x="3721" y="2495"/>
              <a:ext cx="568" cy="568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4384" y="2184"/>
              <a:ext cx="402" cy="1198"/>
              <a:chOff x="4384" y="2184"/>
              <a:chExt cx="402" cy="1198"/>
            </a:xfrm>
          </p:grpSpPr>
          <p:sp>
            <p:nvSpPr>
              <p:cNvPr id="220169" name="Line 9"/>
              <p:cNvSpPr>
                <a:spLocks noChangeShapeType="1"/>
              </p:cNvSpPr>
              <p:nvPr/>
            </p:nvSpPr>
            <p:spPr bwMode="auto">
              <a:xfrm>
                <a:off x="4784" y="2194"/>
                <a:ext cx="0" cy="784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0170" name="Line 10"/>
              <p:cNvSpPr>
                <a:spLocks noChangeShapeType="1"/>
              </p:cNvSpPr>
              <p:nvPr/>
            </p:nvSpPr>
            <p:spPr bwMode="auto">
              <a:xfrm>
                <a:off x="4388" y="2582"/>
                <a:ext cx="0" cy="80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0171" name="Line 11"/>
              <p:cNvSpPr>
                <a:spLocks noChangeShapeType="1"/>
              </p:cNvSpPr>
              <p:nvPr/>
            </p:nvSpPr>
            <p:spPr bwMode="auto">
              <a:xfrm flipV="1">
                <a:off x="4388" y="2980"/>
                <a:ext cx="398" cy="398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0172" name="Line 12"/>
              <p:cNvSpPr>
                <a:spLocks noChangeShapeType="1"/>
              </p:cNvSpPr>
              <p:nvPr/>
            </p:nvSpPr>
            <p:spPr bwMode="auto">
              <a:xfrm flipV="1">
                <a:off x="4384" y="2184"/>
                <a:ext cx="402" cy="402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20173" name="AutoShape 13"/>
            <p:cNvSpPr>
              <a:spLocks noChangeArrowheads="1"/>
            </p:cNvSpPr>
            <p:nvPr/>
          </p:nvSpPr>
          <p:spPr bwMode="auto">
            <a:xfrm rot="18900000">
              <a:off x="4388" y="1229"/>
              <a:ext cx="1254" cy="1254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20174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7772400" cy="24384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Заголовок 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344863" y="2457450"/>
            <a:ext cx="5449887" cy="4497388"/>
            <a:chOff x="2107" y="1548"/>
            <a:chExt cx="3433" cy="2833"/>
          </a:xfrm>
        </p:grpSpPr>
        <p:sp>
          <p:nvSpPr>
            <p:cNvPr id="220176" name="AutoShape 16"/>
            <p:cNvSpPr>
              <a:spLocks noChangeArrowheads="1"/>
            </p:cNvSpPr>
            <p:nvPr/>
          </p:nvSpPr>
          <p:spPr bwMode="auto">
            <a:xfrm>
              <a:off x="4732" y="2114"/>
              <a:ext cx="808" cy="808"/>
            </a:xfrm>
            <a:prstGeom prst="diamond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0177" name="Freeform 17"/>
            <p:cNvSpPr>
              <a:spLocks/>
            </p:cNvSpPr>
            <p:nvPr/>
          </p:nvSpPr>
          <p:spPr bwMode="auto">
            <a:xfrm>
              <a:off x="4061" y="1935"/>
              <a:ext cx="403" cy="1192"/>
            </a:xfrm>
            <a:custGeom>
              <a:avLst/>
              <a:gdLst/>
              <a:ahLst/>
              <a:cxnLst>
                <a:cxn ang="0">
                  <a:pos x="399" y="0"/>
                </a:cxn>
                <a:cxn ang="0">
                  <a:pos x="0" y="399"/>
                </a:cxn>
                <a:cxn ang="0">
                  <a:pos x="0" y="1191"/>
                </a:cxn>
                <a:cxn ang="0">
                  <a:pos x="402" y="789"/>
                </a:cxn>
                <a:cxn ang="0">
                  <a:pos x="399" y="0"/>
                </a:cxn>
              </a:cxnLst>
              <a:rect l="0" t="0" r="r" b="b"/>
              <a:pathLst>
                <a:path w="403" h="1192">
                  <a:moveTo>
                    <a:pt x="399" y="0"/>
                  </a:moveTo>
                  <a:lnTo>
                    <a:pt x="0" y="399"/>
                  </a:lnTo>
                  <a:lnTo>
                    <a:pt x="0" y="1191"/>
                  </a:lnTo>
                  <a:lnTo>
                    <a:pt x="402" y="789"/>
                  </a:lnTo>
                  <a:lnTo>
                    <a:pt x="399" y="0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0178" name="AutoShape 18"/>
            <p:cNvSpPr>
              <a:spLocks noChangeArrowheads="1"/>
            </p:cNvSpPr>
            <p:nvPr/>
          </p:nvSpPr>
          <p:spPr bwMode="auto">
            <a:xfrm rot="18900000">
              <a:off x="2527" y="2630"/>
              <a:ext cx="1254" cy="1254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0179" name="AutoShape 19"/>
            <p:cNvSpPr>
              <a:spLocks noChangeArrowheads="1"/>
            </p:cNvSpPr>
            <p:nvPr/>
          </p:nvSpPr>
          <p:spPr bwMode="auto">
            <a:xfrm rot="13500000" flipH="1">
              <a:off x="3812" y="3813"/>
              <a:ext cx="568" cy="568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0180" name="AutoShape 20"/>
            <p:cNvSpPr>
              <a:spLocks noChangeArrowheads="1"/>
            </p:cNvSpPr>
            <p:nvPr/>
          </p:nvSpPr>
          <p:spPr bwMode="auto">
            <a:xfrm rot="16200000">
              <a:off x="4423" y="2927"/>
              <a:ext cx="858" cy="852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0181" name="AutoShape 21"/>
            <p:cNvSpPr>
              <a:spLocks noChangeArrowheads="1"/>
            </p:cNvSpPr>
            <p:nvPr/>
          </p:nvSpPr>
          <p:spPr bwMode="auto">
            <a:xfrm rot="10800000">
              <a:off x="2107" y="1548"/>
              <a:ext cx="1254" cy="1254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0182" name="AutoShape 22"/>
            <p:cNvSpPr>
              <a:spLocks noChangeArrowheads="1"/>
            </p:cNvSpPr>
            <p:nvPr/>
          </p:nvSpPr>
          <p:spPr bwMode="auto">
            <a:xfrm rot="8100000" flipH="1">
              <a:off x="3410" y="2702"/>
              <a:ext cx="568" cy="568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20183" name="Rectangle 23"/>
          <p:cNvSpPr>
            <a:spLocks noChangeArrowheads="1"/>
          </p:cNvSpPr>
          <p:nvPr/>
        </p:nvSpPr>
        <p:spPr bwMode="auto">
          <a:xfrm>
            <a:off x="6588125" y="5181600"/>
            <a:ext cx="2555875" cy="381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kumimoji="1" lang="ru-RU" sz="2400"/>
          </a:p>
        </p:txBody>
      </p:sp>
      <p:sp>
        <p:nvSpPr>
          <p:cNvPr id="220184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876800" y="4611688"/>
            <a:ext cx="4259263" cy="500062"/>
          </a:xfr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lIns="91440" tIns="0" rIns="91440" bIns="0" anchor="b">
            <a:spAutoFit/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Подзаголовок</a:t>
            </a:r>
          </a:p>
        </p:txBody>
      </p:sp>
      <p:sp>
        <p:nvSpPr>
          <p:cNvPr id="220185" name="Rectangle 2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018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0187" name="Rectangle 2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9528FE4-FACF-4BAF-9030-A1E4DDE44B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6BC13-3479-4EA1-9421-267A2E9C82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325CA-D4B1-45FD-9D47-FB5021F701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74688" y="1795463"/>
            <a:ext cx="38369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4075" y="1795463"/>
            <a:ext cx="38369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6D8EB-2149-466D-AD70-39B500FFBB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EE2A8-2BF0-405B-BAE1-2FFD3BC0ED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104D6-6832-4C8B-8D23-C37A5AC5D8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E18FF-502E-4A97-AFA2-B62EBFB8E8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7E5DE-036D-4FDA-87E6-005B9F37F4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452EF-35D5-466E-AAD8-002FFACC65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58985-8657-43C5-86DD-185E9224D1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95658-2DB9-4138-A041-712528FD55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5263" y="315913"/>
            <a:ext cx="1955800" cy="5594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4688" y="315913"/>
            <a:ext cx="5718175" cy="5594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D376C-C98C-4859-B858-10C72C8267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74688" y="315913"/>
            <a:ext cx="7826375" cy="5594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0" y="6145213"/>
            <a:ext cx="1371600" cy="712787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676400" y="6400800"/>
            <a:ext cx="3352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371600" y="6477000"/>
            <a:ext cx="304800" cy="381000"/>
          </a:xfrm>
        </p:spPr>
        <p:txBody>
          <a:bodyPr/>
          <a:lstStyle>
            <a:lvl1pPr>
              <a:defRPr/>
            </a:lvl1pPr>
          </a:lstStyle>
          <a:p>
            <a:fld id="{0E3C714E-3275-47FF-AC6E-583F573A3D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6500" y="315913"/>
            <a:ext cx="7086600" cy="12763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74688" y="1795463"/>
            <a:ext cx="7826375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0" y="6145213"/>
            <a:ext cx="1371600" cy="712787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676400" y="6400800"/>
            <a:ext cx="3352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371600" y="6477000"/>
            <a:ext cx="304800" cy="381000"/>
          </a:xfrm>
        </p:spPr>
        <p:txBody>
          <a:bodyPr/>
          <a:lstStyle>
            <a:lvl1pPr>
              <a:defRPr/>
            </a:lvl1pPr>
          </a:lstStyle>
          <a:p>
            <a:fld id="{F6CBF5ED-9954-4897-B354-A1EDC5B7F4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6500" y="315913"/>
            <a:ext cx="7086600" cy="12763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74688" y="1795463"/>
            <a:ext cx="3836987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64075" y="1795463"/>
            <a:ext cx="3836988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64075" y="3929063"/>
            <a:ext cx="3836988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0" y="6145213"/>
            <a:ext cx="1371600" cy="712787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1676400" y="6400800"/>
            <a:ext cx="3352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1371600" y="6477000"/>
            <a:ext cx="304800" cy="381000"/>
          </a:xfrm>
        </p:spPr>
        <p:txBody>
          <a:bodyPr/>
          <a:lstStyle>
            <a:lvl1pPr>
              <a:defRPr/>
            </a:lvl1pPr>
          </a:lstStyle>
          <a:p>
            <a:fld id="{4799749A-23FF-468B-90A1-7090203742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99F5E-9351-419C-9117-288772528F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E2CFA-24D6-49C8-8AE4-E5CB240DFB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C8F8C-2787-411B-B0F1-78A0BBC9DB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D4C46-795F-4079-8A21-FF3A87B0D1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7384B-8812-4070-9292-148704263B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4D93A-C7AD-44E3-989F-23CDE0060D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4DC57C-91FF-4D2E-A7EC-DB1FDEFB1EB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A0BF9AE-A4C0-432F-BDEB-2879C0A5394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33"/>
            </a:gs>
            <a:gs pos="100000">
              <a:srgbClr val="FF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AutoShape 2"/>
          <p:cNvSpPr>
            <a:spLocks noChangeArrowheads="1"/>
          </p:cNvSpPr>
          <p:nvPr/>
        </p:nvSpPr>
        <p:spPr bwMode="auto">
          <a:xfrm rot="6480000" flipH="1">
            <a:off x="730250" y="1489075"/>
            <a:ext cx="901700" cy="901700"/>
          </a:xfrm>
          <a:prstGeom prst="rtTriangle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1" hangingPunct="1"/>
            <a:endParaRPr kumimoji="1" lang="ru-RU" sz="240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06500" y="315913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4688" y="1795463"/>
            <a:ext cx="78263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145213"/>
            <a:ext cx="13716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ru-RU"/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4008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ru-RU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371600" y="6477000"/>
            <a:ext cx="3048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6DEB3C2-01E5-49A1-9491-F7A31784850A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365625" y="1951038"/>
            <a:ext cx="4770438" cy="5062537"/>
            <a:chOff x="2750" y="1229"/>
            <a:chExt cx="3005" cy="3189"/>
          </a:xfrm>
        </p:grpSpPr>
        <p:sp>
          <p:nvSpPr>
            <p:cNvPr id="219145" name="AutoShape 9"/>
            <p:cNvSpPr>
              <a:spLocks noChangeArrowheads="1"/>
            </p:cNvSpPr>
            <p:nvPr/>
          </p:nvSpPr>
          <p:spPr bwMode="auto">
            <a:xfrm rot="13500000" flipH="1">
              <a:off x="4453" y="3780"/>
              <a:ext cx="568" cy="568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9146" name="AutoShape 10"/>
            <p:cNvSpPr>
              <a:spLocks noChangeArrowheads="1"/>
            </p:cNvSpPr>
            <p:nvPr/>
          </p:nvSpPr>
          <p:spPr bwMode="auto">
            <a:xfrm rot="16200000">
              <a:off x="4711" y="3319"/>
              <a:ext cx="858" cy="852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9147" name="AutoShape 11"/>
            <p:cNvSpPr>
              <a:spLocks noChangeArrowheads="1"/>
            </p:cNvSpPr>
            <p:nvPr/>
          </p:nvSpPr>
          <p:spPr bwMode="auto">
            <a:xfrm>
              <a:off x="4947" y="2612"/>
              <a:ext cx="808" cy="808"/>
            </a:xfrm>
            <a:prstGeom prst="diamond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9148" name="AutoShape 12"/>
            <p:cNvSpPr>
              <a:spLocks noChangeArrowheads="1"/>
            </p:cNvSpPr>
            <p:nvPr/>
          </p:nvSpPr>
          <p:spPr bwMode="auto">
            <a:xfrm rot="13500000">
              <a:off x="2750" y="3164"/>
              <a:ext cx="1254" cy="1254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9149" name="AutoShape 13"/>
            <p:cNvSpPr>
              <a:spLocks noChangeArrowheads="1"/>
            </p:cNvSpPr>
            <p:nvPr/>
          </p:nvSpPr>
          <p:spPr bwMode="auto">
            <a:xfrm rot="8100000" flipH="1">
              <a:off x="3721" y="2495"/>
              <a:ext cx="568" cy="568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4384" y="2184"/>
              <a:ext cx="402" cy="1198"/>
              <a:chOff x="4384" y="2184"/>
              <a:chExt cx="402" cy="1198"/>
            </a:xfrm>
          </p:grpSpPr>
          <p:sp>
            <p:nvSpPr>
              <p:cNvPr id="219151" name="Line 15"/>
              <p:cNvSpPr>
                <a:spLocks noChangeShapeType="1"/>
              </p:cNvSpPr>
              <p:nvPr/>
            </p:nvSpPr>
            <p:spPr bwMode="auto">
              <a:xfrm>
                <a:off x="4784" y="2194"/>
                <a:ext cx="0" cy="784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9152" name="Line 16"/>
              <p:cNvSpPr>
                <a:spLocks noChangeShapeType="1"/>
              </p:cNvSpPr>
              <p:nvPr/>
            </p:nvSpPr>
            <p:spPr bwMode="auto">
              <a:xfrm>
                <a:off x="4388" y="2582"/>
                <a:ext cx="0" cy="80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9153" name="Line 17"/>
              <p:cNvSpPr>
                <a:spLocks noChangeShapeType="1"/>
              </p:cNvSpPr>
              <p:nvPr/>
            </p:nvSpPr>
            <p:spPr bwMode="auto">
              <a:xfrm flipV="1">
                <a:off x="4388" y="2980"/>
                <a:ext cx="398" cy="398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9154" name="Line 18"/>
              <p:cNvSpPr>
                <a:spLocks noChangeShapeType="1"/>
              </p:cNvSpPr>
              <p:nvPr/>
            </p:nvSpPr>
            <p:spPr bwMode="auto">
              <a:xfrm flipV="1">
                <a:off x="4384" y="2184"/>
                <a:ext cx="402" cy="402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19155" name="AutoShape 19"/>
            <p:cNvSpPr>
              <a:spLocks noChangeArrowheads="1"/>
            </p:cNvSpPr>
            <p:nvPr/>
          </p:nvSpPr>
          <p:spPr bwMode="auto">
            <a:xfrm rot="18900000">
              <a:off x="4388" y="1229"/>
              <a:ext cx="1254" cy="1254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+mj-lt"/>
          <a:ea typeface="+mj-ea"/>
          <a:cs typeface="+mj-cs"/>
        </a:defRPr>
      </a:lvl1pPr>
      <a:lvl2pPr algn="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2pPr>
      <a:lvl3pPr algn="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3pPr>
      <a:lvl4pPr algn="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4pPr>
      <a:lvl5pPr algn="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5pPr>
      <a:lvl6pPr marL="457200" algn="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6pPr>
      <a:lvl7pPr marL="914400" algn="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7pPr>
      <a:lvl8pPr marL="1371600" algn="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8pPr>
      <a:lvl9pPr marL="1828800" algn="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2400"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6.xml"/><Relationship Id="rId7" Type="http://schemas.openxmlformats.org/officeDocument/2006/relationships/slide" Target="slide14.xml"/><Relationship Id="rId12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11" Type="http://schemas.openxmlformats.org/officeDocument/2006/relationships/slide" Target="slide21.xml"/><Relationship Id="rId5" Type="http://schemas.openxmlformats.org/officeDocument/2006/relationships/slide" Target="slide10.xml"/><Relationship Id="rId10" Type="http://schemas.openxmlformats.org/officeDocument/2006/relationships/slide" Target="slide19.xml"/><Relationship Id="rId4" Type="http://schemas.openxmlformats.org/officeDocument/2006/relationships/slide" Target="slide8.xml"/><Relationship Id="rId9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6.png"/><Relationship Id="rId7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6.wmf"/><Relationship Id="rId5" Type="http://schemas.openxmlformats.org/officeDocument/2006/relationships/image" Target="../media/image22.png"/><Relationship Id="rId10" Type="http://schemas.openxmlformats.org/officeDocument/2006/relationships/slide" Target="slide2.xml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wmf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32.png"/><Relationship Id="rId7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5" Type="http://schemas.openxmlformats.org/officeDocument/2006/relationships/image" Target="../media/image6.wmf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13" Type="http://schemas.openxmlformats.org/officeDocument/2006/relationships/slide" Target="slide2.xml"/><Relationship Id="rId3" Type="http://schemas.openxmlformats.org/officeDocument/2006/relationships/slide" Target="slide23.xml"/><Relationship Id="rId7" Type="http://schemas.openxmlformats.org/officeDocument/2006/relationships/slide" Target="slide27.xml"/><Relationship Id="rId12" Type="http://schemas.openxmlformats.org/officeDocument/2006/relationships/slide" Target="slide3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6.xml"/><Relationship Id="rId11" Type="http://schemas.openxmlformats.org/officeDocument/2006/relationships/slide" Target="slide32.xml"/><Relationship Id="rId5" Type="http://schemas.openxmlformats.org/officeDocument/2006/relationships/slide" Target="slide25.xml"/><Relationship Id="rId10" Type="http://schemas.openxmlformats.org/officeDocument/2006/relationships/slide" Target="slide31.xml"/><Relationship Id="rId4" Type="http://schemas.openxmlformats.org/officeDocument/2006/relationships/slide" Target="slide24.xml"/><Relationship Id="rId9" Type="http://schemas.openxmlformats.org/officeDocument/2006/relationships/slide" Target="slide30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Relationship Id="rId9" Type="http://schemas.openxmlformats.org/officeDocument/2006/relationships/image" Target="../media/image6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Relationship Id="rId9" Type="http://schemas.openxmlformats.org/officeDocument/2006/relationships/image" Target="../media/image6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7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14348" y="357166"/>
            <a:ext cx="7929618" cy="132343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«Задания для устного счёта к урокам алгебры в 7 классе»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85852" y="188913"/>
            <a:ext cx="67866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</a:rPr>
              <a:t>Выражения, тождества, уравнения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68538" y="908050"/>
            <a:ext cx="417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chemeClr val="bg1"/>
                </a:solidFill>
                <a:latin typeface="Century Schoolbook" pitchFamily="18" charset="0"/>
              </a:rPr>
              <a:t>Упростите выражение: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500298" y="1962150"/>
            <a:ext cx="271464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i="1" dirty="0" smtClean="0">
                <a:solidFill>
                  <a:schemeClr val="bg1"/>
                </a:solidFill>
                <a:latin typeface="Century Schoolbook" pitchFamily="18" charset="0"/>
              </a:rPr>
              <a:t>x</a:t>
            </a:r>
            <a:r>
              <a:rPr lang="en-US" sz="4400" b="1" i="1" dirty="0" smtClean="0">
                <a:solidFill>
                  <a:schemeClr val="bg1"/>
                </a:solidFill>
                <a:latin typeface="Century Schoolbook" pitchFamily="18" charset="0"/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Century Schoolbook" pitchFamily="18" charset="0"/>
              </a:rPr>
              <a:t>=1, </a:t>
            </a:r>
            <a:r>
              <a:rPr lang="ru-RU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у</a:t>
            </a:r>
            <a:r>
              <a:rPr lang="ru-RU" sz="4000" b="1" dirty="0" smtClean="0">
                <a:solidFill>
                  <a:schemeClr val="bg1"/>
                </a:solidFill>
                <a:latin typeface="Century Schoolbook" pitchFamily="18" charset="0"/>
              </a:rPr>
              <a:t>=5</a:t>
            </a:r>
            <a:endParaRPr lang="ru-RU" sz="4000" b="1" baseline="30000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857224" y="571480"/>
            <a:ext cx="7643866" cy="1200329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Устный счёт. Урок 4</a:t>
            </a:r>
          </a:p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Найдите значение выражения </a:t>
            </a:r>
            <a:r>
              <a:rPr lang="ru-RU" sz="3200" b="1" i="1" dirty="0" err="1" smtClean="0">
                <a:solidFill>
                  <a:schemeClr val="bg1"/>
                </a:solidFill>
                <a:latin typeface="Century Schoolbook" pitchFamily="18" charset="0"/>
              </a:rPr>
              <a:t>х</a:t>
            </a:r>
            <a:r>
              <a:rPr lang="ru-RU" sz="3200" b="1" i="1" dirty="0" smtClean="0">
                <a:solidFill>
                  <a:schemeClr val="bg1"/>
                </a:solidFill>
                <a:latin typeface="Century Schoolbook" pitchFamily="18" charset="0"/>
              </a:rPr>
              <a:t> – у</a:t>
            </a:r>
            <a:r>
              <a:rPr lang="ru-RU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, если:</a:t>
            </a:r>
            <a:endParaRPr lang="ru-RU" sz="2400" b="1" i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5508625" y="1927225"/>
            <a:ext cx="1627188" cy="78319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-4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1285852" y="2000240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1)</a:t>
            </a: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500694" y="3143248"/>
            <a:ext cx="1627188" cy="78319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-2</a:t>
            </a:r>
            <a:endParaRPr lang="ru-RU" sz="4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1285852" y="3000372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2)</a:t>
            </a: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5500694" y="4286256"/>
            <a:ext cx="1928826" cy="715089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 smtClean="0">
                <a:solidFill>
                  <a:schemeClr val="bg1"/>
                </a:solidFill>
                <a:latin typeface="Century Schoolbook" pitchFamily="18" charset="0"/>
              </a:rPr>
              <a:t>–</a:t>
            </a:r>
            <a:r>
              <a:rPr lang="en-US" sz="3600" b="1" dirty="0" smtClean="0">
                <a:solidFill>
                  <a:schemeClr val="bg1"/>
                </a:solidFill>
                <a:latin typeface="Century Schoolbook" pitchFamily="18" charset="0"/>
              </a:rPr>
              <a:t>1.5</a:t>
            </a:r>
            <a:endParaRPr lang="ru-RU" sz="36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1285852" y="4143380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3)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2500298" y="3071810"/>
            <a:ext cx="26511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x=0, y=-2</a:t>
            </a:r>
            <a:endParaRPr lang="ru-RU" sz="4000" b="1" baseline="30000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76275" cy="428625"/>
          </a:xfrm>
          <a:prstGeom prst="rect">
            <a:avLst/>
          </a:prstGeom>
          <a:noFill/>
        </p:spPr>
      </p:pic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" name="Стрелка вправо 67">
            <a:hlinkClick r:id="rId3" action="ppaction://hlinksldjump"/>
          </p:cNvPr>
          <p:cNvSpPr/>
          <p:nvPr/>
        </p:nvSpPr>
        <p:spPr bwMode="auto">
          <a:xfrm>
            <a:off x="7858148" y="6143644"/>
            <a:ext cx="978408" cy="71435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285984" y="4143380"/>
            <a:ext cx="30003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i="1" dirty="0" smtClean="0">
                <a:solidFill>
                  <a:srgbClr val="FFFFFF"/>
                </a:solidFill>
                <a:latin typeface="Century Schoolbook" pitchFamily="18" charset="0"/>
              </a:rPr>
              <a:t>x= -1.5, y=0</a:t>
            </a:r>
            <a:endParaRPr lang="ru-RU" sz="4000" b="1" baseline="30000" dirty="0">
              <a:solidFill>
                <a:srgbClr val="FFFFFF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6" grpId="0" animBg="1"/>
      <p:bldP spid="2058" grpId="0" animBg="1"/>
      <p:bldP spid="2060" grpId="0" animBg="1"/>
      <p:bldP spid="2061" grpId="0" animBg="1"/>
      <p:bldP spid="2063" grpId="0" animBg="1"/>
      <p:bldP spid="2064" grpId="0" animBg="1"/>
      <p:bldP spid="2074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00034" y="285728"/>
            <a:ext cx="82153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Известно, что </a:t>
            </a:r>
            <a:r>
              <a:rPr lang="en-US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a</a:t>
            </a:r>
            <a:r>
              <a:rPr lang="en-US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 </a:t>
            </a:r>
            <a:r>
              <a:rPr lang="ru-RU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и</a:t>
            </a:r>
            <a:r>
              <a:rPr lang="en-US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 </a:t>
            </a:r>
            <a:r>
              <a:rPr lang="en-US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b</a:t>
            </a:r>
            <a:r>
              <a:rPr lang="ru-RU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 -  стороны прямоугольника (в см). Какой смысл имеет выражение:</a:t>
            </a:r>
            <a:endParaRPr lang="ru-RU" sz="2400" b="1" i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928794" y="2000240"/>
            <a:ext cx="31432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b="1" i="1" dirty="0" err="1" smtClean="0">
                <a:solidFill>
                  <a:schemeClr val="bg1"/>
                </a:solidFill>
                <a:latin typeface="Century Schoolbook" pitchFamily="18" charset="0"/>
              </a:rPr>
              <a:t>ab</a:t>
            </a:r>
            <a:endParaRPr lang="ru-RU" sz="4000" b="1" i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500034" y="2000240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1)</a:t>
            </a:r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428596" y="3071810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2)</a:t>
            </a:r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428596" y="4214818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3)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1928794" y="3071810"/>
            <a:ext cx="24288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2</a:t>
            </a:r>
            <a:r>
              <a:rPr lang="en-US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(</a:t>
            </a:r>
            <a:r>
              <a:rPr lang="en-US" sz="4000" b="1" i="1" dirty="0" err="1" smtClean="0">
                <a:solidFill>
                  <a:schemeClr val="bg1"/>
                </a:solidFill>
                <a:latin typeface="Century Schoolbook" pitchFamily="18" charset="0"/>
              </a:rPr>
              <a:t>a+b</a:t>
            </a:r>
            <a:r>
              <a:rPr lang="en-US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)</a:t>
            </a:r>
            <a:endParaRPr lang="ru-RU" sz="4000" b="1" i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76275" cy="428625"/>
          </a:xfrm>
          <a:prstGeom prst="rect">
            <a:avLst/>
          </a:prstGeom>
          <a:noFill/>
        </p:spPr>
      </p:pic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28794" y="4214818"/>
            <a:ext cx="2643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err="1" smtClean="0">
                <a:solidFill>
                  <a:schemeClr val="bg1">
                    <a:lumMod val="95000"/>
                  </a:schemeClr>
                </a:solidFill>
              </a:rPr>
              <a:t>a+b</a:t>
            </a:r>
            <a:endParaRPr lang="ru-RU" sz="4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" name="Picture 11" descr="j018560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86776" y="6000768"/>
            <a:ext cx="635000" cy="636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8" grpId="0" animBg="1"/>
      <p:bldP spid="2061" grpId="0" animBg="1"/>
      <p:bldP spid="2064" grpId="0" animBg="1"/>
      <p:bldP spid="20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85852" y="188913"/>
            <a:ext cx="67866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</a:rPr>
              <a:t>Выражения, тождества, уравнения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68538" y="908050"/>
            <a:ext cx="417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chemeClr val="bg1"/>
                </a:solidFill>
                <a:latin typeface="Century Schoolbook" pitchFamily="18" charset="0"/>
              </a:rPr>
              <a:t>Упростите выражение: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42910" y="714356"/>
            <a:ext cx="7929618" cy="1415772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 smtClean="0">
                <a:solidFill>
                  <a:schemeClr val="bg1"/>
                </a:solidFill>
                <a:latin typeface="Century Schoolbook" pitchFamily="18" charset="0"/>
              </a:rPr>
              <a:t>Устный счёт. Урок </a:t>
            </a:r>
            <a:r>
              <a:rPr lang="en-US" b="1" i="1" dirty="0" smtClean="0">
                <a:solidFill>
                  <a:schemeClr val="bg1"/>
                </a:solidFill>
                <a:latin typeface="Century Schoolbook" pitchFamily="18" charset="0"/>
              </a:rPr>
              <a:t>5</a:t>
            </a:r>
            <a:endParaRPr lang="ru-RU" b="1" i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Заполните таблицу, вычислив значение выражения</a:t>
            </a: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 </a:t>
            </a:r>
            <a:r>
              <a:rPr lang="en-US" sz="3200" b="1" i="1" dirty="0" smtClean="0">
                <a:solidFill>
                  <a:schemeClr val="bg1"/>
                </a:solidFill>
                <a:latin typeface="Century Schoolbook" pitchFamily="18" charset="0"/>
              </a:rPr>
              <a:t>a-2b</a:t>
            </a:r>
            <a:r>
              <a:rPr lang="en-US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.</a:t>
            </a:r>
            <a:endParaRPr lang="ru-RU" sz="2400" b="1" i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76275" cy="428625"/>
          </a:xfrm>
          <a:prstGeom prst="rect">
            <a:avLst/>
          </a:prstGeom>
          <a:noFill/>
        </p:spPr>
      </p:pic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" name="Стрелка вправо 67">
            <a:hlinkClick r:id="rId3" action="ppaction://hlinksldjump"/>
          </p:cNvPr>
          <p:cNvSpPr/>
          <p:nvPr/>
        </p:nvSpPr>
        <p:spPr bwMode="auto">
          <a:xfrm>
            <a:off x="7858148" y="6143644"/>
            <a:ext cx="978408" cy="71435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428598" y="2285991"/>
          <a:ext cx="8215368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228"/>
                <a:gridCol w="1369228"/>
                <a:gridCol w="1369228"/>
                <a:gridCol w="1369228"/>
                <a:gridCol w="1369228"/>
                <a:gridCol w="1369228"/>
              </a:tblGrid>
              <a:tr h="952507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ru-RU" sz="4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4000" dirty="0" smtClean="0"/>
                        <a:t>5</a:t>
                      </a:r>
                      <a:endParaRPr lang="ru-RU" sz="4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4000" dirty="0" smtClean="0"/>
                        <a:t>-2</a:t>
                      </a:r>
                      <a:endParaRPr lang="ru-RU" sz="4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4000" dirty="0" smtClean="0"/>
                        <a:t>4</a:t>
                      </a:r>
                      <a:endParaRPr lang="ru-RU" sz="4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4000" dirty="0" smtClean="0"/>
                        <a:t>1</a:t>
                      </a:r>
                      <a:endParaRPr lang="ru-RU" sz="4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4000" dirty="0" smtClean="0"/>
                        <a:t>6</a:t>
                      </a:r>
                      <a:endParaRPr lang="ru-RU" sz="4000" dirty="0"/>
                    </a:p>
                  </a:txBody>
                  <a:tcPr>
                    <a:noFill/>
                  </a:tcPr>
                </a:tc>
              </a:tr>
              <a:tr h="952507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4000" b="1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4000" b="1" dirty="0" smtClean="0">
                          <a:solidFill>
                            <a:schemeClr val="bg1"/>
                          </a:solidFill>
                        </a:rPr>
                        <a:t>-3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40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40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4000" b="1" dirty="0" smtClean="0">
                          <a:solidFill>
                            <a:schemeClr val="bg1"/>
                          </a:solidFill>
                        </a:rPr>
                        <a:t>-1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40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952507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4000" b="1" dirty="0" smtClean="0">
                          <a:solidFill>
                            <a:schemeClr val="bg1"/>
                          </a:solidFill>
                        </a:rPr>
                        <a:t>a-2b</a:t>
                      </a:r>
                      <a:endParaRPr lang="ru-RU" sz="4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ru-RU" sz="4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29" name="Прямая соединительная линия 28"/>
          <p:cNvCxnSpPr/>
          <p:nvPr/>
        </p:nvCxnSpPr>
        <p:spPr bwMode="auto">
          <a:xfrm>
            <a:off x="428596" y="2285992"/>
            <a:ext cx="8143932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Прямая соединительная линия 30"/>
          <p:cNvCxnSpPr/>
          <p:nvPr/>
        </p:nvCxnSpPr>
        <p:spPr bwMode="auto">
          <a:xfrm>
            <a:off x="428596" y="4214818"/>
            <a:ext cx="821537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Прямая соединительная линия 32"/>
          <p:cNvCxnSpPr/>
          <p:nvPr/>
        </p:nvCxnSpPr>
        <p:spPr bwMode="auto">
          <a:xfrm>
            <a:off x="428596" y="5214950"/>
            <a:ext cx="821537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2071670" y="4357694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11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357554" y="4357694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-8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14876" y="4357694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4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00760" y="4357694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3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58082" y="4429132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-2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00034" y="285728"/>
            <a:ext cx="821537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При некоторых значениях </a:t>
            </a:r>
            <a:r>
              <a:rPr lang="en-US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a</a:t>
            </a:r>
            <a:r>
              <a:rPr lang="en-US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 </a:t>
            </a:r>
            <a:r>
              <a:rPr lang="ru-RU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и</a:t>
            </a:r>
            <a:r>
              <a:rPr lang="en-US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 </a:t>
            </a:r>
            <a:r>
              <a:rPr lang="en-US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b</a:t>
            </a:r>
            <a:r>
              <a:rPr lang="ru-RU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 выражение </a:t>
            </a:r>
            <a:r>
              <a:rPr lang="en-US" sz="2800" b="1" i="1" dirty="0" smtClean="0">
                <a:solidFill>
                  <a:schemeClr val="bg1"/>
                </a:solidFill>
                <a:latin typeface="Century Schoolbook" pitchFamily="18" charset="0"/>
              </a:rPr>
              <a:t>a-b</a:t>
            </a:r>
            <a:r>
              <a:rPr lang="ru-RU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 равно 5. Какое значение при тех же </a:t>
            </a:r>
            <a:r>
              <a:rPr lang="en-US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a</a:t>
            </a:r>
            <a:r>
              <a:rPr lang="en-US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 </a:t>
            </a:r>
            <a:r>
              <a:rPr lang="ru-RU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и</a:t>
            </a:r>
            <a:r>
              <a:rPr lang="en-US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 </a:t>
            </a:r>
            <a:r>
              <a:rPr lang="en-US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b</a:t>
            </a:r>
            <a:r>
              <a:rPr lang="ru-RU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 имеет выражение:</a:t>
            </a:r>
            <a:endParaRPr lang="ru-RU" sz="2400" b="1" i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500034" y="2000240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1)</a:t>
            </a:r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428596" y="3071810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2)</a:t>
            </a:r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428596" y="4214818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3)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1714480" y="3071810"/>
            <a:ext cx="26432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b="1" i="1" dirty="0">
                <a:solidFill>
                  <a:schemeClr val="bg1"/>
                </a:solidFill>
                <a:latin typeface="Century Schoolbook" pitchFamily="18" charset="0"/>
              </a:rPr>
              <a:t>4</a:t>
            </a:r>
            <a:r>
              <a:rPr lang="en-US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(a </a:t>
            </a:r>
            <a:r>
              <a:rPr lang="ru-RU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-</a:t>
            </a:r>
            <a:r>
              <a:rPr lang="en-US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 b)</a:t>
            </a:r>
            <a:endParaRPr lang="ru-RU" sz="4000" b="1" i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76275" cy="428625"/>
          </a:xfrm>
          <a:prstGeom prst="rect">
            <a:avLst/>
          </a:prstGeom>
          <a:noFill/>
        </p:spPr>
      </p:pic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28794" y="4214818"/>
            <a:ext cx="2643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4000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b - a</a:t>
            </a:r>
            <a:endParaRPr lang="ru-RU" sz="40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1857364"/>
            <a:ext cx="1143008" cy="857256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5508625" y="1927225"/>
            <a:ext cx="1627188" cy="78319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2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3" name="AutoShape 8"/>
          <p:cNvSpPr>
            <a:spLocks noChangeArrowheads="1"/>
          </p:cNvSpPr>
          <p:nvPr/>
        </p:nvSpPr>
        <p:spPr bwMode="auto">
          <a:xfrm>
            <a:off x="5572132" y="3071810"/>
            <a:ext cx="1627188" cy="78319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20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4" name="AutoShape 8"/>
          <p:cNvSpPr>
            <a:spLocks noChangeArrowheads="1"/>
          </p:cNvSpPr>
          <p:nvPr/>
        </p:nvSpPr>
        <p:spPr bwMode="auto">
          <a:xfrm>
            <a:off x="5643570" y="4214818"/>
            <a:ext cx="1627188" cy="78319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-5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5" name="Oval 16"/>
          <p:cNvSpPr>
            <a:spLocks noChangeArrowheads="1"/>
          </p:cNvSpPr>
          <p:nvPr/>
        </p:nvSpPr>
        <p:spPr bwMode="auto">
          <a:xfrm>
            <a:off x="500034" y="5286388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Century Schoolbook" pitchFamily="18" charset="0"/>
              </a:rPr>
              <a:t>4</a:t>
            </a: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)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00232" y="5286388"/>
            <a:ext cx="2643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4000" b="1" i="1" dirty="0" smtClean="0">
                <a:solidFill>
                  <a:schemeClr val="bg1">
                    <a:lumMod val="95000"/>
                  </a:schemeClr>
                </a:solidFill>
              </a:rPr>
              <a:t>(</a:t>
            </a:r>
            <a:r>
              <a:rPr lang="en-US" sz="4000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a – b)</a:t>
            </a:r>
            <a:r>
              <a:rPr lang="en-US" sz="4000" b="1" i="1" baseline="30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baseline="300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AutoShape 8"/>
          <p:cNvSpPr>
            <a:spLocks noChangeArrowheads="1"/>
          </p:cNvSpPr>
          <p:nvPr/>
        </p:nvSpPr>
        <p:spPr bwMode="auto">
          <a:xfrm>
            <a:off x="5643570" y="5214950"/>
            <a:ext cx="1627188" cy="78319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>
                <a:solidFill>
                  <a:schemeClr val="bg1"/>
                </a:solidFill>
                <a:latin typeface="Century Schoolbook" pitchFamily="18" charset="0"/>
              </a:rPr>
              <a:t>2</a:t>
            </a:r>
            <a:r>
              <a:rPr lang="en-US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5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28" name="Picture 11" descr="j0185604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86776" y="6000768"/>
            <a:ext cx="635000" cy="636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animBg="1"/>
      <p:bldP spid="2061" grpId="0" animBg="1"/>
      <p:bldP spid="2064" grpId="0" animBg="1"/>
      <p:bldP spid="2074" grpId="0"/>
      <p:bldP spid="22" grpId="0" animBg="1"/>
      <p:bldP spid="23" grpId="0" animBg="1"/>
      <p:bldP spid="24" grpId="0" animBg="1"/>
      <p:bldP spid="25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643042" y="1962150"/>
            <a:ext cx="34290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Число 8 от 200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071538" y="1000108"/>
            <a:ext cx="7643866" cy="584775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 smtClean="0">
                <a:solidFill>
                  <a:srgbClr val="FFFF00"/>
                </a:solidFill>
                <a:latin typeface="Century Schoolbook" pitchFamily="18" charset="0"/>
              </a:rPr>
              <a:t>Сколько процентов составляет:</a:t>
            </a:r>
            <a:endParaRPr lang="ru-RU" sz="3200" b="1" i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5508625" y="1927225"/>
            <a:ext cx="1627188" cy="52546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4%;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714348" y="1857364"/>
            <a:ext cx="688975" cy="652474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1)</a:t>
            </a: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508625" y="2759075"/>
            <a:ext cx="1627188" cy="52546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1%;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714348" y="2786058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2)</a:t>
            </a: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5508625" y="3500439"/>
            <a:ext cx="1627188" cy="51077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200%;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714348" y="3643314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3)</a:t>
            </a: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5508625" y="4357695"/>
            <a:ext cx="1627188" cy="51077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50%;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714348" y="4429132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4)</a:t>
            </a:r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5508625" y="5214950"/>
            <a:ext cx="1627188" cy="51077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25%;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70" name="Oval 22"/>
          <p:cNvSpPr>
            <a:spLocks noChangeArrowheads="1"/>
          </p:cNvSpPr>
          <p:nvPr/>
        </p:nvSpPr>
        <p:spPr bwMode="auto">
          <a:xfrm>
            <a:off x="785786" y="5286388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5)</a:t>
            </a:r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>
            <a:off x="5508625" y="6000768"/>
            <a:ext cx="1627188" cy="51077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20%.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73" name="Oval 25"/>
          <p:cNvSpPr>
            <a:spLocks noChangeArrowheads="1"/>
          </p:cNvSpPr>
          <p:nvPr/>
        </p:nvSpPr>
        <p:spPr bwMode="auto">
          <a:xfrm>
            <a:off x="714348" y="6000768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6)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1714480" y="2808288"/>
            <a:ext cx="39370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Число 15 от 1500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76275" cy="428625"/>
          </a:xfrm>
          <a:prstGeom prst="rect">
            <a:avLst/>
          </a:prstGeom>
          <a:noFill/>
        </p:spPr>
      </p:pic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1357290" y="928670"/>
            <a:ext cx="77867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643042" y="4357694"/>
            <a:ext cx="3429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2400" b="1" dirty="0" smtClean="0">
                <a:solidFill>
                  <a:srgbClr val="FFFFFF"/>
                </a:solidFill>
                <a:latin typeface="Century Schoolbook" pitchFamily="18" charset="0"/>
              </a:rPr>
              <a:t>Число 1/64 от 1/32</a:t>
            </a:r>
            <a:endParaRPr lang="ru-RU" sz="2400" b="1" dirty="0">
              <a:solidFill>
                <a:srgbClr val="FFFFFF"/>
              </a:solidFill>
              <a:latin typeface="Century Schoolbook" pitchFamily="18" charset="0"/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714480" y="5286388"/>
            <a:ext cx="3429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2400" b="1" dirty="0" smtClean="0">
                <a:solidFill>
                  <a:srgbClr val="FFFFFF"/>
                </a:solidFill>
                <a:latin typeface="Century Schoolbook" pitchFamily="18" charset="0"/>
              </a:rPr>
              <a:t>Число 9 от 36</a:t>
            </a:r>
            <a:endParaRPr lang="ru-RU" sz="2400" b="1" dirty="0">
              <a:solidFill>
                <a:srgbClr val="FFFFFF"/>
              </a:solidFill>
              <a:latin typeface="Century Schoolbook" pitchFamily="18" charset="0"/>
            </a:endParaRP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785918" y="6143644"/>
            <a:ext cx="3429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2400" b="1" dirty="0" smtClean="0">
                <a:solidFill>
                  <a:srgbClr val="FFFFFF"/>
                </a:solidFill>
                <a:latin typeface="Century Schoolbook" pitchFamily="18" charset="0"/>
              </a:rPr>
              <a:t>Число 9  от 45</a:t>
            </a:r>
            <a:endParaRPr lang="ru-RU" sz="2400" b="1" dirty="0">
              <a:solidFill>
                <a:srgbClr val="FFFFFF"/>
              </a:solidFill>
              <a:latin typeface="Century Schoolbook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14480" y="3571876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Число 24 от 12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142976" y="214290"/>
            <a:ext cx="68580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Выражения, тождества, уравнения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Урок  6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5" name="Стрелка вправо 34">
            <a:hlinkClick r:id="rId4" action="ppaction://hlinksldjump"/>
          </p:cNvPr>
          <p:cNvSpPr/>
          <p:nvPr/>
        </p:nvSpPr>
        <p:spPr bwMode="auto">
          <a:xfrm>
            <a:off x="7858148" y="6143644"/>
            <a:ext cx="978408" cy="71435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6" grpId="0" animBg="1"/>
      <p:bldP spid="2058" grpId="0" animBg="1"/>
      <p:bldP spid="2060" grpId="0" animBg="1"/>
      <p:bldP spid="2061" grpId="0" animBg="1"/>
      <p:bldP spid="2063" grpId="0" animBg="1"/>
      <p:bldP spid="2064" grpId="0" animBg="1"/>
      <p:bldP spid="2066" grpId="0" animBg="1"/>
      <p:bldP spid="2067" grpId="0" animBg="1"/>
      <p:bldP spid="2069" grpId="0" animBg="1"/>
      <p:bldP spid="2070" grpId="0" animBg="1"/>
      <p:bldP spid="2072" grpId="0" animBg="1"/>
      <p:bldP spid="2073" grpId="0" animBg="1"/>
      <p:bldP spid="2074" grpId="0"/>
      <p:bldP spid="59" grpId="0"/>
      <p:bldP spid="63" grpId="0"/>
      <p:bldP spid="67" grpId="0"/>
      <p:bldP spid="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00034" y="357167"/>
            <a:ext cx="82153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Используя термины «сумма», «разность», «произведение» и «частное», прочитайте выражение:</a:t>
            </a:r>
            <a:endParaRPr lang="ru-RU" sz="2400" b="1" i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571736" y="2000240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bg1"/>
                </a:solidFill>
                <a:latin typeface="Century Schoolbook" pitchFamily="18" charset="0"/>
              </a:rPr>
              <a:t>mx</a:t>
            </a:r>
            <a:endParaRPr lang="ru-RU" sz="32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500034" y="2000240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1)</a:t>
            </a:r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428596" y="2714620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2)</a:t>
            </a:r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428596" y="3500438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3)</a:t>
            </a:r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428596" y="4214818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4)</a:t>
            </a:r>
          </a:p>
        </p:txBody>
      </p:sp>
      <p:sp>
        <p:nvSpPr>
          <p:cNvPr id="2070" name="Oval 22"/>
          <p:cNvSpPr>
            <a:spLocks noChangeArrowheads="1"/>
          </p:cNvSpPr>
          <p:nvPr/>
        </p:nvSpPr>
        <p:spPr bwMode="auto">
          <a:xfrm>
            <a:off x="357158" y="5000636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5)</a:t>
            </a:r>
          </a:p>
        </p:txBody>
      </p:sp>
      <p:sp>
        <p:nvSpPr>
          <p:cNvPr id="2073" name="Oval 25"/>
          <p:cNvSpPr>
            <a:spLocks noChangeArrowheads="1"/>
          </p:cNvSpPr>
          <p:nvPr/>
        </p:nvSpPr>
        <p:spPr bwMode="auto">
          <a:xfrm>
            <a:off x="357158" y="5715016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6)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2428860" y="278605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  <a:latin typeface="Century Schoolbook" pitchFamily="18" charset="0"/>
              </a:rPr>
              <a:t>n - a</a:t>
            </a:r>
            <a:endParaRPr lang="ru-RU" sz="32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76275" cy="428625"/>
          </a:xfrm>
          <a:prstGeom prst="rect">
            <a:avLst/>
          </a:prstGeom>
          <a:noFill/>
        </p:spPr>
      </p:pic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71736" y="3571876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10 + </a:t>
            </a:r>
            <a:r>
              <a:rPr lang="en-US" sz="3200" b="1" dirty="0" err="1" smtClean="0">
                <a:solidFill>
                  <a:schemeClr val="bg1">
                    <a:lumMod val="95000"/>
                  </a:schemeClr>
                </a:solidFill>
              </a:rPr>
              <a:t>ab</a:t>
            </a:r>
            <a:endParaRPr lang="ru-RU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571736" y="4357694"/>
            <a:ext cx="2500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(a + 5)x</a:t>
            </a:r>
            <a:endParaRPr lang="ru-RU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571736" y="5143512"/>
            <a:ext cx="25717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entury Schoolbook" pitchFamily="18" charset="0"/>
              </a:rPr>
              <a:t>m</a:t>
            </a:r>
            <a:r>
              <a:rPr lang="en-US" sz="3200" b="1" dirty="0" smtClean="0">
                <a:solidFill>
                  <a:schemeClr val="bg1"/>
                </a:solidFill>
                <a:latin typeface="Century Schoolbook" pitchFamily="18" charset="0"/>
              </a:rPr>
              <a:t> – 8a</a:t>
            </a:r>
            <a:endParaRPr lang="ru-RU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571736" y="5786454"/>
            <a:ext cx="2571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>
                    <a:lumMod val="95000"/>
                  </a:schemeClr>
                </a:solidFill>
              </a:rPr>
              <a:t>a</a:t>
            </a:r>
            <a:r>
              <a:rPr lang="en-US" sz="2800" b="1" dirty="0" err="1" smtClean="0">
                <a:solidFill>
                  <a:schemeClr val="bg1">
                    <a:lumMod val="95000"/>
                  </a:schemeClr>
                </a:solidFill>
              </a:rPr>
              <a:t>b</a:t>
            </a: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 + </a:t>
            </a:r>
            <a:r>
              <a:rPr lang="en-US" sz="2800" b="1" dirty="0" err="1" smtClean="0">
                <a:solidFill>
                  <a:schemeClr val="bg1">
                    <a:lumMod val="95000"/>
                  </a:schemeClr>
                </a:solidFill>
              </a:rPr>
              <a:t>bc</a:t>
            </a:r>
            <a:endParaRPr lang="ru-RU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25" name="Picture 11" descr="j018560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86776" y="6000768"/>
            <a:ext cx="635000" cy="636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8" grpId="0" animBg="1"/>
      <p:bldP spid="2061" grpId="0" animBg="1"/>
      <p:bldP spid="2064" grpId="0" animBg="1"/>
      <p:bldP spid="2067" grpId="0" animBg="1"/>
      <p:bldP spid="2070" grpId="0" animBg="1"/>
      <p:bldP spid="2073" grpId="0" animBg="1"/>
      <p:bldP spid="2074" grpId="0"/>
      <p:bldP spid="59" grpId="0"/>
      <p:bldP spid="63" grpId="0"/>
      <p:bldP spid="6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85852" y="188913"/>
            <a:ext cx="67866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</a:rPr>
              <a:t>Выражения, тождества, уравнения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68538" y="908050"/>
            <a:ext cx="417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chemeClr val="bg1"/>
                </a:solidFill>
                <a:latin typeface="Century Schoolbook" pitchFamily="18" charset="0"/>
              </a:rPr>
              <a:t>Упростите выражение: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857224" y="571480"/>
            <a:ext cx="7643866" cy="166199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Устный счёт. Урок </a:t>
            </a:r>
            <a:r>
              <a:rPr lang="en-US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7</a:t>
            </a:r>
            <a:endParaRPr lang="ru-RU" sz="2400" b="1" i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Найдите значение выражения </a:t>
            </a:r>
            <a:r>
              <a:rPr lang="en-US" sz="3600" b="1" i="1" dirty="0" smtClean="0">
                <a:solidFill>
                  <a:schemeClr val="bg1">
                    <a:lumMod val="95000"/>
                  </a:schemeClr>
                </a:solidFill>
                <a:latin typeface="Century Schoolbook" pitchFamily="18" charset="0"/>
              </a:rPr>
              <a:t>–</a:t>
            </a:r>
            <a:r>
              <a:rPr lang="ru-RU" sz="3600" b="1" i="1" dirty="0" err="1" smtClean="0">
                <a:solidFill>
                  <a:schemeClr val="bg1"/>
                </a:solidFill>
                <a:latin typeface="Century Schoolbook" pitchFamily="18" charset="0"/>
              </a:rPr>
              <a:t>х</a:t>
            </a:r>
            <a:r>
              <a:rPr lang="ru-RU" sz="3600" b="1" i="1" dirty="0" smtClean="0">
                <a:solidFill>
                  <a:schemeClr val="bg1"/>
                </a:solidFill>
                <a:latin typeface="Century Schoolbook" pitchFamily="18" charset="0"/>
              </a:rPr>
              <a:t> </a:t>
            </a:r>
            <a:r>
              <a:rPr lang="en-US" sz="3600" b="1" i="1" dirty="0" smtClean="0">
                <a:solidFill>
                  <a:schemeClr val="bg1"/>
                </a:solidFill>
                <a:latin typeface="Century Schoolbook" pitchFamily="18" charset="0"/>
              </a:rPr>
              <a:t>+8x</a:t>
            </a:r>
            <a:r>
              <a:rPr lang="ru-RU" sz="3600" b="1" i="1" dirty="0" smtClean="0">
                <a:solidFill>
                  <a:schemeClr val="bg1"/>
                </a:solidFill>
                <a:latin typeface="Century Schoolbook" pitchFamily="18" charset="0"/>
              </a:rPr>
              <a:t>у</a:t>
            </a:r>
            <a:r>
              <a:rPr lang="en-US" sz="3600" b="1" i="1" dirty="0" smtClean="0">
                <a:solidFill>
                  <a:schemeClr val="bg1"/>
                </a:solidFill>
                <a:latin typeface="Century Schoolbook" pitchFamily="18" charset="0"/>
              </a:rPr>
              <a:t>-1</a:t>
            </a:r>
            <a:r>
              <a:rPr lang="ru-RU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, при:</a:t>
            </a:r>
            <a:endParaRPr lang="ru-RU" sz="2400" b="1" i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643570" y="3000372"/>
            <a:ext cx="1627188" cy="78319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-</a:t>
            </a:r>
            <a:r>
              <a:rPr lang="ru-RU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1</a:t>
            </a:r>
            <a:endParaRPr lang="ru-RU" sz="4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1285852" y="3000372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1)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5643570" y="4143380"/>
            <a:ext cx="1928826" cy="715089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entury Schoolbook" pitchFamily="18" charset="0"/>
              </a:rPr>
              <a:t>1</a:t>
            </a:r>
            <a:endParaRPr lang="ru-RU" sz="36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1285852" y="4143380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2)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2500298" y="3000372"/>
            <a:ext cx="26511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x=0, y=</a:t>
            </a:r>
            <a:r>
              <a:rPr lang="ru-RU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 </a:t>
            </a:r>
            <a:r>
              <a:rPr lang="en-US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-</a:t>
            </a:r>
            <a:r>
              <a:rPr lang="ru-RU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1</a:t>
            </a:r>
            <a:endParaRPr lang="ru-RU" sz="4000" b="1" baseline="30000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76275" cy="428625"/>
          </a:xfrm>
          <a:prstGeom prst="rect">
            <a:avLst/>
          </a:prstGeom>
          <a:noFill/>
        </p:spPr>
      </p:pic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" name="Стрелка вправо 67">
            <a:hlinkClick r:id="rId3" action="ppaction://hlinksldjump"/>
          </p:cNvPr>
          <p:cNvSpPr/>
          <p:nvPr/>
        </p:nvSpPr>
        <p:spPr bwMode="auto">
          <a:xfrm>
            <a:off x="7858148" y="6143644"/>
            <a:ext cx="978408" cy="71435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285984" y="4143380"/>
            <a:ext cx="30003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i="1" dirty="0" smtClean="0">
                <a:solidFill>
                  <a:srgbClr val="FFFFFF"/>
                </a:solidFill>
                <a:latin typeface="Century Schoolbook" pitchFamily="18" charset="0"/>
              </a:rPr>
              <a:t>x= -</a:t>
            </a:r>
            <a:r>
              <a:rPr lang="ru-RU" sz="4000" b="1" i="1" dirty="0" smtClean="0">
                <a:solidFill>
                  <a:srgbClr val="FFFFFF"/>
                </a:solidFill>
                <a:latin typeface="Century Schoolbook" pitchFamily="18" charset="0"/>
              </a:rPr>
              <a:t>2</a:t>
            </a:r>
            <a:r>
              <a:rPr lang="en-US" sz="4000" b="1" i="1" dirty="0" smtClean="0">
                <a:solidFill>
                  <a:srgbClr val="FFFFFF"/>
                </a:solidFill>
                <a:latin typeface="Century Schoolbook" pitchFamily="18" charset="0"/>
              </a:rPr>
              <a:t>, y=0</a:t>
            </a:r>
            <a:endParaRPr lang="ru-RU" sz="4000" b="1" baseline="30000" dirty="0">
              <a:solidFill>
                <a:srgbClr val="FFFFFF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/>
      <p:bldP spid="2061" grpId="0" animBg="1"/>
      <p:bldP spid="2063" grpId="0" animBg="1"/>
      <p:bldP spid="2064" grpId="0" animBg="1"/>
      <p:bldP spid="2074" grpId="0"/>
      <p:bldP spid="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00034" y="357167"/>
            <a:ext cx="82153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 smtClean="0">
                <a:solidFill>
                  <a:srgbClr val="FFFF00"/>
                </a:solidFill>
                <a:latin typeface="Century Schoolbook" pitchFamily="18" charset="0"/>
              </a:rPr>
              <a:t>Сравните:</a:t>
            </a:r>
            <a:endParaRPr lang="ru-RU" sz="3200" b="1" i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571736" y="2000240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b="1" dirty="0" smtClean="0">
                <a:solidFill>
                  <a:schemeClr val="bg1"/>
                </a:solidFill>
                <a:latin typeface="Century Schoolbook" pitchFamily="18" charset="0"/>
              </a:rPr>
              <a:t>5,1 и 6,8</a:t>
            </a:r>
            <a:endParaRPr lang="ru-RU" sz="32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500034" y="2000240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1)</a:t>
            </a:r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500034" y="2928934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2)</a:t>
            </a:r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500034" y="3929066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3)</a:t>
            </a:r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500034" y="5000636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4)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76275" cy="428625"/>
          </a:xfrm>
          <a:prstGeom prst="rect">
            <a:avLst/>
          </a:prstGeom>
          <a:noFill/>
        </p:spPr>
      </p:pic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2786058"/>
            <a:ext cx="1357322" cy="785818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3929066"/>
            <a:ext cx="1357322" cy="785818"/>
          </a:xfrm>
          <a:prstGeom prst="rect">
            <a:avLst/>
          </a:prstGeom>
          <a:noFill/>
        </p:spPr>
      </p:pic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4786322"/>
            <a:ext cx="2071702" cy="1000132"/>
          </a:xfrm>
          <a:prstGeom prst="rect">
            <a:avLst/>
          </a:prstGeom>
          <a:noFill/>
        </p:spPr>
      </p:pic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7" name="Picture 11" descr="j0185604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86776" y="6000768"/>
            <a:ext cx="635000" cy="636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8" grpId="0" animBg="1"/>
      <p:bldP spid="2061" grpId="0" animBg="1"/>
      <p:bldP spid="2064" grpId="0" animBg="1"/>
      <p:bldP spid="206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85852" y="188913"/>
            <a:ext cx="67866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</a:rPr>
              <a:t>Выражения, тождества, уравнения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857224" y="571480"/>
            <a:ext cx="7643866" cy="461665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Устный счёт. Урок 8</a:t>
            </a:r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571472" y="1428736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1)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857224" y="4143380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2)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76275" cy="428625"/>
          </a:xfrm>
          <a:prstGeom prst="rect">
            <a:avLst/>
          </a:prstGeom>
          <a:noFill/>
        </p:spPr>
      </p:pic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857356" y="4143380"/>
            <a:ext cx="678661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3200" b="1" i="1" dirty="0" smtClean="0">
                <a:solidFill>
                  <a:srgbClr val="FFFF00"/>
                </a:solidFill>
                <a:latin typeface="Century Schoolbook" pitchFamily="18" charset="0"/>
              </a:rPr>
              <a:t>Формулой</a:t>
            </a:r>
            <a:r>
              <a:rPr lang="ru-RU" sz="3200" b="1" dirty="0" smtClean="0">
                <a:solidFill>
                  <a:srgbClr val="FFFF00"/>
                </a:solidFill>
                <a:latin typeface="Century Schoolbook" pitchFamily="18" charset="0"/>
              </a:rPr>
              <a:t> </a:t>
            </a:r>
            <a:r>
              <a:rPr lang="en-US" sz="3200" b="1" i="1" dirty="0" smtClean="0">
                <a:solidFill>
                  <a:schemeClr val="bg1"/>
                </a:solidFill>
                <a:latin typeface="Century Schoolbook" pitchFamily="18" charset="0"/>
              </a:rPr>
              <a:t>x = 2a + 3b  </a:t>
            </a:r>
            <a:r>
              <a:rPr lang="en-US" sz="3200" b="1" i="1" dirty="0" smtClean="0">
                <a:solidFill>
                  <a:srgbClr val="FFFF00"/>
                </a:solidFill>
                <a:latin typeface="Century Schoolbook" pitchFamily="18" charset="0"/>
              </a:rPr>
              <a:t>(</a:t>
            </a:r>
            <a:r>
              <a:rPr lang="ru-RU" sz="3200" b="1" i="1" dirty="0" smtClean="0">
                <a:solidFill>
                  <a:srgbClr val="FFFF00"/>
                </a:solidFill>
                <a:latin typeface="Century Schoolbook" pitchFamily="18" charset="0"/>
              </a:rPr>
              <a:t>км) записано решение задачи о движении автомобиля. Составьте условие задачи.</a:t>
            </a:r>
            <a:endParaRPr lang="ru-RU" sz="3200" b="1" baseline="30000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71604" y="1428736"/>
            <a:ext cx="75723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</a:rPr>
              <a:t>Площадь участка 160 га. В первый день вспахали 40% всей площади. Сколько гектаров осталось вспахать</a:t>
            </a:r>
            <a:r>
              <a:rPr lang="ru-RU" sz="2800" i="1" dirty="0" smtClean="0">
                <a:solidFill>
                  <a:srgbClr val="FFFF00"/>
                </a:solidFill>
              </a:rPr>
              <a:t>?</a:t>
            </a:r>
            <a:endParaRPr lang="ru-RU" sz="2800" i="1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71538" y="3000372"/>
            <a:ext cx="464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Ответ: 96 га.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19" name="Picture 11" descr="j018560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86776" y="6000768"/>
            <a:ext cx="635000" cy="636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 animBg="1"/>
      <p:bldP spid="206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85852" y="0"/>
            <a:ext cx="6786610" cy="461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</a:rPr>
              <a:t>Выражения, тождества, уравнения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00034" y="928670"/>
            <a:ext cx="82153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 smtClean="0">
                <a:solidFill>
                  <a:srgbClr val="FFFF00"/>
                </a:solidFill>
                <a:latin typeface="Century Schoolbook" pitchFamily="18" charset="0"/>
              </a:rPr>
              <a:t>Прочитайте неравенство:</a:t>
            </a:r>
            <a:endParaRPr lang="ru-RU" sz="3200" b="1" i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428728" y="2000240"/>
            <a:ext cx="31432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b="1" i="1" dirty="0" smtClean="0">
                <a:solidFill>
                  <a:schemeClr val="bg1"/>
                </a:solidFill>
                <a:latin typeface="Century Schoolbook" pitchFamily="18" charset="0"/>
              </a:rPr>
              <a:t>7,3 ≤ </a:t>
            </a:r>
            <a:r>
              <a:rPr lang="ru-RU" sz="3200" b="1" i="1" dirty="0" err="1" smtClean="0">
                <a:solidFill>
                  <a:schemeClr val="bg1"/>
                </a:solidFill>
                <a:latin typeface="Century Schoolbook" pitchFamily="18" charset="0"/>
              </a:rPr>
              <a:t>х</a:t>
            </a:r>
            <a:endParaRPr lang="ru-RU" sz="3200" b="1" i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051050" y="428604"/>
            <a:ext cx="5111750" cy="40011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dirty="0" smtClean="0">
                <a:solidFill>
                  <a:schemeClr val="bg1"/>
                </a:solidFill>
                <a:latin typeface="Century Schoolbook" pitchFamily="18" charset="0"/>
              </a:rPr>
              <a:t>Устный счёт. Урок 9</a:t>
            </a:r>
            <a:endParaRPr lang="ru-RU" sz="2000" b="1" i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500034" y="2000240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1)</a:t>
            </a:r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428596" y="2714620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2)</a:t>
            </a:r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428596" y="3500438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3)</a:t>
            </a:r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428596" y="4214818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4)</a:t>
            </a:r>
          </a:p>
        </p:txBody>
      </p:sp>
      <p:sp>
        <p:nvSpPr>
          <p:cNvPr id="2070" name="Oval 22"/>
          <p:cNvSpPr>
            <a:spLocks noChangeArrowheads="1"/>
          </p:cNvSpPr>
          <p:nvPr/>
        </p:nvSpPr>
        <p:spPr bwMode="auto">
          <a:xfrm>
            <a:off x="357158" y="5000636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5)</a:t>
            </a:r>
          </a:p>
        </p:txBody>
      </p:sp>
      <p:sp>
        <p:nvSpPr>
          <p:cNvPr id="2073" name="Oval 25"/>
          <p:cNvSpPr>
            <a:spLocks noChangeArrowheads="1"/>
          </p:cNvSpPr>
          <p:nvPr/>
        </p:nvSpPr>
        <p:spPr bwMode="auto">
          <a:xfrm>
            <a:off x="357158" y="5715016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6)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1428728" y="2808288"/>
            <a:ext cx="30003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b="1" i="1" dirty="0" smtClean="0">
                <a:solidFill>
                  <a:schemeClr val="bg1"/>
                </a:solidFill>
                <a:latin typeface="Century Schoolbook" pitchFamily="18" charset="0"/>
              </a:rPr>
              <a:t>у ≥ 0,83</a:t>
            </a:r>
            <a:endParaRPr lang="ru-RU" sz="3200" b="1" i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76275" cy="428625"/>
          </a:xfrm>
          <a:prstGeom prst="rect">
            <a:avLst/>
          </a:prstGeom>
          <a:noFill/>
        </p:spPr>
      </p:pic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71605" y="3571876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≥ -10,4</a:t>
            </a:r>
            <a:endParaRPr lang="ru-RU" sz="3200" b="1" i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571604" y="4357694"/>
            <a:ext cx="35004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4,4 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n-US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en-US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6,1</a:t>
            </a:r>
            <a:endParaRPr lang="ru-RU" sz="3200" b="1" i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428728" y="5143512"/>
            <a:ext cx="3714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7,6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n-US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 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en-US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20.8</a:t>
            </a:r>
            <a:endParaRPr lang="ru-RU" sz="3200" b="1" i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500166" y="5786454"/>
            <a:ext cx="3643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-5 ≤ a ≤ -2</a:t>
            </a:r>
            <a:endParaRPr lang="ru-RU" sz="3200" b="1" i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Стрелка вправо 67">
            <a:hlinkClick r:id="rId3" action="ppaction://hlinksldjump"/>
          </p:cNvPr>
          <p:cNvSpPr/>
          <p:nvPr/>
        </p:nvSpPr>
        <p:spPr bwMode="auto">
          <a:xfrm>
            <a:off x="7858148" y="6143644"/>
            <a:ext cx="978408" cy="71435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8" grpId="0" animBg="1"/>
      <p:bldP spid="2061" grpId="0" animBg="1"/>
      <p:bldP spid="2064" grpId="0" animBg="1"/>
      <p:bldP spid="2067" grpId="0" animBg="1"/>
      <p:bldP spid="2070" grpId="0" animBg="1"/>
      <p:bldP spid="2073" grpId="0" animBg="1"/>
      <p:bldP spid="2074" grpId="0"/>
      <p:bldP spid="59" grpId="0"/>
      <p:bldP spid="63" grpId="0"/>
      <p:bldP spid="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571480"/>
            <a:ext cx="80724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1"/>
                </a:solidFill>
              </a:rPr>
              <a:t>Задания для устного счёта к урокам алгебры в 7 классе (</a:t>
            </a:r>
            <a:r>
              <a:rPr lang="ru-RU" b="1" i="1" dirty="0" smtClean="0">
                <a:solidFill>
                  <a:schemeClr val="bg1"/>
                </a:solidFill>
              </a:rPr>
              <a:t>к  учебнику Ю.Н. Макарычева и др.)</a:t>
            </a:r>
            <a:endParaRPr lang="ru-RU" sz="2800" b="1" i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2714620"/>
            <a:ext cx="1500198" cy="523220"/>
          </a:xfrm>
          <a:prstGeom prst="rect">
            <a:avLst/>
          </a:prstGeom>
          <a:solidFill>
            <a:srgbClr val="D3F8B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hlinkClick r:id="rId2" action="ppaction://hlinksldjump"/>
              </a:rPr>
              <a:t>Урок  1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86182" y="2714620"/>
            <a:ext cx="1500198" cy="523220"/>
          </a:xfrm>
          <a:prstGeom prst="rect">
            <a:avLst/>
          </a:prstGeom>
          <a:solidFill>
            <a:srgbClr val="D3F8B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hlinkClick r:id="rId3" action="ppaction://hlinksldjump"/>
              </a:rPr>
              <a:t>Урок  2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715140" y="2714620"/>
            <a:ext cx="1500198" cy="523220"/>
          </a:xfrm>
          <a:prstGeom prst="rect">
            <a:avLst/>
          </a:prstGeom>
          <a:solidFill>
            <a:srgbClr val="D3F8B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hlinkClick r:id="rId4" action="ppaction://hlinksldjump"/>
              </a:rPr>
              <a:t>Урок  3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3643314"/>
            <a:ext cx="1500198" cy="523220"/>
          </a:xfrm>
          <a:prstGeom prst="rect">
            <a:avLst/>
          </a:prstGeom>
          <a:solidFill>
            <a:srgbClr val="D3F8B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hlinkClick r:id="rId5" action="ppaction://hlinksldjump"/>
              </a:rPr>
              <a:t>Урок  4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786182" y="3571876"/>
            <a:ext cx="1500198" cy="523220"/>
          </a:xfrm>
          <a:prstGeom prst="rect">
            <a:avLst/>
          </a:prstGeom>
          <a:solidFill>
            <a:srgbClr val="D3F8B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hlinkClick r:id="rId6" action="ppaction://hlinksldjump"/>
              </a:rPr>
              <a:t>Урок  5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715140" y="3571876"/>
            <a:ext cx="1500198" cy="523220"/>
          </a:xfrm>
          <a:prstGeom prst="rect">
            <a:avLst/>
          </a:prstGeom>
          <a:solidFill>
            <a:srgbClr val="D3F8B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hlinkClick r:id="rId7" action="ppaction://hlinksldjump"/>
              </a:rPr>
              <a:t>Урок  6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28662" y="4857760"/>
            <a:ext cx="1500198" cy="523220"/>
          </a:xfrm>
          <a:prstGeom prst="rect">
            <a:avLst/>
          </a:prstGeom>
          <a:solidFill>
            <a:srgbClr val="D3F8B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hlinkClick r:id="rId8" action="ppaction://hlinksldjump"/>
              </a:rPr>
              <a:t>Урок  7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786182" y="4857760"/>
            <a:ext cx="1500198" cy="523220"/>
          </a:xfrm>
          <a:prstGeom prst="rect">
            <a:avLst/>
          </a:prstGeom>
          <a:solidFill>
            <a:srgbClr val="D3F8B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hlinkClick r:id="rId9" action="ppaction://hlinksldjump"/>
              </a:rPr>
              <a:t>Урок  8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715140" y="4857760"/>
            <a:ext cx="1500198" cy="523220"/>
          </a:xfrm>
          <a:prstGeom prst="rect">
            <a:avLst/>
          </a:prstGeom>
          <a:solidFill>
            <a:srgbClr val="D3F8B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hlinkClick r:id="rId10" action="ppaction://hlinksldjump"/>
              </a:rPr>
              <a:t>Урок  9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28662" y="5786454"/>
            <a:ext cx="1500198" cy="523220"/>
          </a:xfrm>
          <a:prstGeom prst="rect">
            <a:avLst/>
          </a:prstGeom>
          <a:solidFill>
            <a:srgbClr val="D3F8B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hlinkClick r:id="rId11" action="ppaction://hlinksldjump"/>
              </a:rPr>
              <a:t>Урок 10</a:t>
            </a:r>
            <a:endParaRPr lang="ru-RU" sz="28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57224" y="1714488"/>
            <a:ext cx="68246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solidFill>
                  <a:schemeClr val="bg1"/>
                </a:solidFill>
              </a:rPr>
              <a:t>1. Выражения, тождества, уравнения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7" name="Стрелка вправо 16">
            <a:hlinkClick r:id="rId12" action="ppaction://hlinksldjump"/>
          </p:cNvPr>
          <p:cNvSpPr/>
          <p:nvPr/>
        </p:nvSpPr>
        <p:spPr bwMode="auto">
          <a:xfrm>
            <a:off x="8215338" y="6215082"/>
            <a:ext cx="714380" cy="42862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00034" y="357167"/>
            <a:ext cx="82153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 smtClean="0">
                <a:solidFill>
                  <a:srgbClr val="FFFF00"/>
                </a:solidFill>
                <a:latin typeface="Century Schoolbook" pitchFamily="18" charset="0"/>
              </a:rPr>
              <a:t>Верно ли неравенство:</a:t>
            </a:r>
            <a:endParaRPr lang="ru-RU" sz="3200" b="1" i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928794" y="2000240"/>
            <a:ext cx="60722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≤ 5,3 при </a:t>
            </a:r>
            <a:r>
              <a:rPr lang="ru-RU" sz="32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2,7; 5,3; 6.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357158" y="2000240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1)</a:t>
            </a:r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357158" y="3714752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2)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76275" cy="428625"/>
          </a:xfrm>
          <a:prstGeom prst="rect">
            <a:avLst/>
          </a:prstGeom>
          <a:noFill/>
        </p:spPr>
      </p:pic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142976" y="3786190"/>
            <a:ext cx="76438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0,6 ≤ </a:t>
            </a:r>
            <a:r>
              <a:rPr lang="ru-RU" sz="32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≤ 0,8  при </a:t>
            </a:r>
            <a:r>
              <a:rPr lang="ru-RU" sz="32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0,5; 0,6; 0,7; 0,8; 0,9.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11" descr="j018560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86776" y="6000768"/>
            <a:ext cx="635000" cy="636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8" grpId="0" animBg="1"/>
      <p:bldP spid="206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85852" y="188913"/>
            <a:ext cx="67866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</a:rPr>
              <a:t>Выражения, тождества, уравнения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68538" y="908050"/>
            <a:ext cx="417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chemeClr val="bg1"/>
                </a:solidFill>
                <a:latin typeface="Century Schoolbook" pitchFamily="18" charset="0"/>
              </a:rPr>
              <a:t>Упростите выражение: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500166" y="1962150"/>
            <a:ext cx="49292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8,8+4,5+1,1+5,5</a:t>
            </a:r>
            <a:endParaRPr lang="ru-RU" sz="4000" b="1" baseline="30000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857224" y="571480"/>
            <a:ext cx="7643866" cy="10156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Устный счёт. Урок 10</a:t>
            </a:r>
          </a:p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Вычислите наиболее удобным способом:</a:t>
            </a:r>
            <a:endParaRPr lang="ru-RU" sz="2400" b="1" i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6929454" y="1928802"/>
            <a:ext cx="1627188" cy="78319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19,9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500034" y="1928802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1)</a:t>
            </a: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7072330" y="2928934"/>
            <a:ext cx="1627188" cy="78319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1,79</a:t>
            </a:r>
            <a:endParaRPr lang="ru-RU" sz="4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500034" y="2928934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2)</a:t>
            </a: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7215206" y="4071942"/>
            <a:ext cx="1714512" cy="715089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 smtClean="0">
                <a:solidFill>
                  <a:schemeClr val="bg1"/>
                </a:solidFill>
                <a:latin typeface="Century Schoolbook" pitchFamily="18" charset="0"/>
              </a:rPr>
              <a:t>0,23</a:t>
            </a:r>
            <a:endParaRPr lang="ru-RU" sz="36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571472" y="4071942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3)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1714480" y="2928934"/>
            <a:ext cx="47149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0,25 • 1,79 • 4</a:t>
            </a:r>
            <a:endParaRPr lang="ru-RU" sz="4000" b="1" baseline="30000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76275" cy="428625"/>
          </a:xfrm>
          <a:prstGeom prst="rect">
            <a:avLst/>
          </a:prstGeom>
          <a:noFill/>
        </p:spPr>
      </p:pic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500166" y="4000504"/>
            <a:ext cx="52149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4000" b="1" i="1" dirty="0" smtClean="0">
                <a:solidFill>
                  <a:srgbClr val="FFFFFF"/>
                </a:solidFill>
                <a:latin typeface="Century Schoolbook" pitchFamily="18" charset="0"/>
              </a:rPr>
              <a:t>2,3•0,098+2,3•0,002</a:t>
            </a:r>
            <a:endParaRPr lang="ru-RU" sz="4000" b="1" baseline="30000" dirty="0">
              <a:solidFill>
                <a:srgbClr val="FFFFFF"/>
              </a:solidFill>
              <a:latin typeface="Century Schoolbook" pitchFamily="18" charset="0"/>
            </a:endParaRPr>
          </a:p>
        </p:txBody>
      </p:sp>
      <p:sp>
        <p:nvSpPr>
          <p:cNvPr id="25" name="Oval 16"/>
          <p:cNvSpPr>
            <a:spLocks noChangeArrowheads="1"/>
          </p:cNvSpPr>
          <p:nvPr/>
        </p:nvSpPr>
        <p:spPr bwMode="auto">
          <a:xfrm>
            <a:off x="642910" y="5072074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3)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643042" y="5143512"/>
            <a:ext cx="45720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2,5 • 3,18 • 4</a:t>
            </a:r>
            <a:endParaRPr lang="ru-RU" sz="4000" b="1" baseline="30000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7" name="AutoShape 15"/>
          <p:cNvSpPr>
            <a:spLocks noChangeArrowheads="1"/>
          </p:cNvSpPr>
          <p:nvPr/>
        </p:nvSpPr>
        <p:spPr bwMode="auto">
          <a:xfrm>
            <a:off x="7143768" y="5143512"/>
            <a:ext cx="1714512" cy="715089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 smtClean="0">
                <a:solidFill>
                  <a:schemeClr val="bg1"/>
                </a:solidFill>
                <a:latin typeface="Century Schoolbook" pitchFamily="18" charset="0"/>
              </a:rPr>
              <a:t>31,8</a:t>
            </a:r>
            <a:endParaRPr lang="ru-RU" sz="36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5720" y="6143644"/>
            <a:ext cx="8858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Какими  свойствами  вы пользовались при вычислениях?</a:t>
            </a:r>
            <a:endParaRPr lang="ru-RU" sz="2400" dirty="0">
              <a:solidFill>
                <a:srgbClr val="FFFF00"/>
              </a:solidFill>
            </a:endParaRPr>
          </a:p>
        </p:txBody>
      </p:sp>
      <p:pic>
        <p:nvPicPr>
          <p:cNvPr id="31" name="Picture 11" descr="j018560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86776" y="214290"/>
            <a:ext cx="635000" cy="636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6" grpId="0" animBg="1"/>
      <p:bldP spid="2058" grpId="0" animBg="1"/>
      <p:bldP spid="2060" grpId="0" animBg="1"/>
      <p:bldP spid="2061" grpId="0" animBg="1"/>
      <p:bldP spid="2063" grpId="0" animBg="1"/>
      <p:bldP spid="2064" grpId="0" animBg="1"/>
      <p:bldP spid="2074" grpId="0"/>
      <p:bldP spid="39" grpId="0"/>
      <p:bldP spid="25" grpId="0" animBg="1"/>
      <p:bldP spid="2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85852" y="188913"/>
            <a:ext cx="67866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</a:rPr>
              <a:t>Функции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68538" y="908050"/>
            <a:ext cx="417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chemeClr val="bg1"/>
                </a:solidFill>
                <a:latin typeface="Century Schoolbook" pitchFamily="18" charset="0"/>
              </a:rPr>
              <a:t>Упростите выражение: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857224" y="571480"/>
            <a:ext cx="7643866" cy="10156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Устный счёт. Урок 2</a:t>
            </a:r>
          </a:p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Найдите значение выражения                   при </a:t>
            </a:r>
            <a:endParaRPr lang="ru-RU" sz="2400" b="1" i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6072198" y="1857364"/>
            <a:ext cx="1627188" cy="78319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>
                <a:solidFill>
                  <a:schemeClr val="bg1"/>
                </a:solidFill>
                <a:latin typeface="Century Schoolbook" pitchFamily="18" charset="0"/>
              </a:rPr>
              <a:t>5</a:t>
            </a:r>
            <a:endParaRPr lang="ru-RU" sz="4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214282" y="1000108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1)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214282" y="5500702"/>
            <a:ext cx="2143140" cy="78319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При всех </a:t>
            </a:r>
            <a:r>
              <a:rPr lang="ru-RU" sz="2000" b="1" dirty="0" err="1" smtClean="0">
                <a:solidFill>
                  <a:schemeClr val="bg1"/>
                </a:solidFill>
                <a:latin typeface="Century Schoolbook" pitchFamily="18" charset="0"/>
              </a:rPr>
              <a:t>х</a:t>
            </a: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, кроме 0. </a:t>
            </a:r>
            <a:endParaRPr lang="ru-RU" sz="2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500034" y="3214686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2)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714348" y="1928802"/>
            <a:ext cx="35004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a=2,  b=</a:t>
            </a:r>
            <a:r>
              <a:rPr lang="ru-RU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 </a:t>
            </a:r>
            <a:r>
              <a:rPr lang="en-US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9</a:t>
            </a:r>
            <a:endParaRPr lang="ru-RU" sz="4000" b="1" baseline="30000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76275" cy="428625"/>
          </a:xfrm>
          <a:prstGeom prst="rect">
            <a:avLst/>
          </a:prstGeom>
          <a:noFill/>
        </p:spPr>
      </p:pic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428728" y="3214686"/>
            <a:ext cx="72152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2800" b="1" i="1" dirty="0" smtClean="0">
                <a:solidFill>
                  <a:srgbClr val="FFFF00"/>
                </a:solidFill>
                <a:latin typeface="Century Schoolbook" pitchFamily="18" charset="0"/>
              </a:rPr>
              <a:t>При каких значениях переменной имеет смысл выражение:</a:t>
            </a:r>
            <a:endParaRPr lang="ru-RU" sz="2800" b="1" baseline="30000" dirty="0">
              <a:solidFill>
                <a:srgbClr val="FFFFFF"/>
              </a:solidFill>
              <a:latin typeface="Century Schoolbook" pitchFamily="18" charset="0"/>
            </a:endParaRP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1071546"/>
            <a:ext cx="128588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357694"/>
            <a:ext cx="100013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4357694"/>
            <a:ext cx="164307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AutoShape 15"/>
          <p:cNvSpPr>
            <a:spLocks noChangeArrowheads="1"/>
          </p:cNvSpPr>
          <p:nvPr/>
        </p:nvSpPr>
        <p:spPr bwMode="auto">
          <a:xfrm>
            <a:off x="3286116" y="5715016"/>
            <a:ext cx="2143140" cy="442674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При всех х</a:t>
            </a:r>
            <a:r>
              <a:rPr lang="ru-RU" sz="2000" b="1" dirty="0">
                <a:solidFill>
                  <a:schemeClr val="bg1"/>
                </a:solidFill>
                <a:latin typeface="Century Schoolbook" pitchFamily="18" charset="0"/>
              </a:rPr>
              <a:t>.</a:t>
            </a:r>
          </a:p>
        </p:txBody>
      </p:sp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00826" y="4357694"/>
            <a:ext cx="171451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AutoShape 15"/>
          <p:cNvSpPr>
            <a:spLocks noChangeArrowheads="1"/>
          </p:cNvSpPr>
          <p:nvPr/>
        </p:nvSpPr>
        <p:spPr bwMode="auto">
          <a:xfrm>
            <a:off x="6286512" y="5500702"/>
            <a:ext cx="2143140" cy="78319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При всех </a:t>
            </a:r>
            <a:r>
              <a:rPr lang="en-US" sz="2000" b="1" dirty="0" err="1">
                <a:solidFill>
                  <a:schemeClr val="bg1"/>
                </a:solidFill>
                <a:latin typeface="Century Schoolbook" pitchFamily="18" charset="0"/>
              </a:rPr>
              <a:t>b</a:t>
            </a: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, кроме </a:t>
            </a:r>
            <a:r>
              <a:rPr lang="en-US" sz="2000" b="1" dirty="0" smtClean="0">
                <a:solidFill>
                  <a:schemeClr val="bg1"/>
                </a:solidFill>
                <a:latin typeface="Century Schoolbook" pitchFamily="18" charset="0"/>
              </a:rPr>
              <a:t>2</a:t>
            </a: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. </a:t>
            </a:r>
            <a:endParaRPr lang="ru-RU" sz="2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28" name="Picture 11" descr="j0185604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286776" y="214290"/>
            <a:ext cx="635000" cy="636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/>
      <p:bldP spid="2063" grpId="1" animBg="1"/>
      <p:bldP spid="2064" grpId="0" animBg="1"/>
      <p:bldP spid="2074" grpId="0"/>
      <p:bldP spid="39" grpId="0"/>
      <p:bldP spid="25" grpId="0" animBg="1"/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85852" y="188913"/>
            <a:ext cx="67866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</a:rPr>
              <a:t>Функции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68538" y="908050"/>
            <a:ext cx="417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chemeClr val="bg1"/>
                </a:solidFill>
                <a:latin typeface="Century Schoolbook" pitchFamily="18" charset="0"/>
              </a:rPr>
              <a:t>Упростите выражение: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857224" y="571480"/>
            <a:ext cx="7643866" cy="10156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Устный счёт. Урок </a:t>
            </a:r>
            <a:r>
              <a:rPr lang="en-US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3</a:t>
            </a:r>
            <a:endParaRPr lang="ru-RU" sz="2400" b="1" i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 </a:t>
            </a:r>
            <a:endParaRPr lang="ru-RU" sz="2400" b="1" i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6072198" y="3214686"/>
            <a:ext cx="2143140" cy="78319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Все числа, кроме -7. </a:t>
            </a:r>
            <a:endParaRPr lang="ru-RU" sz="2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428596" y="1357298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latin typeface="Century Schoolbook" pitchFamily="18" charset="0"/>
              </a:rPr>
              <a:t>1</a:t>
            </a: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)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76275" cy="428625"/>
          </a:xfrm>
          <a:prstGeom prst="rect">
            <a:avLst/>
          </a:prstGeom>
          <a:noFill/>
        </p:spPr>
      </p:pic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214414" y="1285860"/>
            <a:ext cx="72152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2800" b="1" i="1" dirty="0" smtClean="0">
                <a:solidFill>
                  <a:srgbClr val="FFFF00"/>
                </a:solidFill>
                <a:latin typeface="Century Schoolbook" pitchFamily="18" charset="0"/>
              </a:rPr>
              <a:t>Укажите область определения функции, заданной формулой:</a:t>
            </a:r>
            <a:endParaRPr lang="ru-RU" sz="2800" b="1" baseline="30000" dirty="0">
              <a:solidFill>
                <a:srgbClr val="FFFFFF"/>
              </a:solidFill>
              <a:latin typeface="Century Schoolbook" pitchFamily="18" charset="0"/>
            </a:endParaRPr>
          </a:p>
        </p:txBody>
      </p:sp>
      <p:sp>
        <p:nvSpPr>
          <p:cNvPr id="25" name="AutoShape 15"/>
          <p:cNvSpPr>
            <a:spLocks noChangeArrowheads="1"/>
          </p:cNvSpPr>
          <p:nvPr/>
        </p:nvSpPr>
        <p:spPr bwMode="auto">
          <a:xfrm>
            <a:off x="428596" y="3286124"/>
            <a:ext cx="1785950" cy="442674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Все числа</a:t>
            </a:r>
            <a:endParaRPr lang="ru-RU" sz="2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357430"/>
            <a:ext cx="135732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2285992"/>
            <a:ext cx="164307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AutoShape 15"/>
          <p:cNvSpPr>
            <a:spLocks noChangeArrowheads="1"/>
          </p:cNvSpPr>
          <p:nvPr/>
        </p:nvSpPr>
        <p:spPr bwMode="auto">
          <a:xfrm>
            <a:off x="3428992" y="3286124"/>
            <a:ext cx="1785950" cy="442674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Все числа</a:t>
            </a:r>
            <a:endParaRPr lang="ru-RU" sz="2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2285992"/>
            <a:ext cx="178595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Oval 16"/>
          <p:cNvSpPr>
            <a:spLocks noChangeArrowheads="1"/>
          </p:cNvSpPr>
          <p:nvPr/>
        </p:nvSpPr>
        <p:spPr bwMode="auto">
          <a:xfrm>
            <a:off x="357158" y="4000504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2)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85852" y="4143380"/>
            <a:ext cx="75009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Найдите значение функции, заданной </a:t>
            </a:r>
          </a:p>
          <a:p>
            <a:r>
              <a:rPr lang="ru-RU" sz="28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ормулой                   , соответствующее значению аргумента, равному:</a:t>
            </a:r>
            <a:endParaRPr lang="ru-RU" sz="28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4572008"/>
            <a:ext cx="121444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5786" y="5572140"/>
            <a:ext cx="85725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AutoShape 15"/>
          <p:cNvSpPr>
            <a:spLocks noChangeArrowheads="1"/>
          </p:cNvSpPr>
          <p:nvPr/>
        </p:nvSpPr>
        <p:spPr bwMode="auto">
          <a:xfrm>
            <a:off x="857224" y="6215082"/>
            <a:ext cx="714380" cy="442674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-14</a:t>
            </a:r>
            <a:endParaRPr lang="ru-RU" sz="2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28992" y="5572140"/>
            <a:ext cx="92869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AutoShape 15"/>
          <p:cNvSpPr>
            <a:spLocks noChangeArrowheads="1"/>
          </p:cNvSpPr>
          <p:nvPr/>
        </p:nvSpPr>
        <p:spPr bwMode="auto">
          <a:xfrm>
            <a:off x="3500430" y="6215082"/>
            <a:ext cx="857256" cy="442674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20/3</a:t>
            </a:r>
            <a:endParaRPr lang="ru-RU" sz="2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43016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86512" y="5572140"/>
            <a:ext cx="78581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AutoShape 15"/>
          <p:cNvSpPr>
            <a:spLocks noChangeArrowheads="1"/>
          </p:cNvSpPr>
          <p:nvPr/>
        </p:nvSpPr>
        <p:spPr bwMode="auto">
          <a:xfrm>
            <a:off x="6286512" y="6215082"/>
            <a:ext cx="785818" cy="442674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-12</a:t>
            </a:r>
            <a:endParaRPr lang="ru-RU" sz="2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33" name="Picture 11" descr="j0185604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286776" y="6000768"/>
            <a:ext cx="635000" cy="636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3" grpId="0" animBg="1"/>
      <p:bldP spid="2064" grpId="0" animBg="1"/>
      <p:bldP spid="39" grpId="0"/>
      <p:bldP spid="25" grpId="0" animBg="1"/>
      <p:bldP spid="29" grpId="0" animBg="1"/>
      <p:bldP spid="31" grpId="0" animBg="1"/>
      <p:bldP spid="32" grpId="0"/>
      <p:bldP spid="35" grpId="0" animBg="1"/>
      <p:bldP spid="37" grpId="0" animBg="1"/>
      <p:bldP spid="4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8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2643174" y="106362"/>
            <a:ext cx="4071966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ru-RU" dirty="0" smtClean="0"/>
              <a:t>Функции. График функции.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ru-RU" dirty="0" smtClean="0"/>
              <a:t>Урок4. </a:t>
            </a:r>
            <a:r>
              <a:rPr lang="ru-RU" b="1" dirty="0"/>
              <a:t>М</a:t>
            </a:r>
            <a:r>
              <a:rPr lang="ru-RU" b="1" dirty="0" smtClean="0"/>
              <a:t>атематический диктант.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285720" y="2000240"/>
            <a:ext cx="7129462" cy="55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000" b="1" dirty="0"/>
              <a:t>2) </a:t>
            </a:r>
            <a:r>
              <a:rPr lang="ru-RU" sz="2000" b="1" dirty="0" smtClean="0"/>
              <a:t>Функция задана формулой                   . Найдите её значение при </a:t>
            </a:r>
            <a:r>
              <a:rPr lang="ru-RU" sz="2000" b="1" dirty="0" err="1" smtClean="0"/>
              <a:t>х</a:t>
            </a:r>
            <a:r>
              <a:rPr lang="ru-RU" sz="2000" b="1" dirty="0" smtClean="0"/>
              <a:t> = -2. </a:t>
            </a:r>
            <a:endParaRPr lang="ru-RU" sz="2000" b="1" dirty="0"/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357158" y="2714620"/>
            <a:ext cx="712946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sz="2000" b="1" dirty="0"/>
              <a:t>3</a:t>
            </a:r>
            <a:r>
              <a:rPr lang="ru-RU" sz="2000" b="1" dirty="0"/>
              <a:t>) </a:t>
            </a:r>
            <a:r>
              <a:rPr lang="ru-RU" sz="2000" b="1" dirty="0" smtClean="0"/>
              <a:t>Функция задана формулой у = 3х – 7. Найдите значение аргумента, при котором значение функции равно 0.</a:t>
            </a:r>
            <a:endParaRPr lang="ru-RU" sz="2000" b="1" dirty="0"/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57158" y="3714752"/>
            <a:ext cx="63373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en-US" sz="2000" b="1" dirty="0"/>
              <a:t>4</a:t>
            </a:r>
            <a:r>
              <a:rPr lang="ru-RU" sz="2000" b="1" dirty="0"/>
              <a:t>) </a:t>
            </a:r>
            <a:r>
              <a:rPr lang="ru-RU" sz="2000" b="1" dirty="0" smtClean="0"/>
              <a:t>Запишите область определения функции, заданной формулой у = 3х – 8.</a:t>
            </a:r>
            <a:endParaRPr lang="ru-RU" sz="2000" b="1" dirty="0"/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428596" y="4572008"/>
            <a:ext cx="6481762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sz="2000" b="1" dirty="0"/>
              <a:t>5</a:t>
            </a:r>
            <a:r>
              <a:rPr lang="ru-RU" sz="2000" b="1" dirty="0"/>
              <a:t>) </a:t>
            </a:r>
            <a:r>
              <a:rPr lang="ru-RU" sz="2000" b="1" dirty="0" smtClean="0"/>
              <a:t>Запишите область определения функции, 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endParaRPr lang="ru-RU" sz="2000" b="1" dirty="0" smtClean="0"/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ru-RU" sz="2000" b="1" dirty="0" smtClean="0"/>
              <a:t>заданной формулой                    .</a:t>
            </a:r>
            <a:endParaRPr lang="ru-RU" sz="2000" b="1" dirty="0"/>
          </a:p>
        </p:txBody>
      </p:sp>
      <p:sp>
        <p:nvSpPr>
          <p:cNvPr id="2433" name="AutoShape 385"/>
          <p:cNvSpPr>
            <a:spLocks noChangeArrowheads="1"/>
          </p:cNvSpPr>
          <p:nvPr/>
        </p:nvSpPr>
        <p:spPr bwMode="auto">
          <a:xfrm>
            <a:off x="6286512" y="500042"/>
            <a:ext cx="2481263" cy="430213"/>
          </a:xfrm>
          <a:prstGeom prst="roundRect">
            <a:avLst>
              <a:gd name="adj" fmla="val 16667"/>
            </a:avLst>
          </a:prstGeom>
          <a:solidFill>
            <a:srgbClr val="4A725A"/>
          </a:soli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chemeClr val="bg1"/>
                </a:solidFill>
              </a:rPr>
              <a:t>Проверьте себя</a:t>
            </a:r>
          </a:p>
        </p:txBody>
      </p:sp>
      <p:sp>
        <p:nvSpPr>
          <p:cNvPr id="2434" name="AutoShape 386"/>
          <p:cNvSpPr>
            <a:spLocks noChangeArrowheads="1"/>
          </p:cNvSpPr>
          <p:nvPr/>
        </p:nvSpPr>
        <p:spPr bwMode="auto">
          <a:xfrm>
            <a:off x="6286512" y="1928802"/>
            <a:ext cx="2692400" cy="510778"/>
          </a:xfrm>
          <a:prstGeom prst="roundRect">
            <a:avLst>
              <a:gd name="adj" fmla="val 16667"/>
            </a:avLst>
          </a:prstGeom>
          <a:solidFill>
            <a:srgbClr val="4A725A"/>
          </a:soli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latin typeface="Times New Roman Cyr" pitchFamily="18" charset="-52"/>
              </a:rPr>
              <a:t>2</a:t>
            </a:r>
            <a:r>
              <a:rPr lang="ru-RU" sz="2400" b="1" dirty="0">
                <a:solidFill>
                  <a:schemeClr val="bg1"/>
                </a:solidFill>
                <a:latin typeface="Times New Roman Cyr" pitchFamily="18" charset="-52"/>
              </a:rPr>
              <a:t>) </a:t>
            </a:r>
            <a:r>
              <a:rPr lang="ru-RU" sz="2400" b="1" dirty="0" smtClean="0">
                <a:solidFill>
                  <a:schemeClr val="bg1"/>
                </a:solidFill>
                <a:latin typeface="Times New Roman Cyr" pitchFamily="18" charset="-52"/>
              </a:rPr>
              <a:t>у = 2;</a:t>
            </a:r>
            <a:endParaRPr lang="ru-RU" sz="2400" b="1" dirty="0">
              <a:solidFill>
                <a:schemeClr val="bg1"/>
              </a:solidFill>
              <a:latin typeface="Times New Roman Cyr" pitchFamily="18" charset="-52"/>
            </a:endParaRPr>
          </a:p>
        </p:txBody>
      </p:sp>
      <p:sp>
        <p:nvSpPr>
          <p:cNvPr id="2436" name="AutoShape 388"/>
          <p:cNvSpPr>
            <a:spLocks noChangeArrowheads="1"/>
          </p:cNvSpPr>
          <p:nvPr/>
        </p:nvSpPr>
        <p:spPr bwMode="auto">
          <a:xfrm>
            <a:off x="6286512" y="3571876"/>
            <a:ext cx="2681287" cy="510778"/>
          </a:xfrm>
          <a:prstGeom prst="roundRect">
            <a:avLst>
              <a:gd name="adj" fmla="val 16667"/>
            </a:avLst>
          </a:prstGeom>
          <a:solidFill>
            <a:srgbClr val="4A725A"/>
          </a:soli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latin typeface="Times New Roman Cyr" pitchFamily="18" charset="-52"/>
              </a:rPr>
              <a:t>4</a:t>
            </a:r>
            <a:r>
              <a:rPr lang="ru-RU" sz="2400" b="1" dirty="0">
                <a:solidFill>
                  <a:schemeClr val="bg1"/>
                </a:solidFill>
                <a:latin typeface="Times New Roman Cyr" pitchFamily="18" charset="-52"/>
              </a:rPr>
              <a:t>)  </a:t>
            </a:r>
            <a:r>
              <a:rPr lang="ru-RU" sz="2400" b="1" dirty="0" smtClean="0">
                <a:solidFill>
                  <a:schemeClr val="bg1"/>
                </a:solidFill>
                <a:latin typeface="Times New Roman Cyr" pitchFamily="18" charset="-52"/>
              </a:rPr>
              <a:t>Все числа</a:t>
            </a:r>
            <a:r>
              <a:rPr lang="ru-RU" b="1" dirty="0" smtClean="0">
                <a:solidFill>
                  <a:schemeClr val="bg1"/>
                </a:solidFill>
              </a:rPr>
              <a:t>;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437" name="AutoShape 389"/>
          <p:cNvSpPr>
            <a:spLocks noChangeArrowheads="1"/>
          </p:cNvSpPr>
          <p:nvPr/>
        </p:nvSpPr>
        <p:spPr bwMode="auto">
          <a:xfrm>
            <a:off x="6286512" y="4572008"/>
            <a:ext cx="2660650" cy="919401"/>
          </a:xfrm>
          <a:prstGeom prst="roundRect">
            <a:avLst>
              <a:gd name="adj" fmla="val 16667"/>
            </a:avLst>
          </a:prstGeom>
          <a:solidFill>
            <a:srgbClr val="4A725A"/>
          </a:soli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Times New Roman Cyr" pitchFamily="18" charset="-52"/>
              </a:rPr>
              <a:t>4)</a:t>
            </a:r>
            <a:r>
              <a:rPr lang="ru-RU" sz="2400" b="1" i="1" dirty="0">
                <a:solidFill>
                  <a:schemeClr val="bg1"/>
                </a:solidFill>
                <a:latin typeface="Times New Roman Cyr" pitchFamily="18" charset="-52"/>
              </a:rPr>
              <a:t>  </a:t>
            </a:r>
            <a:r>
              <a:rPr lang="ru-RU" sz="2400" b="1" i="1" dirty="0" smtClean="0">
                <a:solidFill>
                  <a:schemeClr val="bg1"/>
                </a:solidFill>
                <a:latin typeface="Times New Roman Cyr" pitchFamily="18" charset="-52"/>
              </a:rPr>
              <a:t>Все числа, кроме  12.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440" name="Text Box 392"/>
          <p:cNvSpPr txBox="1">
            <a:spLocks noChangeArrowheads="1"/>
          </p:cNvSpPr>
          <p:nvPr/>
        </p:nvSpPr>
        <p:spPr bwMode="auto">
          <a:xfrm>
            <a:off x="214282" y="1214422"/>
            <a:ext cx="7129462" cy="55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  <a:buFontTx/>
              <a:buAutoNum type="arabicParenR"/>
            </a:pPr>
            <a:r>
              <a:rPr lang="ru-RU" sz="2000" b="1" dirty="0" smtClean="0"/>
              <a:t>Задайте формулой функцию, сопоставляющую каждому числу куб этого числа.</a:t>
            </a:r>
            <a:endParaRPr lang="ru-RU" sz="2000" b="1" dirty="0"/>
          </a:p>
        </p:txBody>
      </p:sp>
      <p:sp>
        <p:nvSpPr>
          <p:cNvPr id="2442" name="AutoShape 394"/>
          <p:cNvSpPr>
            <a:spLocks noChangeArrowheads="1"/>
          </p:cNvSpPr>
          <p:nvPr/>
        </p:nvSpPr>
        <p:spPr bwMode="auto">
          <a:xfrm>
            <a:off x="6286512" y="1214422"/>
            <a:ext cx="2692400" cy="510778"/>
          </a:xfrm>
          <a:prstGeom prst="roundRect">
            <a:avLst>
              <a:gd name="adj" fmla="val 16667"/>
            </a:avLst>
          </a:prstGeom>
          <a:solidFill>
            <a:srgbClr val="4A725A"/>
          </a:soli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Times New Roman Cyr" pitchFamily="18" charset="-52"/>
              </a:rPr>
              <a:t>1)  </a:t>
            </a:r>
            <a:r>
              <a:rPr lang="en-US" sz="2400" b="1" dirty="0">
                <a:solidFill>
                  <a:schemeClr val="bg1"/>
                </a:solidFill>
                <a:latin typeface="Times New Roman Cyr" pitchFamily="18" charset="-52"/>
              </a:rPr>
              <a:t>y</a:t>
            </a:r>
            <a:r>
              <a:rPr lang="en-US" sz="2400" b="1" dirty="0" smtClean="0">
                <a:solidFill>
                  <a:schemeClr val="bg1"/>
                </a:solidFill>
                <a:latin typeface="Times New Roman Cyr" pitchFamily="18" charset="-52"/>
              </a:rPr>
              <a:t> = x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 Cyr" pitchFamily="18" charset="-52"/>
              </a:rPr>
              <a:t>3</a:t>
            </a:r>
            <a:r>
              <a:rPr lang="ru-RU" sz="2400" b="1" dirty="0" smtClean="0">
                <a:solidFill>
                  <a:schemeClr val="bg1"/>
                </a:solidFill>
                <a:latin typeface="Times New Roman Cyr" pitchFamily="18" charset="-52"/>
              </a:rPr>
              <a:t>;</a:t>
            </a:r>
            <a:endParaRPr lang="ru-RU" sz="2400" b="1" dirty="0">
              <a:solidFill>
                <a:schemeClr val="bg1"/>
              </a:solidFill>
              <a:latin typeface="Times New Roman Cyr" pitchFamily="18" charset="-52"/>
            </a:endParaRPr>
          </a:p>
        </p:txBody>
      </p:sp>
      <p:sp>
        <p:nvSpPr>
          <p:cNvPr id="2443" name="AutoShape 395"/>
          <p:cNvSpPr>
            <a:spLocks noChangeArrowheads="1"/>
          </p:cNvSpPr>
          <p:nvPr/>
        </p:nvSpPr>
        <p:spPr bwMode="auto">
          <a:xfrm>
            <a:off x="6286512" y="2643182"/>
            <a:ext cx="2671762" cy="510778"/>
          </a:xfrm>
          <a:prstGeom prst="roundRect">
            <a:avLst>
              <a:gd name="adj" fmla="val 16667"/>
            </a:avLst>
          </a:prstGeom>
          <a:solidFill>
            <a:srgbClr val="4A725A"/>
          </a:soli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latin typeface="Times New Roman Cyr" pitchFamily="18" charset="-52"/>
              </a:rPr>
              <a:t>3</a:t>
            </a:r>
            <a:r>
              <a:rPr lang="ru-RU" sz="2400" b="1" dirty="0">
                <a:solidFill>
                  <a:schemeClr val="bg1"/>
                </a:solidFill>
                <a:latin typeface="Times New Roman Cyr" pitchFamily="18" charset="-52"/>
              </a:rPr>
              <a:t>) </a:t>
            </a:r>
            <a:r>
              <a:rPr lang="ru-RU" sz="2400" b="1" i="1" dirty="0">
                <a:solidFill>
                  <a:schemeClr val="bg1"/>
                </a:solidFill>
                <a:latin typeface="Times New Roman Cyr" pitchFamily="18" charset="-52"/>
              </a:rPr>
              <a:t>х</a:t>
            </a:r>
            <a:r>
              <a:rPr lang="ru-RU" sz="2400" b="1" i="1" dirty="0" smtClean="0">
                <a:solidFill>
                  <a:schemeClr val="bg1"/>
                </a:solidFill>
                <a:latin typeface="Times New Roman Cyr" pitchFamily="18" charset="-52"/>
              </a:rPr>
              <a:t> = 7/3</a:t>
            </a:r>
            <a:r>
              <a:rPr lang="ru-RU" sz="2400" b="1" dirty="0" smtClean="0">
                <a:solidFill>
                  <a:schemeClr val="bg1"/>
                </a:solidFill>
                <a:latin typeface="Times New Roman Cyr" pitchFamily="18" charset="-52"/>
              </a:rPr>
              <a:t>;</a:t>
            </a:r>
            <a:endParaRPr lang="ru-RU" sz="2400" b="1" dirty="0">
              <a:solidFill>
                <a:schemeClr val="bg1"/>
              </a:solidFill>
              <a:latin typeface="Times New Roman Cyr" pitchFamily="18" charset="-52"/>
            </a:endParaRP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714488"/>
            <a:ext cx="107157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4929198"/>
            <a:ext cx="107157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11" descr="j0185604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86776" y="6000768"/>
            <a:ext cx="635000" cy="636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2" grpId="0"/>
      <p:bldP spid="2083" grpId="0"/>
      <p:bldP spid="2084" grpId="0"/>
      <p:bldP spid="2085" grpId="0"/>
      <p:bldP spid="2433" grpId="0" animBg="1"/>
      <p:bldP spid="2434" grpId="0" animBg="1"/>
      <p:bldP spid="2436" grpId="0" animBg="1"/>
      <p:bldP spid="2437" grpId="0" animBg="1"/>
      <p:bldP spid="2440" grpId="0"/>
      <p:bldP spid="2442" grpId="0" animBg="1"/>
      <p:bldP spid="244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85852" y="188913"/>
            <a:ext cx="67866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</a:rPr>
              <a:t>Функции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857224" y="571480"/>
            <a:ext cx="7643866" cy="461665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Устный счёт. Урок 5</a:t>
            </a:r>
            <a:r>
              <a:rPr lang="ru-RU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 </a:t>
            </a:r>
            <a:endParaRPr lang="ru-RU" sz="2400" b="1" i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3071802" y="2857496"/>
            <a:ext cx="2143140" cy="78319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При всех </a:t>
            </a:r>
            <a:r>
              <a:rPr lang="ru-RU" sz="2000" b="1" dirty="0" err="1" smtClean="0">
                <a:solidFill>
                  <a:schemeClr val="bg1"/>
                </a:solidFill>
                <a:latin typeface="Century Schoolbook" pitchFamily="18" charset="0"/>
              </a:rPr>
              <a:t>х</a:t>
            </a: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, кроме 0. </a:t>
            </a:r>
            <a:endParaRPr lang="ru-RU" sz="2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357158" y="1214422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1</a:t>
            </a: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)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76275" cy="428625"/>
          </a:xfrm>
          <a:prstGeom prst="rect">
            <a:avLst/>
          </a:prstGeom>
          <a:noFill/>
        </p:spPr>
      </p:pic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357290" y="1142984"/>
            <a:ext cx="72152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2800" b="1" i="1" dirty="0" smtClean="0">
                <a:solidFill>
                  <a:srgbClr val="FFFF00"/>
                </a:solidFill>
                <a:latin typeface="Century Schoolbook" pitchFamily="18" charset="0"/>
              </a:rPr>
              <a:t>При каких значениях переменной имеет смысл выражение:</a:t>
            </a:r>
            <a:endParaRPr lang="ru-RU" sz="2800" b="1" baseline="30000" dirty="0">
              <a:solidFill>
                <a:srgbClr val="FFFFFF"/>
              </a:solidFill>
              <a:latin typeface="Century Schoolbook" pitchFamily="18" charset="0"/>
            </a:endParaRPr>
          </a:p>
        </p:txBody>
      </p:sp>
      <p:sp>
        <p:nvSpPr>
          <p:cNvPr id="25" name="AutoShape 15"/>
          <p:cNvSpPr>
            <a:spLocks noChangeArrowheads="1"/>
          </p:cNvSpPr>
          <p:nvPr/>
        </p:nvSpPr>
        <p:spPr bwMode="auto">
          <a:xfrm>
            <a:off x="214282" y="2928934"/>
            <a:ext cx="2143140" cy="442674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При всех х</a:t>
            </a:r>
            <a:r>
              <a:rPr lang="ru-RU" sz="2000" b="1" dirty="0">
                <a:solidFill>
                  <a:schemeClr val="bg1"/>
                </a:solidFill>
                <a:latin typeface="Century Schoolbook" pitchFamily="18" charset="0"/>
              </a:rPr>
              <a:t>.</a:t>
            </a:r>
          </a:p>
        </p:txBody>
      </p:sp>
      <p:sp>
        <p:nvSpPr>
          <p:cNvPr id="27" name="AutoShape 15"/>
          <p:cNvSpPr>
            <a:spLocks noChangeArrowheads="1"/>
          </p:cNvSpPr>
          <p:nvPr/>
        </p:nvSpPr>
        <p:spPr bwMode="auto">
          <a:xfrm>
            <a:off x="5929322" y="2857496"/>
            <a:ext cx="2143140" cy="78319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При всех </a:t>
            </a:r>
            <a:r>
              <a:rPr lang="ru-RU" sz="2000" b="1" dirty="0" err="1" smtClean="0">
                <a:solidFill>
                  <a:schemeClr val="bg1"/>
                </a:solidFill>
                <a:latin typeface="Century Schoolbook" pitchFamily="18" charset="0"/>
              </a:rPr>
              <a:t>х</a:t>
            </a: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, кроме  -5. </a:t>
            </a:r>
            <a:endParaRPr lang="ru-RU" sz="2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143116"/>
            <a:ext cx="114300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2143116"/>
            <a:ext cx="114300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2071678"/>
            <a:ext cx="135732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Oval 16"/>
          <p:cNvSpPr>
            <a:spLocks noChangeArrowheads="1"/>
          </p:cNvSpPr>
          <p:nvPr/>
        </p:nvSpPr>
        <p:spPr bwMode="auto">
          <a:xfrm>
            <a:off x="357158" y="3714752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2)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85852" y="3786190"/>
            <a:ext cx="6215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График функции у = 7х проходит через точку, абсцисса которой  равна 4. Чему равна ордината этой точки?</a:t>
            </a:r>
            <a:endParaRPr lang="ru-RU" sz="24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AutoShape 15"/>
          <p:cNvSpPr>
            <a:spLocks noChangeArrowheads="1"/>
          </p:cNvSpPr>
          <p:nvPr/>
        </p:nvSpPr>
        <p:spPr bwMode="auto">
          <a:xfrm>
            <a:off x="7858148" y="4214818"/>
            <a:ext cx="785818" cy="442674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28</a:t>
            </a:r>
            <a:endParaRPr lang="ru-RU" sz="2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33" name="Oval 16"/>
          <p:cNvSpPr>
            <a:spLocks noChangeArrowheads="1"/>
          </p:cNvSpPr>
          <p:nvPr/>
        </p:nvSpPr>
        <p:spPr bwMode="auto">
          <a:xfrm>
            <a:off x="214282" y="5429264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3</a:t>
            </a: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)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57290" y="5286388"/>
            <a:ext cx="6215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График функции у = -2х проходит через точку, ордината которой  равна 10. Чему равна абсцисса этой точки?</a:t>
            </a:r>
            <a:endParaRPr lang="ru-RU" sz="24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AutoShape 15"/>
          <p:cNvSpPr>
            <a:spLocks noChangeArrowheads="1"/>
          </p:cNvSpPr>
          <p:nvPr/>
        </p:nvSpPr>
        <p:spPr bwMode="auto">
          <a:xfrm>
            <a:off x="7858148" y="5500702"/>
            <a:ext cx="785818" cy="442674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-5</a:t>
            </a:r>
            <a:endParaRPr lang="ru-RU" sz="2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28" name="Picture 11" descr="j0185604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86776" y="6215082"/>
            <a:ext cx="635000" cy="4222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3" grpId="0" animBg="1"/>
      <p:bldP spid="2064" grpId="0" animBg="1"/>
      <p:bldP spid="39" grpId="0"/>
      <p:bldP spid="25" grpId="0" animBg="1"/>
      <p:bldP spid="27" grpId="0" animBg="1"/>
      <p:bldP spid="30" grpId="0" animBg="1"/>
      <p:bldP spid="31" grpId="0"/>
      <p:bldP spid="32" grpId="0" animBg="1"/>
      <p:bldP spid="33" grpId="0" animBg="1"/>
      <p:bldP spid="34" grpId="0"/>
      <p:bldP spid="3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85852" y="188913"/>
            <a:ext cx="67866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</a:rPr>
              <a:t>Функции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857224" y="571480"/>
            <a:ext cx="7643866" cy="461665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Устный счёт. Урок </a:t>
            </a:r>
            <a:r>
              <a:rPr lang="en-US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6</a:t>
            </a:r>
            <a:r>
              <a:rPr lang="ru-RU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 </a:t>
            </a:r>
            <a:endParaRPr lang="ru-RU" sz="2400" b="1" i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357158" y="1214422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1</a:t>
            </a: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)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76275" cy="428625"/>
          </a:xfrm>
          <a:prstGeom prst="rect">
            <a:avLst/>
          </a:prstGeom>
          <a:noFill/>
        </p:spPr>
      </p:pic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357290" y="1142984"/>
            <a:ext cx="750099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2800" b="1" i="1" dirty="0" smtClean="0">
                <a:solidFill>
                  <a:srgbClr val="FFFF00"/>
                </a:solidFill>
                <a:latin typeface="Century Schoolbook" pitchFamily="18" charset="0"/>
              </a:rPr>
              <a:t>Не производя вычислений покажите, что точки А(41; -12,3) и В(-25; 7,5) не принадлежат графику функции         у = 0,3х.</a:t>
            </a:r>
            <a:endParaRPr lang="ru-RU" sz="2800" b="1" baseline="30000" dirty="0">
              <a:solidFill>
                <a:srgbClr val="FFFFFF"/>
              </a:solidFill>
              <a:latin typeface="Century Schoolbook" pitchFamily="18" charset="0"/>
            </a:endParaRPr>
          </a:p>
        </p:txBody>
      </p:sp>
      <p:sp>
        <p:nvSpPr>
          <p:cNvPr id="30" name="Oval 16"/>
          <p:cNvSpPr>
            <a:spLocks noChangeArrowheads="1"/>
          </p:cNvSpPr>
          <p:nvPr/>
        </p:nvSpPr>
        <p:spPr bwMode="auto">
          <a:xfrm>
            <a:off x="285720" y="3500438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2)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32" name="AutoShape 15"/>
          <p:cNvSpPr>
            <a:spLocks noChangeArrowheads="1"/>
          </p:cNvSpPr>
          <p:nvPr/>
        </p:nvSpPr>
        <p:spPr bwMode="auto">
          <a:xfrm>
            <a:off x="642910" y="5715016"/>
            <a:ext cx="785818" cy="442674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да</a:t>
            </a:r>
            <a:endParaRPr lang="ru-RU" sz="2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57290" y="3357562"/>
            <a:ext cx="75009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Проверьте, принадлежит ли графику функции, заданной формулой у = 2х + 14 , следующие точки:</a:t>
            </a:r>
            <a:endParaRPr lang="ru-RU" sz="28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786322"/>
            <a:ext cx="121444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4786322"/>
            <a:ext cx="128588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AutoShape 15"/>
          <p:cNvSpPr>
            <a:spLocks noChangeArrowheads="1"/>
          </p:cNvSpPr>
          <p:nvPr/>
        </p:nvSpPr>
        <p:spPr bwMode="auto">
          <a:xfrm>
            <a:off x="2857488" y="5715016"/>
            <a:ext cx="785818" cy="442674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нет</a:t>
            </a:r>
            <a:endParaRPr lang="ru-RU" sz="2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4786322"/>
            <a:ext cx="128588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AutoShape 15"/>
          <p:cNvSpPr>
            <a:spLocks noChangeArrowheads="1"/>
          </p:cNvSpPr>
          <p:nvPr/>
        </p:nvSpPr>
        <p:spPr bwMode="auto">
          <a:xfrm>
            <a:off x="5143504" y="5643578"/>
            <a:ext cx="785818" cy="442674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да</a:t>
            </a:r>
            <a:endParaRPr lang="ru-RU" sz="2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00892" y="4786322"/>
            <a:ext cx="128588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" name="AutoShape 15"/>
          <p:cNvSpPr>
            <a:spLocks noChangeArrowheads="1"/>
          </p:cNvSpPr>
          <p:nvPr/>
        </p:nvSpPr>
        <p:spPr bwMode="auto">
          <a:xfrm>
            <a:off x="7286644" y="5643578"/>
            <a:ext cx="785818" cy="442674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нет</a:t>
            </a:r>
            <a:endParaRPr lang="ru-RU" sz="2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26" name="Picture 11" descr="j0185604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286776" y="6072206"/>
            <a:ext cx="635000" cy="565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4" grpId="0" animBg="1"/>
      <p:bldP spid="39" grpId="0"/>
      <p:bldP spid="30" grpId="0" animBg="1"/>
      <p:bldP spid="32" grpId="0" animBg="1"/>
      <p:bldP spid="36" grpId="0" animBg="1"/>
      <p:bldP spid="37" grpId="0" animBg="1"/>
      <p:bldP spid="3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85852" y="188913"/>
            <a:ext cx="67866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</a:rPr>
              <a:t>Функции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857224" y="571480"/>
            <a:ext cx="7643866" cy="461665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Устный счёт. Урок </a:t>
            </a:r>
            <a:r>
              <a:rPr lang="en-US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7</a:t>
            </a:r>
            <a:r>
              <a:rPr lang="ru-RU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 </a:t>
            </a:r>
            <a:endParaRPr lang="ru-RU" sz="2400" b="1" i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76275" cy="428625"/>
          </a:xfrm>
          <a:prstGeom prst="rect">
            <a:avLst/>
          </a:prstGeom>
          <a:noFill/>
        </p:spPr>
      </p:pic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428728" y="1643050"/>
            <a:ext cx="750099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2800" b="1" i="1" dirty="0" smtClean="0">
                <a:solidFill>
                  <a:srgbClr val="FFFF00"/>
                </a:solidFill>
                <a:latin typeface="Century Schoolbook" pitchFamily="18" charset="0"/>
              </a:rPr>
              <a:t>При делении числа </a:t>
            </a:r>
            <a:r>
              <a:rPr lang="ru-RU" sz="2800" b="1" i="1" dirty="0" smtClean="0">
                <a:solidFill>
                  <a:schemeClr val="bg1"/>
                </a:solidFill>
                <a:latin typeface="Century Schoolbook" pitchFamily="18" charset="0"/>
              </a:rPr>
              <a:t>у</a:t>
            </a:r>
            <a:r>
              <a:rPr lang="ru-RU" sz="2800" b="1" i="1" dirty="0" smtClean="0">
                <a:solidFill>
                  <a:srgbClr val="FFFF00"/>
                </a:solidFill>
                <a:latin typeface="Century Schoolbook" pitchFamily="18" charset="0"/>
              </a:rPr>
              <a:t> на число </a:t>
            </a:r>
            <a:r>
              <a:rPr lang="ru-RU" sz="2800" b="1" i="1" dirty="0" err="1" smtClean="0">
                <a:solidFill>
                  <a:schemeClr val="bg1"/>
                </a:solidFill>
                <a:latin typeface="Century Schoolbook" pitchFamily="18" charset="0"/>
              </a:rPr>
              <a:t>х</a:t>
            </a:r>
            <a:r>
              <a:rPr lang="ru-RU" sz="2800" b="1" i="1" dirty="0" smtClean="0">
                <a:solidFill>
                  <a:srgbClr val="FFFF00"/>
                </a:solidFill>
                <a:latin typeface="Century Schoolbook" pitchFamily="18" charset="0"/>
              </a:rPr>
              <a:t> в частном получилось </a:t>
            </a:r>
            <a:r>
              <a:rPr lang="ru-RU" sz="2800" b="1" i="1" dirty="0" smtClean="0">
                <a:solidFill>
                  <a:schemeClr val="bg1"/>
                </a:solidFill>
                <a:latin typeface="Century Schoolbook" pitchFamily="18" charset="0"/>
              </a:rPr>
              <a:t>5</a:t>
            </a:r>
            <a:r>
              <a:rPr lang="ru-RU" sz="2800" b="1" i="1" dirty="0" smtClean="0">
                <a:solidFill>
                  <a:srgbClr val="FFFF00"/>
                </a:solidFill>
                <a:latin typeface="Century Schoolbook" pitchFamily="18" charset="0"/>
              </a:rPr>
              <a:t>, а в остатке </a:t>
            </a:r>
            <a:r>
              <a:rPr lang="ru-RU" sz="2800" b="1" i="1" dirty="0" smtClean="0">
                <a:solidFill>
                  <a:schemeClr val="bg1"/>
                </a:solidFill>
                <a:latin typeface="Century Schoolbook" pitchFamily="18" charset="0"/>
              </a:rPr>
              <a:t>10</a:t>
            </a:r>
            <a:r>
              <a:rPr lang="ru-RU" sz="2800" b="1" i="1" dirty="0" smtClean="0">
                <a:solidFill>
                  <a:srgbClr val="FFFF00"/>
                </a:solidFill>
                <a:latin typeface="Century Schoolbook" pitchFamily="18" charset="0"/>
              </a:rPr>
              <a:t>. Задайте формулой функцию </a:t>
            </a:r>
            <a:r>
              <a:rPr lang="ru-RU" sz="2800" b="1" i="1" dirty="0" smtClean="0">
                <a:solidFill>
                  <a:schemeClr val="bg1"/>
                </a:solidFill>
                <a:latin typeface="Century Schoolbook" pitchFamily="18" charset="0"/>
              </a:rPr>
              <a:t>у</a:t>
            </a:r>
            <a:r>
              <a:rPr lang="ru-RU" sz="2800" b="1" i="1" dirty="0" smtClean="0">
                <a:solidFill>
                  <a:srgbClr val="FFFF00"/>
                </a:solidFill>
                <a:latin typeface="Century Schoolbook" pitchFamily="18" charset="0"/>
              </a:rPr>
              <a:t> от </a:t>
            </a:r>
            <a:r>
              <a:rPr lang="ru-RU" sz="2800" b="1" i="1" dirty="0" smtClean="0">
                <a:solidFill>
                  <a:schemeClr val="bg1"/>
                </a:solidFill>
                <a:latin typeface="Century Schoolbook" pitchFamily="18" charset="0"/>
              </a:rPr>
              <a:t>х</a:t>
            </a:r>
            <a:r>
              <a:rPr lang="ru-RU" sz="2800" b="1" i="1" dirty="0" smtClean="0">
                <a:solidFill>
                  <a:srgbClr val="FFFF00"/>
                </a:solidFill>
                <a:latin typeface="Century Schoolbook" pitchFamily="18" charset="0"/>
              </a:rPr>
              <a:t>. Какова область определения этой функции?</a:t>
            </a:r>
            <a:endParaRPr lang="ru-RU" sz="2800" b="1" baseline="30000" dirty="0">
              <a:solidFill>
                <a:srgbClr val="FFFFFF"/>
              </a:solidFill>
              <a:latin typeface="Century Schoolbook" pitchFamily="18" charset="0"/>
            </a:endParaRPr>
          </a:p>
        </p:txBody>
      </p:sp>
      <p:sp>
        <p:nvSpPr>
          <p:cNvPr id="38" name="AutoShape 15"/>
          <p:cNvSpPr>
            <a:spLocks noChangeArrowheads="1"/>
          </p:cNvSpPr>
          <p:nvPr/>
        </p:nvSpPr>
        <p:spPr bwMode="auto">
          <a:xfrm>
            <a:off x="1714480" y="4429132"/>
            <a:ext cx="2428892" cy="57888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chemeClr val="bg1"/>
                </a:solidFill>
                <a:latin typeface="Century Schoolbook" pitchFamily="18" charset="0"/>
              </a:rPr>
              <a:t>у = 5х + 10</a:t>
            </a:r>
            <a:endParaRPr lang="ru-RU" sz="28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6" name="Стрелка вправо 25">
            <a:hlinkClick r:id="rId3" action="ppaction://hlinksldjump"/>
          </p:cNvPr>
          <p:cNvSpPr/>
          <p:nvPr/>
        </p:nvSpPr>
        <p:spPr bwMode="auto">
          <a:xfrm>
            <a:off x="7715272" y="5857892"/>
            <a:ext cx="978408" cy="71435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500298" y="1962150"/>
            <a:ext cx="271464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400" i="1" dirty="0" smtClean="0">
                <a:solidFill>
                  <a:schemeClr val="bg1"/>
                </a:solidFill>
                <a:latin typeface="Century Schoolbook" pitchFamily="18" charset="0"/>
              </a:rPr>
              <a:t>3</a:t>
            </a:r>
            <a:r>
              <a:rPr lang="en-US" sz="4400" i="1" dirty="0" smtClean="0">
                <a:solidFill>
                  <a:schemeClr val="bg1"/>
                </a:solidFill>
                <a:latin typeface="Century Schoolbook" pitchFamily="18" charset="0"/>
              </a:rPr>
              <a:t>x</a:t>
            </a:r>
            <a:r>
              <a:rPr lang="en-US" sz="4400" b="1" i="1" dirty="0" smtClean="0">
                <a:solidFill>
                  <a:schemeClr val="bg1"/>
                </a:solidFill>
                <a:latin typeface="Century Schoolbook" pitchFamily="18" charset="0"/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Century Schoolbook" pitchFamily="18" charset="0"/>
              </a:rPr>
              <a:t>=12</a:t>
            </a:r>
            <a:endParaRPr lang="ru-RU" sz="4000" b="1" baseline="30000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857224" y="571480"/>
            <a:ext cx="7643866" cy="584775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 smtClean="0">
                <a:solidFill>
                  <a:srgbClr val="FFFF00"/>
                </a:solidFill>
                <a:latin typeface="Century Schoolbook" pitchFamily="18" charset="0"/>
              </a:rPr>
              <a:t>Решите уравнение :</a:t>
            </a:r>
            <a:endParaRPr lang="ru-RU" sz="3200" b="1" i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6715140" y="1928802"/>
            <a:ext cx="1627188" cy="78319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4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1285852" y="2000240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1)</a:t>
            </a: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6786578" y="3143248"/>
            <a:ext cx="1627188" cy="78319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7</a:t>
            </a:r>
            <a:endParaRPr lang="ru-RU" sz="4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1285852" y="3000372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2)</a:t>
            </a: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6715140" y="4357694"/>
            <a:ext cx="1714512" cy="715089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solidFill>
                  <a:schemeClr val="bg1"/>
                </a:solidFill>
                <a:latin typeface="Century Schoolbook" pitchFamily="18" charset="0"/>
              </a:rPr>
              <a:t>17</a:t>
            </a:r>
            <a:endParaRPr lang="ru-RU" sz="36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1285852" y="4143380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3)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2500298" y="3071810"/>
            <a:ext cx="26511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-2</a:t>
            </a:r>
            <a:r>
              <a:rPr lang="en-US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x</a:t>
            </a:r>
            <a:r>
              <a:rPr lang="ru-RU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+14</a:t>
            </a:r>
            <a:r>
              <a:rPr lang="en-US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=0</a:t>
            </a:r>
            <a:endParaRPr lang="ru-RU" sz="4000" b="1" baseline="30000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76275" cy="428625"/>
          </a:xfrm>
          <a:prstGeom prst="rect">
            <a:avLst/>
          </a:prstGeom>
          <a:noFill/>
        </p:spPr>
      </p:pic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571736" y="4143380"/>
            <a:ext cx="30003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4000" b="1" i="1" dirty="0" smtClean="0">
                <a:solidFill>
                  <a:srgbClr val="FFFFFF"/>
                </a:solidFill>
                <a:latin typeface="Century Schoolbook" pitchFamily="18" charset="0"/>
              </a:rPr>
              <a:t>х-15</a:t>
            </a:r>
            <a:r>
              <a:rPr lang="en-US" sz="4000" b="1" i="1" dirty="0" smtClean="0">
                <a:solidFill>
                  <a:srgbClr val="FFFFFF"/>
                </a:solidFill>
                <a:latin typeface="Century Schoolbook" pitchFamily="18" charset="0"/>
              </a:rPr>
              <a:t>=</a:t>
            </a:r>
            <a:r>
              <a:rPr lang="ru-RU" sz="4000" b="1" i="1" dirty="0" smtClean="0">
                <a:solidFill>
                  <a:srgbClr val="FFFFFF"/>
                </a:solidFill>
                <a:latin typeface="Century Schoolbook" pitchFamily="18" charset="0"/>
              </a:rPr>
              <a:t>2</a:t>
            </a:r>
            <a:r>
              <a:rPr lang="en-US" sz="4000" b="1" i="1" dirty="0" smtClean="0">
                <a:solidFill>
                  <a:srgbClr val="FFFFFF"/>
                </a:solidFill>
                <a:latin typeface="Century Schoolbook" pitchFamily="18" charset="0"/>
              </a:rPr>
              <a:t> </a:t>
            </a:r>
            <a:endParaRPr lang="ru-RU" sz="4000" b="1" baseline="30000" dirty="0">
              <a:solidFill>
                <a:srgbClr val="FFFFFF"/>
              </a:solidFill>
              <a:latin typeface="Century Schoolbook" pitchFamily="18" charset="0"/>
            </a:endParaRPr>
          </a:p>
        </p:txBody>
      </p:sp>
      <p:sp>
        <p:nvSpPr>
          <p:cNvPr id="25" name="Oval 16"/>
          <p:cNvSpPr>
            <a:spLocks noChangeArrowheads="1"/>
          </p:cNvSpPr>
          <p:nvPr/>
        </p:nvSpPr>
        <p:spPr bwMode="auto">
          <a:xfrm>
            <a:off x="1357290" y="5286388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4</a:t>
            </a: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)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71736" y="5286388"/>
            <a:ext cx="30003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4000" b="1" i="1" dirty="0" smtClean="0">
                <a:solidFill>
                  <a:srgbClr val="FFFFFF"/>
                </a:solidFill>
                <a:latin typeface="Century Schoolbook" pitchFamily="18" charset="0"/>
              </a:rPr>
              <a:t>х+2</a:t>
            </a:r>
            <a:r>
              <a:rPr lang="en-US" sz="4000" b="1" i="1" dirty="0" smtClean="0">
                <a:solidFill>
                  <a:srgbClr val="FFFFFF"/>
                </a:solidFill>
                <a:latin typeface="Century Schoolbook" pitchFamily="18" charset="0"/>
              </a:rPr>
              <a:t>=</a:t>
            </a:r>
            <a:r>
              <a:rPr lang="ru-RU" sz="4000" b="1" i="1" dirty="0" err="1" smtClean="0">
                <a:solidFill>
                  <a:srgbClr val="FFFFFF"/>
                </a:solidFill>
                <a:latin typeface="Century Schoolbook" pitchFamily="18" charset="0"/>
              </a:rPr>
              <a:t>х</a:t>
            </a:r>
            <a:r>
              <a:rPr lang="en-US" sz="4000" b="1" i="1" dirty="0" smtClean="0">
                <a:solidFill>
                  <a:srgbClr val="FFFFFF"/>
                </a:solidFill>
                <a:latin typeface="Century Schoolbook" pitchFamily="18" charset="0"/>
              </a:rPr>
              <a:t> </a:t>
            </a:r>
            <a:endParaRPr lang="ru-RU" sz="4000" b="1" baseline="30000" dirty="0">
              <a:solidFill>
                <a:srgbClr val="FFFFFF"/>
              </a:solidFill>
              <a:latin typeface="Century Schoolbook" pitchFamily="18" charset="0"/>
            </a:endParaRPr>
          </a:p>
        </p:txBody>
      </p:sp>
      <p:sp>
        <p:nvSpPr>
          <p:cNvPr id="27" name="AutoShape 15"/>
          <p:cNvSpPr>
            <a:spLocks noChangeArrowheads="1"/>
          </p:cNvSpPr>
          <p:nvPr/>
        </p:nvSpPr>
        <p:spPr bwMode="auto">
          <a:xfrm>
            <a:off x="6786578" y="5357826"/>
            <a:ext cx="1714512" cy="78319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Нет корней</a:t>
            </a:r>
            <a:endParaRPr lang="ru-RU" sz="2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28" name="Picture 11" descr="j018560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09000" y="6435726"/>
            <a:ext cx="635000" cy="4222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6" grpId="0" animBg="1"/>
      <p:bldP spid="2058" grpId="0" animBg="1"/>
      <p:bldP spid="2060" grpId="0" animBg="1"/>
      <p:bldP spid="2061" grpId="0" animBg="1"/>
      <p:bldP spid="2063" grpId="0" animBg="1"/>
      <p:bldP spid="2064" grpId="0" animBg="1"/>
      <p:bldP spid="2074" grpId="0"/>
      <p:bldP spid="39" grpId="0"/>
      <p:bldP spid="25" grpId="0" animBg="1"/>
      <p:bldP spid="26" grpId="0"/>
      <p:bldP spid="2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85852" y="188913"/>
            <a:ext cx="67866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</a:rPr>
              <a:t>Функции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857224" y="571480"/>
            <a:ext cx="7643866" cy="461665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Устный счёт. Урок 8</a:t>
            </a:r>
            <a:r>
              <a:rPr lang="ru-RU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 </a:t>
            </a:r>
            <a:endParaRPr lang="ru-RU" sz="2400" b="1" i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357158" y="1214422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1</a:t>
            </a: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)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76275" cy="428625"/>
          </a:xfrm>
          <a:prstGeom prst="rect">
            <a:avLst/>
          </a:prstGeom>
          <a:noFill/>
        </p:spPr>
      </p:pic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071538" y="1142984"/>
            <a:ext cx="778674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2600" b="1" i="1" dirty="0" smtClean="0">
                <a:solidFill>
                  <a:srgbClr val="FFFF00"/>
                </a:solidFill>
                <a:latin typeface="Century Schoolbook" pitchFamily="18" charset="0"/>
              </a:rPr>
              <a:t>Среди формул                                             </a:t>
            </a:r>
          </a:p>
          <a:p>
            <a:pPr lvl="0">
              <a:spcBef>
                <a:spcPct val="50000"/>
              </a:spcBef>
            </a:pPr>
            <a:r>
              <a:rPr lang="ru-RU" sz="2600" b="1" i="1" dirty="0" smtClean="0">
                <a:solidFill>
                  <a:srgbClr val="FFFF00"/>
                </a:solidFill>
                <a:latin typeface="Century Schoolbook" pitchFamily="18" charset="0"/>
              </a:rPr>
              <a:t>                                                                      </a:t>
            </a:r>
          </a:p>
          <a:p>
            <a:pPr lvl="0">
              <a:spcBef>
                <a:spcPct val="50000"/>
              </a:spcBef>
            </a:pPr>
            <a:r>
              <a:rPr lang="ru-RU" sz="2600" b="1" i="1" dirty="0" smtClean="0">
                <a:solidFill>
                  <a:srgbClr val="FFFF00"/>
                </a:solidFill>
                <a:latin typeface="Century Schoolbook" pitchFamily="18" charset="0"/>
              </a:rPr>
              <a:t>найдите те, которые задают линейную функцию. Для этих функций укажите коэффициенты</a:t>
            </a:r>
            <a:r>
              <a:rPr lang="en-US" sz="2600" b="1" i="1" dirty="0" smtClean="0">
                <a:solidFill>
                  <a:srgbClr val="FFFF00"/>
                </a:solidFill>
                <a:latin typeface="Century Schoolbook" pitchFamily="18" charset="0"/>
              </a:rPr>
              <a:t> k  </a:t>
            </a:r>
            <a:r>
              <a:rPr lang="ru-RU" sz="2600" b="1" i="1" dirty="0" smtClean="0">
                <a:solidFill>
                  <a:srgbClr val="FFFF00"/>
                </a:solidFill>
                <a:latin typeface="Century Schoolbook" pitchFamily="18" charset="0"/>
              </a:rPr>
              <a:t>и </a:t>
            </a:r>
            <a:r>
              <a:rPr lang="en-US" sz="2600" b="1" i="1" dirty="0" smtClean="0">
                <a:solidFill>
                  <a:srgbClr val="FFFF00"/>
                </a:solidFill>
                <a:latin typeface="Century Schoolbook" pitchFamily="18" charset="0"/>
              </a:rPr>
              <a:t>b</a:t>
            </a:r>
            <a:r>
              <a:rPr lang="ru-RU" sz="2600" b="1" i="1" dirty="0" smtClean="0">
                <a:solidFill>
                  <a:srgbClr val="FFFF00"/>
                </a:solidFill>
                <a:latin typeface="Century Schoolbook" pitchFamily="18" charset="0"/>
              </a:rPr>
              <a:t>   </a:t>
            </a:r>
            <a:endParaRPr lang="ru-RU" sz="2600" b="1" baseline="30000" dirty="0">
              <a:solidFill>
                <a:srgbClr val="FFFFFF"/>
              </a:solidFill>
              <a:latin typeface="Century Schoolbook" pitchFamily="18" charset="0"/>
            </a:endParaRPr>
          </a:p>
        </p:txBody>
      </p:sp>
      <p:sp>
        <p:nvSpPr>
          <p:cNvPr id="30" name="Oval 16"/>
          <p:cNvSpPr>
            <a:spLocks noChangeArrowheads="1"/>
          </p:cNvSpPr>
          <p:nvPr/>
        </p:nvSpPr>
        <p:spPr bwMode="auto">
          <a:xfrm>
            <a:off x="285720" y="3786190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2)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32" name="AutoShape 15"/>
          <p:cNvSpPr>
            <a:spLocks noChangeArrowheads="1"/>
          </p:cNvSpPr>
          <p:nvPr/>
        </p:nvSpPr>
        <p:spPr bwMode="auto">
          <a:xfrm>
            <a:off x="285720" y="5715016"/>
            <a:ext cx="1357322" cy="78319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Имеет, один</a:t>
            </a:r>
            <a:endParaRPr lang="ru-RU" sz="2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57290" y="3786190"/>
            <a:ext cx="7500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Имеет ли корни уравнение (если имеет, то сколько?):</a:t>
            </a:r>
            <a:endParaRPr lang="ru-RU" sz="28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AutoShape 15"/>
          <p:cNvSpPr>
            <a:spLocks noChangeArrowheads="1"/>
          </p:cNvSpPr>
          <p:nvPr/>
        </p:nvSpPr>
        <p:spPr bwMode="auto">
          <a:xfrm>
            <a:off x="2357422" y="5715016"/>
            <a:ext cx="1500198" cy="78319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Имеет, один</a:t>
            </a:r>
            <a:endParaRPr lang="ru-RU" sz="2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37" name="AutoShape 15"/>
          <p:cNvSpPr>
            <a:spLocks noChangeArrowheads="1"/>
          </p:cNvSpPr>
          <p:nvPr/>
        </p:nvSpPr>
        <p:spPr bwMode="auto">
          <a:xfrm>
            <a:off x="4714876" y="5786454"/>
            <a:ext cx="1643074" cy="442674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Не имеет</a:t>
            </a:r>
            <a:endParaRPr lang="ru-RU" sz="2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38" name="AutoShape 15"/>
          <p:cNvSpPr>
            <a:spLocks noChangeArrowheads="1"/>
          </p:cNvSpPr>
          <p:nvPr/>
        </p:nvSpPr>
        <p:spPr bwMode="auto">
          <a:xfrm>
            <a:off x="6786578" y="5572140"/>
            <a:ext cx="2000264" cy="112371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Имеет, бесконечно много</a:t>
            </a:r>
            <a:endParaRPr lang="ru-RU" sz="2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3" y="1214422"/>
            <a:ext cx="1510663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1214422"/>
            <a:ext cx="157163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1857364"/>
            <a:ext cx="114300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488" y="1857364"/>
            <a:ext cx="142876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3438" y="1857364"/>
            <a:ext cx="100013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857884" y="1785926"/>
            <a:ext cx="1071570" cy="714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15206" y="1785926"/>
            <a:ext cx="114300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5720" y="4643446"/>
            <a:ext cx="135732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285984" y="4714884"/>
            <a:ext cx="150019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643438" y="4714884"/>
            <a:ext cx="157163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929454" y="4714884"/>
            <a:ext cx="157163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11" descr="j0185604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286776" y="6072206"/>
            <a:ext cx="635000" cy="565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4" grpId="0" animBg="1"/>
      <p:bldP spid="39" grpId="0"/>
      <p:bldP spid="30" grpId="0" animBg="1"/>
      <p:bldP spid="32" grpId="0" animBg="1"/>
      <p:bldP spid="36" grpId="0" animBg="1"/>
      <p:bldP spid="3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571480"/>
            <a:ext cx="80724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1"/>
                </a:solidFill>
              </a:rPr>
              <a:t>Задания для устного счёта к урокам алгебры в 7 классе (</a:t>
            </a:r>
            <a:r>
              <a:rPr lang="ru-RU" b="1" i="1" dirty="0" smtClean="0">
                <a:solidFill>
                  <a:schemeClr val="bg1"/>
                </a:solidFill>
              </a:rPr>
              <a:t>к  учебнику Ю.Н. Макарычева и др.)</a:t>
            </a:r>
            <a:endParaRPr lang="ru-RU" sz="2800" b="1" i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857364"/>
            <a:ext cx="81439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chemeClr val="bg1"/>
                </a:solidFill>
              </a:rPr>
              <a:t>2. Функции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2714620"/>
            <a:ext cx="1500198" cy="523220"/>
          </a:xfrm>
          <a:prstGeom prst="rect">
            <a:avLst/>
          </a:prstGeom>
          <a:solidFill>
            <a:srgbClr val="D3F8B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hlinkClick r:id="rId2" action="ppaction://hlinksldjump"/>
              </a:rPr>
              <a:t>Урок  2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86182" y="2714620"/>
            <a:ext cx="1500198" cy="523220"/>
          </a:xfrm>
          <a:prstGeom prst="rect">
            <a:avLst/>
          </a:prstGeom>
          <a:solidFill>
            <a:srgbClr val="D3F8B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hlinkClick r:id="rId3" action="ppaction://hlinksldjump"/>
              </a:rPr>
              <a:t>Урок  3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715140" y="2714620"/>
            <a:ext cx="1500198" cy="523220"/>
          </a:xfrm>
          <a:prstGeom prst="rect">
            <a:avLst/>
          </a:prstGeom>
          <a:solidFill>
            <a:srgbClr val="D3F8B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hlinkClick r:id="rId4" action="ppaction://hlinksldjump"/>
              </a:rPr>
              <a:t>Урок  4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3643314"/>
            <a:ext cx="1500198" cy="523220"/>
          </a:xfrm>
          <a:prstGeom prst="rect">
            <a:avLst/>
          </a:prstGeom>
          <a:solidFill>
            <a:srgbClr val="D3F8B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hlinkClick r:id="rId5" action="ppaction://hlinksldjump"/>
              </a:rPr>
              <a:t>Урок  5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786182" y="3571876"/>
            <a:ext cx="1500198" cy="523220"/>
          </a:xfrm>
          <a:prstGeom prst="rect">
            <a:avLst/>
          </a:prstGeom>
          <a:solidFill>
            <a:srgbClr val="D3F8B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hlinkClick r:id="rId6" action="ppaction://hlinksldjump"/>
              </a:rPr>
              <a:t>Урок  6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715140" y="3571876"/>
            <a:ext cx="1500198" cy="523220"/>
          </a:xfrm>
          <a:prstGeom prst="rect">
            <a:avLst/>
          </a:prstGeom>
          <a:solidFill>
            <a:srgbClr val="D3F8B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hlinkClick r:id="rId7" action="ppaction://hlinksldjump"/>
              </a:rPr>
              <a:t>Урок  7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28662" y="4857760"/>
            <a:ext cx="1500198" cy="523220"/>
          </a:xfrm>
          <a:prstGeom prst="rect">
            <a:avLst/>
          </a:prstGeom>
          <a:solidFill>
            <a:srgbClr val="D3F8B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hlinkClick r:id="rId8" action="ppaction://hlinksldjump"/>
              </a:rPr>
              <a:t>Урок  8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786182" y="4857760"/>
            <a:ext cx="1500198" cy="523220"/>
          </a:xfrm>
          <a:prstGeom prst="rect">
            <a:avLst/>
          </a:prstGeom>
          <a:solidFill>
            <a:srgbClr val="D3F8B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hlinkClick r:id="rId9" action="ppaction://hlinksldjump"/>
              </a:rPr>
              <a:t>Урок  9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715140" y="4857760"/>
            <a:ext cx="1500198" cy="523220"/>
          </a:xfrm>
          <a:prstGeom prst="rect">
            <a:avLst/>
          </a:prstGeom>
          <a:solidFill>
            <a:srgbClr val="D3F8B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hlinkClick r:id="rId10" action="ppaction://hlinksldjump"/>
              </a:rPr>
              <a:t>Урок 10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28662" y="5786454"/>
            <a:ext cx="1500198" cy="523220"/>
          </a:xfrm>
          <a:prstGeom prst="rect">
            <a:avLst/>
          </a:prstGeom>
          <a:solidFill>
            <a:srgbClr val="D3F8B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hlinkClick r:id="rId11" action="ppaction://hlinksldjump"/>
              </a:rPr>
              <a:t>Урок 11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786182" y="5786454"/>
            <a:ext cx="1500198" cy="523220"/>
          </a:xfrm>
          <a:prstGeom prst="rect">
            <a:avLst/>
          </a:prstGeom>
          <a:solidFill>
            <a:srgbClr val="D3F8B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hlinkClick r:id="rId12" action="ppaction://hlinksldjump"/>
              </a:rPr>
              <a:t>Урок 12</a:t>
            </a:r>
            <a:endParaRPr lang="ru-RU" sz="2800" b="1" dirty="0"/>
          </a:p>
        </p:txBody>
      </p:sp>
      <p:sp>
        <p:nvSpPr>
          <p:cNvPr id="18" name="Стрелка влево 17">
            <a:hlinkClick r:id="rId13" action="ppaction://hlinksldjump"/>
          </p:cNvPr>
          <p:cNvSpPr/>
          <p:nvPr/>
        </p:nvSpPr>
        <p:spPr bwMode="auto">
          <a:xfrm>
            <a:off x="8143900" y="6215082"/>
            <a:ext cx="764126" cy="642918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85852" y="188913"/>
            <a:ext cx="67866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</a:rPr>
              <a:t>Функции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857224" y="571480"/>
            <a:ext cx="7643866" cy="461665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Устный счёт. Урок 9</a:t>
            </a:r>
            <a:r>
              <a:rPr lang="ru-RU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 </a:t>
            </a:r>
            <a:endParaRPr lang="ru-RU" sz="2400" b="1" i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76275" cy="428625"/>
          </a:xfrm>
          <a:prstGeom prst="rect">
            <a:avLst/>
          </a:prstGeom>
          <a:noFill/>
        </p:spPr>
      </p:pic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Oval 16"/>
          <p:cNvSpPr>
            <a:spLocks noChangeArrowheads="1"/>
          </p:cNvSpPr>
          <p:nvPr/>
        </p:nvSpPr>
        <p:spPr bwMode="auto">
          <a:xfrm>
            <a:off x="285720" y="1071546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1)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32" name="AutoShape 15"/>
          <p:cNvSpPr>
            <a:spLocks noChangeArrowheads="1"/>
          </p:cNvSpPr>
          <p:nvPr/>
        </p:nvSpPr>
        <p:spPr bwMode="auto">
          <a:xfrm>
            <a:off x="1571604" y="3500438"/>
            <a:ext cx="785818" cy="442674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да</a:t>
            </a:r>
            <a:endParaRPr lang="ru-RU" sz="2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14414" y="1142984"/>
            <a:ext cx="75009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Проверьте, принадлежит ли графику функции, заданной формулой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= -18х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следующие точки:</a:t>
            </a:r>
            <a:endParaRPr lang="ru-RU" sz="28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AutoShape 15"/>
          <p:cNvSpPr>
            <a:spLocks noChangeArrowheads="1"/>
          </p:cNvSpPr>
          <p:nvPr/>
        </p:nvSpPr>
        <p:spPr bwMode="auto">
          <a:xfrm>
            <a:off x="6500826" y="3500438"/>
            <a:ext cx="785818" cy="442674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нет</a:t>
            </a:r>
            <a:endParaRPr lang="ru-RU" sz="2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571744"/>
            <a:ext cx="171451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2571744"/>
            <a:ext cx="185738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Oval 16"/>
          <p:cNvSpPr>
            <a:spLocks noChangeArrowheads="1"/>
          </p:cNvSpPr>
          <p:nvPr/>
        </p:nvSpPr>
        <p:spPr bwMode="auto">
          <a:xfrm>
            <a:off x="285720" y="4143380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1)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85852" y="4214818"/>
            <a:ext cx="4214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Решите уравнение:</a:t>
            </a:r>
            <a:endParaRPr lang="ru-RU" sz="28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5000636"/>
            <a:ext cx="214314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86050" y="5000636"/>
            <a:ext cx="250033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57884" y="5000636"/>
            <a:ext cx="214314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AutoShape 15"/>
          <p:cNvSpPr>
            <a:spLocks noChangeArrowheads="1"/>
          </p:cNvSpPr>
          <p:nvPr/>
        </p:nvSpPr>
        <p:spPr bwMode="auto">
          <a:xfrm>
            <a:off x="571472" y="5715016"/>
            <a:ext cx="1428760" cy="51077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Century Schoolbook" pitchFamily="18" charset="0"/>
              </a:rPr>
              <a:t>х</a:t>
            </a: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 = 0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34" name="AutoShape 15"/>
          <p:cNvSpPr>
            <a:spLocks noChangeArrowheads="1"/>
          </p:cNvSpPr>
          <p:nvPr/>
        </p:nvSpPr>
        <p:spPr bwMode="auto">
          <a:xfrm>
            <a:off x="2928926" y="5715016"/>
            <a:ext cx="2286016" cy="51077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нет корней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35" name="AutoShape 15"/>
          <p:cNvSpPr>
            <a:spLocks noChangeArrowheads="1"/>
          </p:cNvSpPr>
          <p:nvPr/>
        </p:nvSpPr>
        <p:spPr bwMode="auto">
          <a:xfrm>
            <a:off x="6000760" y="5715016"/>
            <a:ext cx="1928826" cy="51077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Century Schoolbook" pitchFamily="18" charset="0"/>
              </a:rPr>
              <a:t>х</a:t>
            </a: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 = 0,125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40" name="Picture 11" descr="j0185604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286776" y="6221412"/>
            <a:ext cx="635000" cy="636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8" grpId="0" animBg="1"/>
      <p:bldP spid="29" grpId="0" animBg="1"/>
      <p:bldP spid="31" grpId="0"/>
      <p:bldP spid="33" grpId="0" animBg="1"/>
      <p:bldP spid="34" grpId="0" animBg="1"/>
      <p:bldP spid="3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85852" y="188913"/>
            <a:ext cx="67866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</a:rPr>
              <a:t>Функции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857224" y="571480"/>
            <a:ext cx="7643866" cy="461665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Устный счёт. Урок 10</a:t>
            </a:r>
            <a:r>
              <a:rPr lang="ru-RU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 </a:t>
            </a:r>
            <a:endParaRPr lang="ru-RU" sz="2400" b="1" i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76275" cy="428625"/>
          </a:xfrm>
          <a:prstGeom prst="rect">
            <a:avLst/>
          </a:prstGeom>
          <a:noFill/>
        </p:spPr>
      </p:pic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AutoShape 15"/>
          <p:cNvSpPr>
            <a:spLocks noChangeArrowheads="1"/>
          </p:cNvSpPr>
          <p:nvPr/>
        </p:nvSpPr>
        <p:spPr bwMode="auto">
          <a:xfrm>
            <a:off x="4429124" y="2500306"/>
            <a:ext cx="4000528" cy="51077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Является, </a:t>
            </a:r>
            <a:r>
              <a:rPr lang="en-US" sz="2400" b="1" dirty="0" smtClean="0">
                <a:solidFill>
                  <a:schemeClr val="bg1"/>
                </a:solidFill>
                <a:latin typeface="Century Schoolbook" pitchFamily="18" charset="0"/>
              </a:rPr>
              <a:t>k=2, b=3,5</a:t>
            </a: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 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034" y="1000108"/>
            <a:ext cx="7429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Является ли линейной функция, заданная формулой. Для этих формул укажите коэффициенты </a:t>
            </a:r>
            <a:r>
              <a:rPr lang="en-US" sz="2800" b="1" i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ru-RU" sz="2800" b="1" i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800" b="1" i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b.</a:t>
            </a:r>
            <a:endParaRPr lang="ru-RU" sz="2800" b="1" i="1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500306"/>
            <a:ext cx="185738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09" y="3286124"/>
            <a:ext cx="214314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AutoShape 15"/>
          <p:cNvSpPr>
            <a:spLocks noChangeArrowheads="1"/>
          </p:cNvSpPr>
          <p:nvPr/>
        </p:nvSpPr>
        <p:spPr bwMode="auto">
          <a:xfrm>
            <a:off x="4500562" y="3286124"/>
            <a:ext cx="4000528" cy="51077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Является, </a:t>
            </a:r>
            <a:r>
              <a:rPr lang="en-US" sz="2400" b="1" dirty="0" smtClean="0">
                <a:solidFill>
                  <a:schemeClr val="bg1"/>
                </a:solidFill>
                <a:latin typeface="Century Schoolbook" pitchFamily="18" charset="0"/>
              </a:rPr>
              <a:t>k=3, b=0</a:t>
            </a: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 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4071943"/>
            <a:ext cx="214314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AutoShape 15"/>
          <p:cNvSpPr>
            <a:spLocks noChangeArrowheads="1"/>
          </p:cNvSpPr>
          <p:nvPr/>
        </p:nvSpPr>
        <p:spPr bwMode="auto">
          <a:xfrm>
            <a:off x="4500562" y="4071942"/>
            <a:ext cx="4000528" cy="51077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Не является 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10" y="4714884"/>
            <a:ext cx="228601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AutoShape 15"/>
          <p:cNvSpPr>
            <a:spLocks noChangeArrowheads="1"/>
          </p:cNvSpPr>
          <p:nvPr/>
        </p:nvSpPr>
        <p:spPr bwMode="auto">
          <a:xfrm>
            <a:off x="4500562" y="4714884"/>
            <a:ext cx="4000528" cy="51077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Является, </a:t>
            </a:r>
            <a:r>
              <a:rPr lang="en-US" sz="2400" b="1" dirty="0" smtClean="0">
                <a:solidFill>
                  <a:schemeClr val="bg1"/>
                </a:solidFill>
                <a:latin typeface="Century Schoolbook" pitchFamily="18" charset="0"/>
              </a:rPr>
              <a:t>k=</a:t>
            </a: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9</a:t>
            </a:r>
            <a:r>
              <a:rPr lang="en-US" sz="2400" b="1" dirty="0" smtClean="0">
                <a:solidFill>
                  <a:schemeClr val="bg1"/>
                </a:solidFill>
                <a:latin typeface="Century Schoolbook" pitchFamily="18" charset="0"/>
              </a:rPr>
              <a:t>, b=0</a:t>
            </a: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 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10" y="5500702"/>
            <a:ext cx="185738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AutoShape 15"/>
          <p:cNvSpPr>
            <a:spLocks noChangeArrowheads="1"/>
          </p:cNvSpPr>
          <p:nvPr/>
        </p:nvSpPr>
        <p:spPr bwMode="auto">
          <a:xfrm>
            <a:off x="4500562" y="5500702"/>
            <a:ext cx="4000528" cy="51077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Является, </a:t>
            </a:r>
            <a:r>
              <a:rPr lang="en-US" sz="2400" b="1" dirty="0" smtClean="0">
                <a:solidFill>
                  <a:schemeClr val="bg1"/>
                </a:solidFill>
                <a:latin typeface="Century Schoolbook" pitchFamily="18" charset="0"/>
              </a:rPr>
              <a:t>k=</a:t>
            </a: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1/</a:t>
            </a:r>
            <a:r>
              <a:rPr lang="en-US" sz="2400" b="1" dirty="0" smtClean="0">
                <a:solidFill>
                  <a:schemeClr val="bg1"/>
                </a:solidFill>
                <a:latin typeface="Century Schoolbook" pitchFamily="18" charset="0"/>
              </a:rPr>
              <a:t>3, b=0</a:t>
            </a: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 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28" name="Picture 11" descr="j0185604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286776" y="6221412"/>
            <a:ext cx="635000" cy="636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20" grpId="0" animBg="1"/>
      <p:bldP spid="22" grpId="0" animBg="1"/>
      <p:bldP spid="24" grpId="0" animBg="1"/>
      <p:bldP spid="2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85852" y="188913"/>
            <a:ext cx="67866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</a:rPr>
              <a:t>Функции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857224" y="571480"/>
            <a:ext cx="7643866" cy="461665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Устный счёт. Урок 11</a:t>
            </a:r>
            <a:r>
              <a:rPr lang="ru-RU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 </a:t>
            </a:r>
            <a:endParaRPr lang="ru-RU" sz="2400" b="1" i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357158" y="1214422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1</a:t>
            </a: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)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76275" cy="428625"/>
          </a:xfrm>
          <a:prstGeom prst="rect">
            <a:avLst/>
          </a:prstGeom>
          <a:noFill/>
        </p:spPr>
      </p:pic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142976" y="1142984"/>
            <a:ext cx="80010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2800" b="1" i="1" dirty="0" smtClean="0">
                <a:solidFill>
                  <a:srgbClr val="FFFF99"/>
                </a:solidFill>
                <a:latin typeface="Century Schoolbook" pitchFamily="18" charset="0"/>
              </a:rPr>
              <a:t>Опишите, что собой представляет график функции, описанной формулой:</a:t>
            </a:r>
          </a:p>
          <a:p>
            <a:pPr lvl="0">
              <a:spcBef>
                <a:spcPct val="50000"/>
              </a:spcBef>
            </a:pPr>
            <a:r>
              <a:rPr lang="ru-RU" sz="2800" b="1" i="1" baseline="30000" dirty="0" smtClean="0">
                <a:solidFill>
                  <a:srgbClr val="FFFF00"/>
                </a:solidFill>
                <a:latin typeface="Century Schoolbook" pitchFamily="18" charset="0"/>
              </a:rPr>
              <a:t>а) </a:t>
            </a:r>
            <a:r>
              <a:rPr lang="ru-RU" sz="4000" b="1" i="1" baseline="30000" dirty="0" smtClean="0">
                <a:solidFill>
                  <a:schemeClr val="bg1">
                    <a:lumMod val="95000"/>
                  </a:schemeClr>
                </a:solidFill>
                <a:latin typeface="Century Schoolbook" pitchFamily="18" charset="0"/>
              </a:rPr>
              <a:t>у = 25х;   </a:t>
            </a:r>
            <a:r>
              <a:rPr lang="ru-RU" sz="3200" b="1" i="1" baseline="30000" dirty="0" smtClean="0">
                <a:solidFill>
                  <a:srgbClr val="FFFF00"/>
                </a:solidFill>
                <a:latin typeface="Century Schoolbook" pitchFamily="18" charset="0"/>
              </a:rPr>
              <a:t>б) </a:t>
            </a:r>
            <a:r>
              <a:rPr lang="ru-RU" sz="4000" b="1" i="1" baseline="30000" dirty="0" smtClean="0">
                <a:solidFill>
                  <a:schemeClr val="bg1">
                    <a:lumMod val="95000"/>
                  </a:schemeClr>
                </a:solidFill>
                <a:latin typeface="Century Schoolbook" pitchFamily="18" charset="0"/>
              </a:rPr>
              <a:t>у = - 70 </a:t>
            </a:r>
            <a:r>
              <a:rPr lang="ru-RU" sz="3200" b="1" i="1" baseline="30000" dirty="0" smtClean="0">
                <a:solidFill>
                  <a:srgbClr val="FFFF00"/>
                </a:solidFill>
                <a:latin typeface="Century Schoolbook" pitchFamily="18" charset="0"/>
              </a:rPr>
              <a:t>;   в) </a:t>
            </a:r>
            <a:r>
              <a:rPr lang="ru-RU" sz="4000" b="1" i="1" baseline="30000" dirty="0" smtClean="0">
                <a:solidFill>
                  <a:schemeClr val="bg1"/>
                </a:solidFill>
                <a:latin typeface="Century Schoolbook" pitchFamily="18" charset="0"/>
              </a:rPr>
              <a:t>у = - 0,01х;  </a:t>
            </a:r>
            <a:r>
              <a:rPr lang="ru-RU" sz="3200" b="1" i="1" baseline="30000" dirty="0" smtClean="0">
                <a:solidFill>
                  <a:srgbClr val="FFFF00"/>
                </a:solidFill>
                <a:latin typeface="Century Schoolbook" pitchFamily="18" charset="0"/>
              </a:rPr>
              <a:t>г) </a:t>
            </a:r>
            <a:r>
              <a:rPr lang="ru-RU" sz="4000" b="1" i="1" baseline="30000" dirty="0" smtClean="0">
                <a:solidFill>
                  <a:schemeClr val="bg1"/>
                </a:solidFill>
                <a:latin typeface="Century Schoolbook" pitchFamily="18" charset="0"/>
              </a:rPr>
              <a:t>у = 0.</a:t>
            </a:r>
            <a:endParaRPr lang="ru-RU" sz="4000" b="1" i="1" baseline="30000" dirty="0">
              <a:solidFill>
                <a:schemeClr val="bg1">
                  <a:lumMod val="95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30" name="Oval 16"/>
          <p:cNvSpPr>
            <a:spLocks noChangeArrowheads="1"/>
          </p:cNvSpPr>
          <p:nvPr/>
        </p:nvSpPr>
        <p:spPr bwMode="auto">
          <a:xfrm>
            <a:off x="285720" y="3500438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2)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71538" y="3357562"/>
            <a:ext cx="80724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Найдите координаты точки пересечения графика функции, заданной формулой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= 7х - 14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8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а)    с осью  </a:t>
            </a:r>
            <a:r>
              <a:rPr lang="ru-RU" sz="28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8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б)    с осью  у.</a:t>
            </a:r>
          </a:p>
        </p:txBody>
      </p:sp>
      <p:sp>
        <p:nvSpPr>
          <p:cNvPr id="37" name="AutoShape 15"/>
          <p:cNvSpPr>
            <a:spLocks noChangeArrowheads="1"/>
          </p:cNvSpPr>
          <p:nvPr/>
        </p:nvSpPr>
        <p:spPr bwMode="auto">
          <a:xfrm>
            <a:off x="5857884" y="4714884"/>
            <a:ext cx="2357454" cy="442674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(2 ;  0)</a:t>
            </a:r>
            <a:endParaRPr lang="ru-RU" sz="2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38" name="AutoShape 15"/>
          <p:cNvSpPr>
            <a:spLocks noChangeArrowheads="1"/>
          </p:cNvSpPr>
          <p:nvPr/>
        </p:nvSpPr>
        <p:spPr bwMode="auto">
          <a:xfrm>
            <a:off x="5857884" y="5643578"/>
            <a:ext cx="2214578" cy="442674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(0 ; - 14)</a:t>
            </a:r>
            <a:endParaRPr lang="ru-RU" sz="2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26" name="Picture 11" descr="j018560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86776" y="6072206"/>
            <a:ext cx="635000" cy="565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4" grpId="0" animBg="1"/>
      <p:bldP spid="39" grpId="0"/>
      <p:bldP spid="30" grpId="0" animBg="1"/>
      <p:bldP spid="37" grpId="0" animBg="1"/>
      <p:bldP spid="3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85852" y="188913"/>
            <a:ext cx="67866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</a:rPr>
              <a:t>Функции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857224" y="571480"/>
            <a:ext cx="7643866" cy="461665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Устный счёт. Урок 12</a:t>
            </a:r>
            <a:r>
              <a:rPr lang="ru-RU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 </a:t>
            </a:r>
            <a:endParaRPr lang="ru-RU" sz="2400" b="1" i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357158" y="1214422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1</a:t>
            </a: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)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76275" cy="428625"/>
          </a:xfrm>
          <a:prstGeom prst="rect">
            <a:avLst/>
          </a:prstGeom>
          <a:noFill/>
        </p:spPr>
      </p:pic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142976" y="1142984"/>
            <a:ext cx="80010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2800" b="1" i="1" dirty="0" smtClean="0">
                <a:solidFill>
                  <a:srgbClr val="FFFF99"/>
                </a:solidFill>
                <a:latin typeface="Century Schoolbook" pitchFamily="18" charset="0"/>
              </a:rPr>
              <a:t>Может ли график функции, заданной формулой у = </a:t>
            </a:r>
            <a:r>
              <a:rPr lang="en-US" sz="2800" b="1" i="1" dirty="0" err="1" smtClean="0">
                <a:solidFill>
                  <a:srgbClr val="FFFF99"/>
                </a:solidFill>
                <a:latin typeface="Century Schoolbook" pitchFamily="18" charset="0"/>
              </a:rPr>
              <a:t>kx</a:t>
            </a:r>
            <a:r>
              <a:rPr lang="ru-RU" sz="2800" b="1" i="1" dirty="0" smtClean="0">
                <a:solidFill>
                  <a:srgbClr val="FFFF99"/>
                </a:solidFill>
                <a:latin typeface="Century Schoolbook" pitchFamily="18" charset="0"/>
              </a:rPr>
              <a:t>, где </a:t>
            </a:r>
            <a:r>
              <a:rPr lang="en-US" sz="2800" b="1" i="1" dirty="0" smtClean="0">
                <a:solidFill>
                  <a:srgbClr val="FFFF99"/>
                </a:solidFill>
                <a:latin typeface="Century Schoolbook" pitchFamily="18" charset="0"/>
              </a:rPr>
              <a:t>k&lt;0</a:t>
            </a:r>
            <a:r>
              <a:rPr lang="ru-RU" sz="2800" b="1" i="1" dirty="0" smtClean="0">
                <a:solidFill>
                  <a:srgbClr val="FFFF99"/>
                </a:solidFill>
                <a:latin typeface="Century Schoolbook" pitchFamily="18" charset="0"/>
              </a:rPr>
              <a:t>, проходить через точку</a:t>
            </a:r>
            <a:r>
              <a:rPr lang="en-US" sz="2800" b="1" i="1" dirty="0" smtClean="0">
                <a:solidFill>
                  <a:srgbClr val="FFFF99"/>
                </a:solidFill>
                <a:latin typeface="Century Schoolbook" pitchFamily="18" charset="0"/>
              </a:rPr>
              <a:t> (</a:t>
            </a:r>
            <a:r>
              <a:rPr lang="ru-RU" sz="2400" b="1" i="1" dirty="0" smtClean="0">
                <a:solidFill>
                  <a:srgbClr val="FFFF99"/>
                </a:solidFill>
                <a:latin typeface="Century Schoolbook" pitchFamily="18" charset="0"/>
              </a:rPr>
              <a:t>в случае утвердительного ответа найдите </a:t>
            </a:r>
            <a:r>
              <a:rPr lang="en-US" sz="2400" b="1" i="1" dirty="0" smtClean="0">
                <a:solidFill>
                  <a:srgbClr val="FFFF99"/>
                </a:solidFill>
                <a:latin typeface="Century Schoolbook" pitchFamily="18" charset="0"/>
              </a:rPr>
              <a:t>k)</a:t>
            </a:r>
            <a:r>
              <a:rPr lang="ru-RU" sz="2800" b="1" i="1" dirty="0" smtClean="0">
                <a:solidFill>
                  <a:srgbClr val="FFFF99"/>
                </a:solidFill>
                <a:latin typeface="Century Schoolbook" pitchFamily="18" charset="0"/>
              </a:rPr>
              <a:t>:</a:t>
            </a:r>
            <a:endParaRPr lang="ru-RU" sz="4000" b="1" i="1" baseline="30000" dirty="0">
              <a:solidFill>
                <a:schemeClr val="bg1">
                  <a:lumMod val="95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30" name="Oval 16"/>
          <p:cNvSpPr>
            <a:spLocks noChangeArrowheads="1"/>
          </p:cNvSpPr>
          <p:nvPr/>
        </p:nvSpPr>
        <p:spPr bwMode="auto">
          <a:xfrm>
            <a:off x="214282" y="4286256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2)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71538" y="4071942"/>
            <a:ext cx="80724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Найдите координаты точки пересечения с осью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b="1" i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 графика линейной функции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7" name="AutoShape 15"/>
          <p:cNvSpPr>
            <a:spLocks noChangeArrowheads="1"/>
          </p:cNvSpPr>
          <p:nvPr/>
        </p:nvSpPr>
        <p:spPr bwMode="auto">
          <a:xfrm>
            <a:off x="857224" y="3571876"/>
            <a:ext cx="2071702" cy="442674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нет</a:t>
            </a:r>
            <a:endParaRPr lang="ru-RU" sz="2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2910" y="2928934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а) А(9 ; 45)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72066" y="2786058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б) В(100 ; -1)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2" name="AutoShape 15"/>
          <p:cNvSpPr>
            <a:spLocks noChangeArrowheads="1"/>
          </p:cNvSpPr>
          <p:nvPr/>
        </p:nvSpPr>
        <p:spPr bwMode="auto">
          <a:xfrm>
            <a:off x="5357818" y="3500438"/>
            <a:ext cx="2071702" cy="442674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Да, </a:t>
            </a:r>
            <a:r>
              <a:rPr lang="en-US" sz="2000" b="1" dirty="0" smtClean="0">
                <a:solidFill>
                  <a:schemeClr val="bg1"/>
                </a:solidFill>
                <a:latin typeface="Century Schoolbook" pitchFamily="18" charset="0"/>
              </a:rPr>
              <a:t> k = - 0,01</a:t>
            </a:r>
            <a:endParaRPr lang="ru-RU" sz="2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5357826"/>
            <a:ext cx="192882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5357826"/>
            <a:ext cx="1779741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5357826"/>
            <a:ext cx="150019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11" descr="j0185604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86776" y="6072206"/>
            <a:ext cx="635000" cy="565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4" grpId="0" animBg="1"/>
      <p:bldP spid="39" grpId="0"/>
      <p:bldP spid="30" grpId="0" animBg="1"/>
      <p:bldP spid="37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85852" y="188913"/>
            <a:ext cx="67866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</a:rPr>
              <a:t>Выражения, тождества, уравнения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68538" y="908050"/>
            <a:ext cx="417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chemeClr val="bg1"/>
                </a:solidFill>
                <a:latin typeface="Century Schoolbook" pitchFamily="18" charset="0"/>
              </a:rPr>
              <a:t>Упростите выражение: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492500" y="1962150"/>
            <a:ext cx="215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1,6 + 3,4 =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051050" y="908050"/>
            <a:ext cx="5111750" cy="4572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Устный счёт. Урок 1</a:t>
            </a:r>
            <a:endParaRPr lang="ru-RU" sz="2400" b="1" i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5508625" y="1927225"/>
            <a:ext cx="1627188" cy="52546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5</a:t>
            </a: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;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2484438" y="1873250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1)</a:t>
            </a: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508625" y="2759075"/>
            <a:ext cx="1627188" cy="52546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Century Schoolbook" pitchFamily="18" charset="0"/>
              </a:rPr>
              <a:t>–</a:t>
            </a: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1,5</a:t>
            </a: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;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2484438" y="2705100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2)</a:t>
            </a: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5508625" y="3500439"/>
            <a:ext cx="1627188" cy="51077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–</a:t>
            </a:r>
            <a:r>
              <a:rPr lang="en-US" sz="2400" b="1" dirty="0" smtClean="0">
                <a:solidFill>
                  <a:schemeClr val="bg1"/>
                </a:solidFill>
                <a:latin typeface="Century Schoolbook" pitchFamily="18" charset="0"/>
              </a:rPr>
              <a:t>1</a:t>
            </a: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;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2484438" y="3536950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3)</a:t>
            </a: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5508625" y="4357695"/>
            <a:ext cx="1627188" cy="51077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Century Schoolbook" pitchFamily="18" charset="0"/>
              </a:rPr>
              <a:t>1</a:t>
            </a: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/2</a:t>
            </a: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;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2484438" y="4368800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4)</a:t>
            </a:r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5508625" y="5214950"/>
            <a:ext cx="1627188" cy="51077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Century Schoolbook" pitchFamily="18" charset="0"/>
              </a:rPr>
              <a:t>–</a:t>
            </a: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81</a:t>
            </a: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;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70" name="Oval 22"/>
          <p:cNvSpPr>
            <a:spLocks noChangeArrowheads="1"/>
          </p:cNvSpPr>
          <p:nvPr/>
        </p:nvSpPr>
        <p:spPr bwMode="auto">
          <a:xfrm>
            <a:off x="2484438" y="5200650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5)</a:t>
            </a:r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>
            <a:off x="5508625" y="6000768"/>
            <a:ext cx="1627188" cy="51077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1/4.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73" name="Oval 25"/>
          <p:cNvSpPr>
            <a:spLocks noChangeArrowheads="1"/>
          </p:cNvSpPr>
          <p:nvPr/>
        </p:nvSpPr>
        <p:spPr bwMode="auto">
          <a:xfrm>
            <a:off x="2484438" y="6032500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6)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492500" y="2808288"/>
            <a:ext cx="215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5 – 6,5 </a:t>
            </a: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=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76275" cy="428625"/>
          </a:xfrm>
          <a:prstGeom prst="rect">
            <a:avLst/>
          </a:prstGeom>
          <a:noFill/>
        </p:spPr>
      </p:pic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40" name="Picture 2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3429000"/>
            <a:ext cx="1357322" cy="709614"/>
          </a:xfrm>
          <a:prstGeom prst="rect">
            <a:avLst/>
          </a:prstGeom>
          <a:noFill/>
        </p:spPr>
      </p:pic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86314" y="3571876"/>
            <a:ext cx="2857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</a:rPr>
              <a:t>=</a:t>
            </a:r>
            <a:endParaRPr lang="ru-RU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52" name="Picture 3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4286256"/>
            <a:ext cx="785818" cy="619125"/>
          </a:xfrm>
          <a:prstGeom prst="rect">
            <a:avLst/>
          </a:prstGeom>
          <a:noFill/>
        </p:spPr>
      </p:pic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786314" y="4357694"/>
            <a:ext cx="2857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</a:rPr>
              <a:t>=</a:t>
            </a:r>
            <a:endParaRPr lang="ru-RU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55" name="Picture 3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5143512"/>
            <a:ext cx="1143008" cy="714380"/>
          </a:xfrm>
          <a:prstGeom prst="rect">
            <a:avLst/>
          </a:prstGeom>
          <a:noFill/>
        </p:spPr>
      </p:pic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857752" y="5286388"/>
            <a:ext cx="2857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</a:rPr>
              <a:t>=</a:t>
            </a:r>
            <a:endParaRPr lang="ru-RU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58" name="Picture 3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5929330"/>
            <a:ext cx="1357322" cy="714380"/>
          </a:xfrm>
          <a:prstGeom prst="rect">
            <a:avLst/>
          </a:prstGeom>
          <a:noFill/>
        </p:spPr>
      </p:pic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857752" y="6072206"/>
            <a:ext cx="2857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</a:rPr>
              <a:t>=</a:t>
            </a:r>
            <a:endParaRPr lang="ru-RU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8" name="Стрелка вправо 67">
            <a:hlinkClick r:id="rId7" action="ppaction://hlinksldjump"/>
          </p:cNvPr>
          <p:cNvSpPr/>
          <p:nvPr/>
        </p:nvSpPr>
        <p:spPr bwMode="auto">
          <a:xfrm>
            <a:off x="7858148" y="6143644"/>
            <a:ext cx="978408" cy="71435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6" grpId="0" animBg="1"/>
      <p:bldP spid="2058" grpId="0" animBg="1"/>
      <p:bldP spid="2060" grpId="0" animBg="1"/>
      <p:bldP spid="2061" grpId="0" animBg="1"/>
      <p:bldP spid="2063" grpId="0" animBg="1"/>
      <p:bldP spid="2064" grpId="0" animBg="1"/>
      <p:bldP spid="2066" grpId="0" animBg="1"/>
      <p:bldP spid="2067" grpId="0" animBg="1"/>
      <p:bldP spid="2069" grpId="0" animBg="1"/>
      <p:bldP spid="2070" grpId="0" animBg="1"/>
      <p:bldP spid="2072" grpId="0" animBg="1"/>
      <p:bldP spid="2073" grpId="0" animBg="1"/>
      <p:bldP spid="2074" grpId="0"/>
      <p:bldP spid="59" grpId="0"/>
      <p:bldP spid="63" grpId="0"/>
      <p:bldP spid="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71472" y="188913"/>
            <a:ext cx="65008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</a:rPr>
              <a:t>Что называется процентом числа?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68538" y="908050"/>
            <a:ext cx="417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chemeClr val="bg1"/>
                </a:solidFill>
                <a:latin typeface="Century Schoolbook" pitchFamily="18" charset="0"/>
              </a:rPr>
              <a:t>Упростите выражение: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643042" y="1962150"/>
            <a:ext cx="40084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5% этого числа?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071538" y="908050"/>
            <a:ext cx="7215238" cy="4572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Найдите какую часть числа составляют</a:t>
            </a:r>
            <a:endParaRPr lang="ru-RU" sz="2400" b="1" i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5508625" y="1927225"/>
            <a:ext cx="1627188" cy="52546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1/20;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714348" y="1857364"/>
            <a:ext cx="688975" cy="652474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1)</a:t>
            </a: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508625" y="2759075"/>
            <a:ext cx="1627188" cy="52546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1/10;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714348" y="2786058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2)</a:t>
            </a: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5508625" y="3500439"/>
            <a:ext cx="1627188" cy="51077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1/5;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714348" y="3643314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3)</a:t>
            </a: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5508625" y="4357695"/>
            <a:ext cx="1627188" cy="51077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Century Schoolbook" pitchFamily="18" charset="0"/>
              </a:rPr>
              <a:t>1</a:t>
            </a: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/4</a:t>
            </a: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;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714348" y="4429132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4)</a:t>
            </a:r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5508625" y="5214950"/>
            <a:ext cx="1627188" cy="51077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1/2;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70" name="Oval 22"/>
          <p:cNvSpPr>
            <a:spLocks noChangeArrowheads="1"/>
          </p:cNvSpPr>
          <p:nvPr/>
        </p:nvSpPr>
        <p:spPr bwMode="auto">
          <a:xfrm>
            <a:off x="785786" y="5286388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5)</a:t>
            </a:r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>
            <a:off x="5508625" y="6000768"/>
            <a:ext cx="1627188" cy="51077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3/4.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73" name="Oval 25"/>
          <p:cNvSpPr>
            <a:spLocks noChangeArrowheads="1"/>
          </p:cNvSpPr>
          <p:nvPr/>
        </p:nvSpPr>
        <p:spPr bwMode="auto">
          <a:xfrm>
            <a:off x="714348" y="6000768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6)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1714480" y="2808288"/>
            <a:ext cx="39370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10% этого числа?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76275" cy="428625"/>
          </a:xfrm>
          <a:prstGeom prst="rect">
            <a:avLst/>
          </a:prstGeom>
          <a:noFill/>
        </p:spPr>
      </p:pic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1357290" y="928670"/>
            <a:ext cx="77867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643042" y="4357694"/>
            <a:ext cx="3429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2400" b="1" dirty="0" smtClean="0">
                <a:solidFill>
                  <a:srgbClr val="FFFFFF"/>
                </a:solidFill>
                <a:latin typeface="Century Schoolbook" pitchFamily="18" charset="0"/>
              </a:rPr>
              <a:t>25% </a:t>
            </a:r>
            <a:r>
              <a:rPr lang="ru-RU" sz="2400" b="1" dirty="0">
                <a:solidFill>
                  <a:srgbClr val="FFFFFF"/>
                </a:solidFill>
                <a:latin typeface="Century Schoolbook" pitchFamily="18" charset="0"/>
              </a:rPr>
              <a:t>этого числа?</a:t>
            </a: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714480" y="5286388"/>
            <a:ext cx="3429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2400" b="1" dirty="0" smtClean="0">
                <a:solidFill>
                  <a:srgbClr val="FFFFFF"/>
                </a:solidFill>
                <a:latin typeface="Century Schoolbook" pitchFamily="18" charset="0"/>
              </a:rPr>
              <a:t>50% </a:t>
            </a:r>
            <a:r>
              <a:rPr lang="ru-RU" sz="2400" b="1" dirty="0">
                <a:solidFill>
                  <a:srgbClr val="FFFFFF"/>
                </a:solidFill>
                <a:latin typeface="Century Schoolbook" pitchFamily="18" charset="0"/>
              </a:rPr>
              <a:t>этого числа?</a:t>
            </a: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785918" y="6143644"/>
            <a:ext cx="3429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2400" b="1" dirty="0" smtClean="0">
                <a:solidFill>
                  <a:srgbClr val="FFFFFF"/>
                </a:solidFill>
                <a:latin typeface="Century Schoolbook" pitchFamily="18" charset="0"/>
              </a:rPr>
              <a:t>75% </a:t>
            </a:r>
            <a:r>
              <a:rPr lang="ru-RU" sz="2400" b="1" dirty="0">
                <a:solidFill>
                  <a:srgbClr val="FFFFFF"/>
                </a:solidFill>
                <a:latin typeface="Century Schoolbook" pitchFamily="18" charset="0"/>
              </a:rPr>
              <a:t>этого числа?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714480" y="3571876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20% этого числа?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45" name="Picture 11" descr="j018560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86776" y="6000768"/>
            <a:ext cx="635000" cy="636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6" grpId="0" animBg="1"/>
      <p:bldP spid="2058" grpId="0" animBg="1"/>
      <p:bldP spid="2060" grpId="0" animBg="1"/>
      <p:bldP spid="2061" grpId="0" animBg="1"/>
      <p:bldP spid="2063" grpId="0" animBg="1"/>
      <p:bldP spid="2064" grpId="0" animBg="1"/>
      <p:bldP spid="2066" grpId="0" animBg="1"/>
      <p:bldP spid="2067" grpId="0" animBg="1"/>
      <p:bldP spid="2069" grpId="0" animBg="1"/>
      <p:bldP spid="2070" grpId="0" animBg="1"/>
      <p:bldP spid="2072" grpId="0" animBg="1"/>
      <p:bldP spid="2073" grpId="0" animBg="1"/>
      <p:bldP spid="2074" grpId="0"/>
      <p:bldP spid="59" grpId="0"/>
      <p:bldP spid="63" grpId="0"/>
      <p:bldP spid="67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85852" y="188913"/>
            <a:ext cx="67866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</a:rPr>
              <a:t>Выражения, тождества, уравнения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68538" y="908050"/>
            <a:ext cx="417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chemeClr val="bg1"/>
                </a:solidFill>
                <a:latin typeface="Century Schoolbook" pitchFamily="18" charset="0"/>
              </a:rPr>
              <a:t>Упростите выражение: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492500" y="1962150"/>
            <a:ext cx="17224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b="1" dirty="0" smtClean="0">
                <a:solidFill>
                  <a:schemeClr val="bg1"/>
                </a:solidFill>
                <a:latin typeface="Century Schoolbook" pitchFamily="18" charset="0"/>
              </a:rPr>
              <a:t>0,5</a:t>
            </a:r>
            <a:r>
              <a:rPr lang="ru-RU" sz="4000" b="1" baseline="30000" dirty="0" smtClean="0">
                <a:solidFill>
                  <a:schemeClr val="bg1"/>
                </a:solidFill>
                <a:latin typeface="Century Schoolbook" pitchFamily="18" charset="0"/>
              </a:rPr>
              <a:t>2</a:t>
            </a:r>
            <a:endParaRPr lang="ru-RU" sz="4000" b="1" baseline="30000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051050" y="714356"/>
            <a:ext cx="5111750" cy="10156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Устный счёт. Урок 2</a:t>
            </a:r>
          </a:p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Вычислите:</a:t>
            </a:r>
            <a:endParaRPr lang="ru-RU" sz="2400" b="1" i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5508625" y="1927225"/>
            <a:ext cx="1627188" cy="78319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0,25</a:t>
            </a: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;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2428860" y="2071678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1)</a:t>
            </a: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500694" y="3143248"/>
            <a:ext cx="1627188" cy="78319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49;</a:t>
            </a:r>
            <a:endParaRPr lang="ru-RU" sz="40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2500298" y="3214686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2)</a:t>
            </a: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5500694" y="4286256"/>
            <a:ext cx="1928826" cy="715089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 smtClean="0">
                <a:solidFill>
                  <a:schemeClr val="bg1"/>
                </a:solidFill>
                <a:latin typeface="Century Schoolbook" pitchFamily="18" charset="0"/>
              </a:rPr>
              <a:t>–0,00</a:t>
            </a:r>
            <a:r>
              <a:rPr lang="en-US" sz="3600" b="1" dirty="0" smtClean="0">
                <a:solidFill>
                  <a:schemeClr val="bg1"/>
                </a:solidFill>
                <a:latin typeface="Century Schoolbook" pitchFamily="18" charset="0"/>
              </a:rPr>
              <a:t>1</a:t>
            </a:r>
            <a:r>
              <a:rPr lang="ru-RU" sz="3600" b="1" i="1" dirty="0">
                <a:solidFill>
                  <a:schemeClr val="bg1"/>
                </a:solidFill>
                <a:latin typeface="Century Schoolbook" pitchFamily="18" charset="0"/>
              </a:rPr>
              <a:t>.</a:t>
            </a:r>
            <a:endParaRPr lang="ru-RU" sz="36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2500298" y="4286256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3)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500430" y="3214686"/>
            <a:ext cx="16510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b="1" dirty="0" smtClean="0">
                <a:solidFill>
                  <a:schemeClr val="bg1"/>
                </a:solidFill>
                <a:latin typeface="Century Schoolbook" pitchFamily="18" charset="0"/>
              </a:rPr>
              <a:t>(-7)</a:t>
            </a:r>
            <a:r>
              <a:rPr lang="ru-RU" sz="4000" b="1" baseline="30000" dirty="0" smtClean="0">
                <a:solidFill>
                  <a:schemeClr val="bg1"/>
                </a:solidFill>
                <a:latin typeface="Century Schoolbook" pitchFamily="18" charset="0"/>
              </a:rPr>
              <a:t>2</a:t>
            </a:r>
            <a:endParaRPr lang="ru-RU" sz="4000" b="1" baseline="30000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76275" cy="428625"/>
          </a:xfrm>
          <a:prstGeom prst="rect">
            <a:avLst/>
          </a:prstGeom>
          <a:noFill/>
        </p:spPr>
      </p:pic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" name="Стрелка вправо 67">
            <a:hlinkClick r:id="rId3" action="ppaction://hlinksldjump"/>
          </p:cNvPr>
          <p:cNvSpPr/>
          <p:nvPr/>
        </p:nvSpPr>
        <p:spPr bwMode="auto">
          <a:xfrm>
            <a:off x="7858148" y="6143644"/>
            <a:ext cx="978408" cy="71435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428992" y="4214818"/>
            <a:ext cx="18573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4000" b="1" dirty="0" smtClean="0">
                <a:solidFill>
                  <a:srgbClr val="FFFFFF"/>
                </a:solidFill>
                <a:latin typeface="Century Schoolbook" pitchFamily="18" charset="0"/>
              </a:rPr>
              <a:t>(-0,1)</a:t>
            </a:r>
            <a:r>
              <a:rPr lang="ru-RU" sz="4000" b="1" baseline="30000" dirty="0" smtClean="0">
                <a:solidFill>
                  <a:srgbClr val="FFFFFF"/>
                </a:solidFill>
                <a:latin typeface="Century Schoolbook" pitchFamily="18" charset="0"/>
              </a:rPr>
              <a:t>3</a:t>
            </a:r>
            <a:endParaRPr lang="ru-RU" sz="4000" b="1" baseline="30000" dirty="0">
              <a:solidFill>
                <a:srgbClr val="FFFFFF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6" grpId="0" animBg="1"/>
      <p:bldP spid="2058" grpId="0" animBg="1"/>
      <p:bldP spid="2060" grpId="0" animBg="1"/>
      <p:bldP spid="2061" grpId="0" animBg="1"/>
      <p:bldP spid="2063" grpId="0" animBg="1"/>
      <p:bldP spid="2064" grpId="0" animBg="1"/>
      <p:bldP spid="2074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643042" y="1962150"/>
            <a:ext cx="40084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10% от  480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071538" y="357166"/>
            <a:ext cx="7215238" cy="707886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Найдите :</a:t>
            </a:r>
            <a:endParaRPr lang="ru-RU" sz="4000" b="1" i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5508625" y="1927225"/>
            <a:ext cx="1627188" cy="52546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48;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714348" y="1857364"/>
            <a:ext cx="688975" cy="652474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1)</a:t>
            </a: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508625" y="2759075"/>
            <a:ext cx="1627188" cy="52546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chemeClr val="bg1"/>
                </a:solidFill>
                <a:latin typeface="Century Schoolbook" pitchFamily="18" charset="0"/>
              </a:rPr>
              <a:t>5</a:t>
            </a: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;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714348" y="2786058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2)</a:t>
            </a: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5508625" y="3500439"/>
            <a:ext cx="1627188" cy="51077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11,5;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714348" y="3643314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3)</a:t>
            </a: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5508625" y="4357695"/>
            <a:ext cx="1627188" cy="51077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chemeClr val="bg1"/>
                </a:solidFill>
                <a:latin typeface="Century Schoolbook" pitchFamily="18" charset="0"/>
              </a:rPr>
              <a:t>3</a:t>
            </a: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;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714348" y="4429132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4)</a:t>
            </a:r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5508625" y="5214950"/>
            <a:ext cx="1627188" cy="51077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chemeClr val="bg1"/>
                </a:solidFill>
                <a:latin typeface="Century Schoolbook" pitchFamily="18" charset="0"/>
              </a:rPr>
              <a:t>9</a:t>
            </a: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;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70" name="Oval 22"/>
          <p:cNvSpPr>
            <a:spLocks noChangeArrowheads="1"/>
          </p:cNvSpPr>
          <p:nvPr/>
        </p:nvSpPr>
        <p:spPr bwMode="auto">
          <a:xfrm>
            <a:off x="785786" y="5286388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5)</a:t>
            </a:r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>
            <a:off x="5508625" y="6000768"/>
            <a:ext cx="1627188" cy="51077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chemeClr val="bg1"/>
                </a:solidFill>
                <a:latin typeface="Century Schoolbook" pitchFamily="18" charset="0"/>
              </a:rPr>
              <a:t>9</a:t>
            </a:r>
            <a:r>
              <a:rPr lang="ru-RU" sz="2400" b="1" i="1" dirty="0">
                <a:solidFill>
                  <a:schemeClr val="bg1"/>
                </a:solidFill>
                <a:latin typeface="Century Schoolbook" pitchFamily="18" charset="0"/>
              </a:rPr>
              <a:t>.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73" name="Oval 25"/>
          <p:cNvSpPr>
            <a:spLocks noChangeArrowheads="1"/>
          </p:cNvSpPr>
          <p:nvPr/>
        </p:nvSpPr>
        <p:spPr bwMode="auto">
          <a:xfrm>
            <a:off x="714348" y="6000768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6)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1714480" y="2808288"/>
            <a:ext cx="39370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1%  от 500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76275" cy="428625"/>
          </a:xfrm>
          <a:prstGeom prst="rect">
            <a:avLst/>
          </a:prstGeom>
          <a:noFill/>
        </p:spPr>
      </p:pic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1357290" y="928670"/>
            <a:ext cx="77867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643042" y="4357694"/>
            <a:ext cx="3429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2400" b="1" dirty="0" smtClean="0">
                <a:solidFill>
                  <a:srgbClr val="FFFFFF"/>
                </a:solidFill>
                <a:latin typeface="Century Schoolbook" pitchFamily="18" charset="0"/>
              </a:rPr>
              <a:t>2%  от 150</a:t>
            </a:r>
            <a:endParaRPr lang="ru-RU" sz="2400" b="1" dirty="0">
              <a:solidFill>
                <a:srgbClr val="FFFFFF"/>
              </a:solidFill>
              <a:latin typeface="Century Schoolbook" pitchFamily="18" charset="0"/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714480" y="5286388"/>
            <a:ext cx="3429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2400" b="1" dirty="0" smtClean="0">
                <a:solidFill>
                  <a:srgbClr val="FFFFFF"/>
                </a:solidFill>
                <a:latin typeface="Century Schoolbook" pitchFamily="18" charset="0"/>
              </a:rPr>
              <a:t>25%  от 36</a:t>
            </a:r>
            <a:endParaRPr lang="ru-RU" sz="2400" b="1" dirty="0">
              <a:solidFill>
                <a:srgbClr val="FFFFFF"/>
              </a:solidFill>
              <a:latin typeface="Century Schoolbook" pitchFamily="18" charset="0"/>
            </a:endParaRP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785918" y="6143644"/>
            <a:ext cx="3429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2400" b="1" dirty="0" smtClean="0">
                <a:solidFill>
                  <a:srgbClr val="FFFFFF"/>
                </a:solidFill>
                <a:latin typeface="Century Schoolbook" pitchFamily="18" charset="0"/>
              </a:rPr>
              <a:t>20%  от 45</a:t>
            </a:r>
            <a:endParaRPr lang="ru-RU" sz="2400" b="1" dirty="0">
              <a:solidFill>
                <a:srgbClr val="FFFFFF"/>
              </a:solidFill>
              <a:latin typeface="Century Schoolbook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14480" y="3571876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5</a:t>
            </a:r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0%  от 23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32" name="Picture 11" descr="j018560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86776" y="6000768"/>
            <a:ext cx="635000" cy="636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6" grpId="0" animBg="1"/>
      <p:bldP spid="2058" grpId="0" animBg="1"/>
      <p:bldP spid="2060" grpId="0" animBg="1"/>
      <p:bldP spid="2061" grpId="0" animBg="1"/>
      <p:bldP spid="2063" grpId="0" animBg="1"/>
      <p:bldP spid="2064" grpId="0" animBg="1"/>
      <p:bldP spid="2066" grpId="0" animBg="1"/>
      <p:bldP spid="2067" grpId="0" animBg="1"/>
      <p:bldP spid="2069" grpId="0" animBg="1"/>
      <p:bldP spid="2070" grpId="0" animBg="1"/>
      <p:bldP spid="2072" grpId="0" animBg="1"/>
      <p:bldP spid="2073" grpId="0" animBg="1"/>
      <p:bldP spid="2074" grpId="0"/>
      <p:bldP spid="59" grpId="0"/>
      <p:bldP spid="63" grpId="0"/>
      <p:bldP spid="67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85852" y="0"/>
            <a:ext cx="6786610" cy="461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</a:rPr>
              <a:t>Выражения, тождества, уравнения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00034" y="785794"/>
            <a:ext cx="82153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rgbClr val="FFFF00"/>
                </a:solidFill>
                <a:latin typeface="Century Schoolbook" pitchFamily="18" charset="0"/>
              </a:rPr>
              <a:t>Используя термины «сумма», «разность», «произведение» и «частное», прочитайте выражение:</a:t>
            </a:r>
            <a:endParaRPr lang="ru-RU" sz="2400" b="1" i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428728" y="2000240"/>
            <a:ext cx="31432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 b="1" dirty="0" smtClean="0">
                <a:solidFill>
                  <a:schemeClr val="bg1"/>
                </a:solidFill>
                <a:latin typeface="Century Schoolbook" pitchFamily="18" charset="0"/>
              </a:rPr>
              <a:t>8,5 – 7,3</a:t>
            </a:r>
            <a:endParaRPr lang="ru-RU" sz="28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051050" y="428604"/>
            <a:ext cx="5111750" cy="40011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dirty="0" smtClean="0">
                <a:solidFill>
                  <a:schemeClr val="bg1"/>
                </a:solidFill>
                <a:latin typeface="Century Schoolbook" pitchFamily="18" charset="0"/>
              </a:rPr>
              <a:t>Устный счёт. Урок 3</a:t>
            </a:r>
            <a:endParaRPr lang="ru-RU" sz="2000" b="1" i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500034" y="2000240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1)</a:t>
            </a:r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428596" y="2714620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2)</a:t>
            </a:r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428596" y="3500438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3)</a:t>
            </a:r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428596" y="4214818"/>
            <a:ext cx="688975" cy="6491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4)</a:t>
            </a:r>
          </a:p>
        </p:txBody>
      </p:sp>
      <p:sp>
        <p:nvSpPr>
          <p:cNvPr id="2070" name="Oval 22"/>
          <p:cNvSpPr>
            <a:spLocks noChangeArrowheads="1"/>
          </p:cNvSpPr>
          <p:nvPr/>
        </p:nvSpPr>
        <p:spPr bwMode="auto">
          <a:xfrm>
            <a:off x="357158" y="5000636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5)</a:t>
            </a:r>
          </a:p>
        </p:txBody>
      </p:sp>
      <p:sp>
        <p:nvSpPr>
          <p:cNvPr id="2073" name="Oval 25"/>
          <p:cNvSpPr>
            <a:spLocks noChangeArrowheads="1"/>
          </p:cNvSpPr>
          <p:nvPr/>
        </p:nvSpPr>
        <p:spPr bwMode="auto">
          <a:xfrm>
            <a:off x="357158" y="5715016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6)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1428728" y="2808288"/>
            <a:ext cx="30003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 b="1" dirty="0" smtClean="0">
                <a:solidFill>
                  <a:schemeClr val="bg1"/>
                </a:solidFill>
                <a:latin typeface="Century Schoolbook" pitchFamily="18" charset="0"/>
              </a:rPr>
              <a:t>4,7 • 12,3</a:t>
            </a:r>
            <a:endParaRPr lang="ru-RU" sz="28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76275" cy="428625"/>
          </a:xfrm>
          <a:prstGeom prst="rect">
            <a:avLst/>
          </a:prstGeom>
          <a:noFill/>
        </p:spPr>
      </p:pic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71605" y="3571876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</a:rPr>
              <a:t>65 : 1,3</a:t>
            </a:r>
            <a:endParaRPr lang="ru-RU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571604" y="4357694"/>
            <a:ext cx="3500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</a:rPr>
              <a:t>5,6 + 0,9</a:t>
            </a:r>
            <a:endParaRPr lang="ru-RU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428728" y="5143512"/>
            <a:ext cx="3714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Century Schoolbook" pitchFamily="18" charset="0"/>
              </a:rPr>
              <a:t>2 • 9,5 + 14</a:t>
            </a:r>
            <a:endParaRPr lang="ru-RU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500166" y="5786454"/>
            <a:ext cx="3643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</a:rPr>
              <a:t>(10 – 2,7) : 5</a:t>
            </a:r>
            <a:endParaRPr lang="ru-RU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8" name="Стрелка вправо 67">
            <a:hlinkClick r:id="rId3" action="ppaction://hlinksldjump"/>
          </p:cNvPr>
          <p:cNvSpPr/>
          <p:nvPr/>
        </p:nvSpPr>
        <p:spPr bwMode="auto">
          <a:xfrm>
            <a:off x="7858148" y="6143644"/>
            <a:ext cx="978408" cy="71435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8" grpId="0" animBg="1"/>
      <p:bldP spid="2061" grpId="0" animBg="1"/>
      <p:bldP spid="2064" grpId="0" animBg="1"/>
      <p:bldP spid="2067" grpId="0" animBg="1"/>
      <p:bldP spid="2070" grpId="0" animBg="1"/>
      <p:bldP spid="2073" grpId="0" animBg="1"/>
      <p:bldP spid="2074" grpId="0"/>
      <p:bldP spid="59" grpId="0"/>
      <p:bldP spid="63" grpId="0"/>
      <p:bldP spid="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071538" y="357166"/>
            <a:ext cx="7215238" cy="707886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 dirty="0" smtClean="0">
                <a:solidFill>
                  <a:schemeClr val="bg1"/>
                </a:solidFill>
                <a:latin typeface="Century Schoolbook" pitchFamily="18" charset="0"/>
              </a:rPr>
              <a:t>Выполните действия :</a:t>
            </a:r>
            <a:endParaRPr lang="ru-RU" sz="4000" b="1" i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5508625" y="1927225"/>
            <a:ext cx="1627188" cy="57888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 smtClean="0">
                <a:solidFill>
                  <a:schemeClr val="bg1"/>
                </a:solidFill>
                <a:latin typeface="Century Schoolbook" pitchFamily="18" charset="0"/>
              </a:rPr>
              <a:t>1/5;</a:t>
            </a:r>
            <a:endParaRPr lang="ru-RU" sz="28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714348" y="1857364"/>
            <a:ext cx="688975" cy="652474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1)</a:t>
            </a: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508625" y="2759075"/>
            <a:ext cx="1627188" cy="57888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 smtClean="0">
                <a:solidFill>
                  <a:schemeClr val="bg1"/>
                </a:solidFill>
                <a:latin typeface="Century Schoolbook" pitchFamily="18" charset="0"/>
              </a:rPr>
              <a:t>-1/15;</a:t>
            </a:r>
            <a:endParaRPr lang="ru-RU" sz="28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714348" y="2786058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2)</a:t>
            </a: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5508625" y="3571876"/>
            <a:ext cx="1627188" cy="57888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 smtClean="0">
                <a:solidFill>
                  <a:schemeClr val="bg1"/>
                </a:solidFill>
                <a:latin typeface="Century Schoolbook" pitchFamily="18" charset="0"/>
              </a:rPr>
              <a:t>-3/2;</a:t>
            </a:r>
            <a:endParaRPr lang="ru-RU" sz="28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714348" y="3643314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3)</a:t>
            </a: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5508625" y="4357695"/>
            <a:ext cx="1627188" cy="57888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 smtClean="0">
                <a:solidFill>
                  <a:schemeClr val="bg1"/>
                </a:solidFill>
                <a:latin typeface="Century Schoolbook" pitchFamily="18" charset="0"/>
              </a:rPr>
              <a:t>27;</a:t>
            </a:r>
            <a:endParaRPr lang="ru-RU" sz="28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714348" y="4429132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4)</a:t>
            </a:r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5508625" y="5214950"/>
            <a:ext cx="1627188" cy="57888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 smtClean="0">
                <a:solidFill>
                  <a:schemeClr val="bg1"/>
                </a:solidFill>
                <a:latin typeface="Century Schoolbook" pitchFamily="18" charset="0"/>
              </a:rPr>
              <a:t>64;</a:t>
            </a:r>
            <a:endParaRPr lang="ru-RU" sz="28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70" name="Oval 22"/>
          <p:cNvSpPr>
            <a:spLocks noChangeArrowheads="1"/>
          </p:cNvSpPr>
          <p:nvPr/>
        </p:nvSpPr>
        <p:spPr bwMode="auto">
          <a:xfrm>
            <a:off x="785786" y="5286388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Century Schoolbook" pitchFamily="18" charset="0"/>
              </a:rPr>
              <a:t>5)</a:t>
            </a:r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>
            <a:off x="5508625" y="6072206"/>
            <a:ext cx="1627188" cy="57888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 smtClean="0">
                <a:solidFill>
                  <a:schemeClr val="bg1"/>
                </a:solidFill>
                <a:latin typeface="Century Schoolbook" pitchFamily="18" charset="0"/>
              </a:rPr>
              <a:t>16/49.</a:t>
            </a:r>
            <a:endParaRPr lang="ru-RU" sz="28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73" name="Oval 25"/>
          <p:cNvSpPr>
            <a:spLocks noChangeArrowheads="1"/>
          </p:cNvSpPr>
          <p:nvPr/>
        </p:nvSpPr>
        <p:spPr bwMode="auto">
          <a:xfrm>
            <a:off x="714348" y="6000768"/>
            <a:ext cx="688975" cy="636588"/>
          </a:xfrm>
          <a:prstGeom prst="ellips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6)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76275" cy="428625"/>
          </a:xfrm>
          <a:prstGeom prst="rect">
            <a:avLst/>
          </a:prstGeom>
          <a:noFill/>
        </p:spPr>
      </p:pic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1357290" y="928670"/>
            <a:ext cx="77867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643043" y="4357694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3200" b="1" dirty="0" smtClean="0">
                <a:solidFill>
                  <a:srgbClr val="FFFFFF"/>
                </a:solidFill>
                <a:latin typeface="Century Schoolbook" pitchFamily="18" charset="0"/>
              </a:rPr>
              <a:t>3</a:t>
            </a:r>
            <a:r>
              <a:rPr lang="ru-RU" sz="3200" b="1" baseline="30000" dirty="0" smtClean="0">
                <a:solidFill>
                  <a:srgbClr val="FFFFFF"/>
                </a:solidFill>
                <a:latin typeface="Century Schoolbook" pitchFamily="18" charset="0"/>
              </a:rPr>
              <a:t>3</a:t>
            </a:r>
            <a:endParaRPr lang="ru-RU" sz="3200" b="1" baseline="30000" dirty="0">
              <a:solidFill>
                <a:srgbClr val="FFFFFF"/>
              </a:solidFill>
              <a:latin typeface="Century Schoolbook" pitchFamily="18" charset="0"/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714481" y="5286388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3200" b="1" dirty="0" smtClean="0">
                <a:solidFill>
                  <a:srgbClr val="FFFFFF"/>
                </a:solidFill>
                <a:latin typeface="Century Schoolbook" pitchFamily="18" charset="0"/>
              </a:rPr>
              <a:t>(-8)</a:t>
            </a:r>
            <a:r>
              <a:rPr lang="ru-RU" sz="3200" b="1" baseline="30000" dirty="0" smtClean="0">
                <a:solidFill>
                  <a:srgbClr val="FFFFFF"/>
                </a:solidFill>
                <a:latin typeface="Century Schoolbook" pitchFamily="18" charset="0"/>
              </a:rPr>
              <a:t>2</a:t>
            </a:r>
            <a:endParaRPr lang="ru-RU" sz="3200" b="1" baseline="30000" dirty="0">
              <a:solidFill>
                <a:srgbClr val="FFFFFF"/>
              </a:solidFill>
              <a:latin typeface="Century Schoolbook" pitchFamily="18" charset="0"/>
            </a:endParaRP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1785926"/>
            <a:ext cx="1285884" cy="714380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2643182"/>
            <a:ext cx="1428760" cy="785818"/>
          </a:xfrm>
          <a:prstGeom prst="rect">
            <a:avLst/>
          </a:prstGeom>
          <a:noFill/>
        </p:spPr>
      </p:pic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085850" cy="628650"/>
          </a:xfrm>
          <a:prstGeom prst="rect">
            <a:avLst/>
          </a:prstGeom>
          <a:noFill/>
        </p:spPr>
      </p:pic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43" name="Picture 1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3500438"/>
            <a:ext cx="1500198" cy="714380"/>
          </a:xfrm>
          <a:prstGeom prst="rect">
            <a:avLst/>
          </a:prstGeom>
          <a:noFill/>
        </p:spPr>
      </p:pic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46" name="Picture 2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5929330"/>
            <a:ext cx="857256" cy="928670"/>
          </a:xfrm>
          <a:prstGeom prst="rect">
            <a:avLst/>
          </a:prstGeom>
          <a:noFill/>
        </p:spPr>
      </p:pic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3" name="Picture 11" descr="j0185604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286776" y="6000768"/>
            <a:ext cx="635000" cy="636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nimBg="1"/>
      <p:bldP spid="2058" grpId="0" animBg="1"/>
      <p:bldP spid="2060" grpId="0" animBg="1"/>
      <p:bldP spid="2061" grpId="0" animBg="1"/>
      <p:bldP spid="2063" grpId="0" animBg="1"/>
      <p:bldP spid="2064" grpId="0" animBg="1"/>
      <p:bldP spid="2066" grpId="0" animBg="1"/>
      <p:bldP spid="2067" grpId="0" animBg="1"/>
      <p:bldP spid="2069" grpId="0" animBg="1"/>
      <p:bldP spid="2070" grpId="0" animBg="1"/>
      <p:bldP spid="2072" grpId="0" animBg="1"/>
      <p:bldP spid="2073" grpId="0" animBg="1"/>
      <p:bldP spid="59" grpId="0"/>
      <p:bldP spid="63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rainstorming Session">
  <a:themeElements>
    <a:clrScheme name="Brainstorming Session 1">
      <a:dk1>
        <a:srgbClr val="FFCC00"/>
      </a:dk1>
      <a:lt1>
        <a:srgbClr val="F8F8F8"/>
      </a:lt1>
      <a:dk2>
        <a:srgbClr val="000000"/>
      </a:dk2>
      <a:lt2>
        <a:srgbClr val="6666FF"/>
      </a:lt2>
      <a:accent1>
        <a:srgbClr val="669900"/>
      </a:accent1>
      <a:accent2>
        <a:srgbClr val="006600"/>
      </a:accent2>
      <a:accent3>
        <a:srgbClr val="AAAAAA"/>
      </a:accent3>
      <a:accent4>
        <a:srgbClr val="D4D4D4"/>
      </a:accent4>
      <a:accent5>
        <a:srgbClr val="B8CAAA"/>
      </a:accent5>
      <a:accent6>
        <a:srgbClr val="005C00"/>
      </a:accent6>
      <a:hlink>
        <a:srgbClr val="0099FF"/>
      </a:hlink>
      <a:folHlink>
        <a:srgbClr val="66990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rainstorming Session 1">
        <a:dk1>
          <a:srgbClr val="FFCC00"/>
        </a:dk1>
        <a:lt1>
          <a:srgbClr val="F8F8F8"/>
        </a:lt1>
        <a:dk2>
          <a:srgbClr val="000000"/>
        </a:dk2>
        <a:lt2>
          <a:srgbClr val="6666FF"/>
        </a:lt2>
        <a:accent1>
          <a:srgbClr val="669900"/>
        </a:accent1>
        <a:accent2>
          <a:srgbClr val="006600"/>
        </a:accent2>
        <a:accent3>
          <a:srgbClr val="AAAAAA"/>
        </a:accent3>
        <a:accent4>
          <a:srgbClr val="D4D4D4"/>
        </a:accent4>
        <a:accent5>
          <a:srgbClr val="B8CAAA"/>
        </a:accent5>
        <a:accent6>
          <a:srgbClr val="005C00"/>
        </a:accent6>
        <a:hlink>
          <a:srgbClr val="0099FF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ainstorming Session 2">
        <a:dk1>
          <a:srgbClr val="868686"/>
        </a:dk1>
        <a:lt1>
          <a:srgbClr val="FFFFFF"/>
        </a:lt1>
        <a:dk2>
          <a:srgbClr val="009999"/>
        </a:dk2>
        <a:lt2>
          <a:srgbClr val="6600FF"/>
        </a:lt2>
        <a:accent1>
          <a:srgbClr val="9999FF"/>
        </a:accent1>
        <a:accent2>
          <a:srgbClr val="CBCBCB"/>
        </a:accent2>
        <a:accent3>
          <a:srgbClr val="FFFFFF"/>
        </a:accent3>
        <a:accent4>
          <a:srgbClr val="727272"/>
        </a:accent4>
        <a:accent5>
          <a:srgbClr val="CACAFF"/>
        </a:accent5>
        <a:accent6>
          <a:srgbClr val="B8B8B8"/>
        </a:accent6>
        <a:hlink>
          <a:srgbClr val="6600FF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ainstorming Session 3">
        <a:dk1>
          <a:srgbClr val="1C1C1C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CBCBCB"/>
        </a:accent2>
        <a:accent3>
          <a:srgbClr val="FFFFFF"/>
        </a:accent3>
        <a:accent4>
          <a:srgbClr val="161616"/>
        </a:accent4>
        <a:accent5>
          <a:srgbClr val="EBEBEB"/>
        </a:accent5>
        <a:accent6>
          <a:srgbClr val="B8B8B8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ainstorming Session 4">
        <a:dk1>
          <a:srgbClr val="FFCC00"/>
        </a:dk1>
        <a:lt1>
          <a:srgbClr val="FFFFCC"/>
        </a:lt1>
        <a:dk2>
          <a:srgbClr val="000099"/>
        </a:dk2>
        <a:lt2>
          <a:srgbClr val="00CC00"/>
        </a:lt2>
        <a:accent1>
          <a:srgbClr val="3333FF"/>
        </a:accent1>
        <a:accent2>
          <a:srgbClr val="3333CC"/>
        </a:accent2>
        <a:accent3>
          <a:srgbClr val="AAAACA"/>
        </a:accent3>
        <a:accent4>
          <a:srgbClr val="DADAAE"/>
        </a:accent4>
        <a:accent5>
          <a:srgbClr val="ADADFF"/>
        </a:accent5>
        <a:accent6>
          <a:srgbClr val="2D2DB9"/>
        </a:accent6>
        <a:hlink>
          <a:srgbClr val="0099FF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ainstorming Session 5">
        <a:dk1>
          <a:srgbClr val="FFFF00"/>
        </a:dk1>
        <a:lt1>
          <a:srgbClr val="FFFFFF"/>
        </a:lt1>
        <a:dk2>
          <a:srgbClr val="FF0033"/>
        </a:dk2>
        <a:lt2>
          <a:srgbClr val="000000"/>
        </a:lt2>
        <a:accent1>
          <a:srgbClr val="330099"/>
        </a:accent1>
        <a:accent2>
          <a:srgbClr val="CC0000"/>
        </a:accent2>
        <a:accent3>
          <a:srgbClr val="FFAAAD"/>
        </a:accent3>
        <a:accent4>
          <a:srgbClr val="DADADA"/>
        </a:accent4>
        <a:accent5>
          <a:srgbClr val="ADAACA"/>
        </a:accent5>
        <a:accent6>
          <a:srgbClr val="B90000"/>
        </a:accent6>
        <a:hlink>
          <a:srgbClr val="0099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1663</Words>
  <Application>Microsoft Office PowerPoint</Application>
  <PresentationFormat>Экран (4:3)</PresentationFormat>
  <Paragraphs>430</Paragraphs>
  <Slides>33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33</vt:i4>
      </vt:variant>
    </vt:vector>
  </HeadingPairs>
  <TitlesOfParts>
    <vt:vector size="36" baseType="lpstr">
      <vt:lpstr>Оформление по умолчанию</vt:lpstr>
      <vt:lpstr>1_Оформление по умолчанию</vt:lpstr>
      <vt:lpstr>Brainstorming Session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jb</cp:lastModifiedBy>
  <cp:revision>85</cp:revision>
  <dcterms:created xsi:type="dcterms:W3CDTF">2014-05-10T09:54:23Z</dcterms:created>
  <dcterms:modified xsi:type="dcterms:W3CDTF">2016-01-05T07:26:14Z</dcterms:modified>
</cp:coreProperties>
</file>