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4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D5CE06D1-CE37-4BDF-A396-674BFF459EF5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3E57F472-0809-42E4-972B-3A90F8109B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E06D1-CE37-4BDF-A396-674BFF459EF5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7F472-0809-42E4-972B-3A90F8109B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E06D1-CE37-4BDF-A396-674BFF459EF5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7F472-0809-42E4-972B-3A90F8109B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E06D1-CE37-4BDF-A396-674BFF459EF5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7F472-0809-42E4-972B-3A90F8109B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E06D1-CE37-4BDF-A396-674BFF459EF5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7F472-0809-42E4-972B-3A90F8109B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E06D1-CE37-4BDF-A396-674BFF459EF5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7F472-0809-42E4-972B-3A90F8109B4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E06D1-CE37-4BDF-A396-674BFF459EF5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7F472-0809-42E4-972B-3A90F8109B4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E06D1-CE37-4BDF-A396-674BFF459EF5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7F472-0809-42E4-972B-3A90F8109B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E06D1-CE37-4BDF-A396-674BFF459EF5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7F472-0809-42E4-972B-3A90F8109B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D5CE06D1-CE37-4BDF-A396-674BFF459EF5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3E57F472-0809-42E4-972B-3A90F8109B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D5CE06D1-CE37-4BDF-A396-674BFF459EF5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3E57F472-0809-42E4-972B-3A90F8109B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D5CE06D1-CE37-4BDF-A396-674BFF459EF5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3E57F472-0809-42E4-972B-3A90F8109B4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27201" y="1794934"/>
            <a:ext cx="5723468" cy="2498161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2060"/>
                </a:solidFill>
              </a:rPr>
              <a:t>Формирование действий самостоятельного создания, способов решения проблемы </a:t>
            </a:r>
            <a:r>
              <a:rPr lang="ru-RU" sz="2800" b="1" dirty="0" smtClean="0">
                <a:solidFill>
                  <a:srgbClr val="002060"/>
                </a:solidFill>
              </a:rPr>
              <a:t/>
            </a:r>
            <a:br>
              <a:rPr lang="ru-RU" sz="2800" b="1" dirty="0" smtClean="0">
                <a:solidFill>
                  <a:srgbClr val="002060"/>
                </a:solidFill>
              </a:rPr>
            </a:br>
            <a:r>
              <a:rPr lang="ru-RU" sz="2800" b="1" dirty="0" smtClean="0">
                <a:solidFill>
                  <a:srgbClr val="002060"/>
                </a:solidFill>
              </a:rPr>
              <a:t>в </a:t>
            </a:r>
            <a:r>
              <a:rPr lang="ru-RU" sz="2800" b="1" dirty="0">
                <a:solidFill>
                  <a:srgbClr val="002060"/>
                </a:solidFill>
              </a:rPr>
              <a:t>процессе решения комбинированных задач </a:t>
            </a:r>
            <a:r>
              <a:rPr lang="ru-RU" sz="2800" b="1" dirty="0" smtClean="0">
                <a:solidFill>
                  <a:srgbClr val="002060"/>
                </a:solidFill>
              </a:rPr>
              <a:t/>
            </a:r>
            <a:br>
              <a:rPr lang="ru-RU" sz="2800" b="1" dirty="0" smtClean="0">
                <a:solidFill>
                  <a:srgbClr val="002060"/>
                </a:solidFill>
              </a:rPr>
            </a:br>
            <a:r>
              <a:rPr lang="ru-RU" sz="2800" b="1" dirty="0" smtClean="0">
                <a:solidFill>
                  <a:srgbClr val="002060"/>
                </a:solidFill>
              </a:rPr>
              <a:t>в </a:t>
            </a:r>
            <a:r>
              <a:rPr lang="ru-RU" sz="2800" b="1" dirty="0">
                <a:solidFill>
                  <a:srgbClr val="002060"/>
                </a:solidFill>
              </a:rPr>
              <a:t>11 </a:t>
            </a:r>
            <a:r>
              <a:rPr lang="ru-RU" sz="2800" b="1" dirty="0" smtClean="0">
                <a:solidFill>
                  <a:srgbClr val="002060"/>
                </a:solidFill>
              </a:rPr>
              <a:t>классе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>
              <a:solidFill>
                <a:srgbClr val="7030A0"/>
              </a:solidFill>
            </a:endParaRPr>
          </a:p>
          <a:p>
            <a:endParaRPr lang="en-US" dirty="0">
              <a:solidFill>
                <a:srgbClr val="7030A0"/>
              </a:solidFill>
            </a:endParaRPr>
          </a:p>
          <a:p>
            <a:pPr algn="r"/>
            <a:r>
              <a:rPr lang="ru-RU" sz="1800" i="1" dirty="0" smtClean="0">
                <a:solidFill>
                  <a:srgbClr val="7030A0"/>
                </a:solidFill>
              </a:rPr>
              <a:t>Федотова Г.Л.</a:t>
            </a:r>
          </a:p>
          <a:p>
            <a:pPr algn="r"/>
            <a:r>
              <a:rPr lang="ru-RU" sz="1800" i="1" dirty="0" smtClean="0">
                <a:solidFill>
                  <a:srgbClr val="7030A0"/>
                </a:solidFill>
              </a:rPr>
              <a:t>МБОУ СОШ № 120</a:t>
            </a:r>
            <a:endParaRPr lang="en-US" sz="1800" i="1" dirty="0" smtClean="0">
              <a:solidFill>
                <a:srgbClr val="7030A0"/>
              </a:solidFill>
            </a:endParaRPr>
          </a:p>
          <a:p>
            <a:endParaRPr lang="ru-RU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232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7221393" cy="1202485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2060"/>
                </a:solidFill>
              </a:rPr>
              <a:t>Этапы решения задачи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sz="3600" dirty="0" smtClean="0">
                <a:solidFill>
                  <a:srgbClr val="002060"/>
                </a:solidFill>
              </a:rPr>
              <a:t>Конструирование способов действия</a:t>
            </a:r>
            <a:endParaRPr lang="ru-RU" sz="3600" dirty="0"/>
          </a:p>
        </p:txBody>
      </p:sp>
      <p:sp>
        <p:nvSpPr>
          <p:cNvPr id="16" name="Объект 15"/>
          <p:cNvSpPr>
            <a:spLocks noGrp="1"/>
          </p:cNvSpPr>
          <p:nvPr>
            <p:ph idx="1"/>
          </p:nvPr>
        </p:nvSpPr>
        <p:spPr>
          <a:xfrm>
            <a:off x="1403648" y="2492896"/>
            <a:ext cx="6196405" cy="3603812"/>
          </a:xfrm>
        </p:spPr>
        <p:txBody>
          <a:bodyPr/>
          <a:lstStyle/>
          <a:p>
            <a:r>
              <a:rPr lang="ru-RU" sz="3200" dirty="0" smtClean="0"/>
              <a:t>Как решить неравенство?</a:t>
            </a:r>
          </a:p>
          <a:p>
            <a:r>
              <a:rPr lang="ru-RU" sz="3200" dirty="0" smtClean="0"/>
              <a:t>Метод подбора?</a:t>
            </a:r>
          </a:p>
          <a:p>
            <a:r>
              <a:rPr lang="ru-RU" sz="3200" dirty="0" smtClean="0"/>
              <a:t>Графический метод? Ведь переменных всего две!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931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2060"/>
                </a:solidFill>
              </a:rPr>
              <a:t>Этапы решения задачи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sz="3600" dirty="0">
                <a:solidFill>
                  <a:srgbClr val="002060"/>
                </a:solidFill>
              </a:rPr>
              <a:t>Решение частных </a:t>
            </a:r>
            <a:r>
              <a:rPr lang="ru-RU" sz="3600" dirty="0" smtClean="0">
                <a:solidFill>
                  <a:srgbClr val="002060"/>
                </a:solidFill>
              </a:rPr>
              <a:t>задач</a:t>
            </a:r>
            <a:br>
              <a:rPr lang="ru-RU" sz="3600" dirty="0" smtClean="0">
                <a:solidFill>
                  <a:srgbClr val="002060"/>
                </a:solidFill>
              </a:rPr>
            </a:br>
            <a:r>
              <a:rPr lang="ru-RU" sz="3600" dirty="0" smtClean="0">
                <a:solidFill>
                  <a:srgbClr val="7030A0"/>
                </a:solidFill>
              </a:rPr>
              <a:t>Способ 1</a:t>
            </a:r>
            <a:endParaRPr lang="ru-RU" sz="3600" dirty="0">
              <a:solidFill>
                <a:srgbClr val="7030A0"/>
              </a:solidFill>
            </a:endParaRPr>
          </a:p>
        </p:txBody>
      </p:sp>
      <p:pic>
        <p:nvPicPr>
          <p:cNvPr id="4" name="Picture 1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276872"/>
            <a:ext cx="11130901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546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2060"/>
                </a:solidFill>
              </a:rPr>
              <a:t>Этапы решения задачи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sz="3600" dirty="0">
                <a:solidFill>
                  <a:srgbClr val="002060"/>
                </a:solidFill>
              </a:rPr>
              <a:t>Решение частных задач</a:t>
            </a:r>
            <a:endParaRPr lang="ru-RU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708920"/>
            <a:ext cx="15072647" cy="214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7704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2060"/>
                </a:solidFill>
              </a:rPr>
              <a:t>Этапы решения задачи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sz="3600" dirty="0">
                <a:solidFill>
                  <a:srgbClr val="002060"/>
                </a:solidFill>
              </a:rPr>
              <a:t>Решение частных </a:t>
            </a:r>
            <a:r>
              <a:rPr lang="ru-RU" sz="3600" dirty="0" smtClean="0">
                <a:solidFill>
                  <a:srgbClr val="002060"/>
                </a:solidFill>
              </a:rPr>
              <a:t>задач</a:t>
            </a:r>
            <a:br>
              <a:rPr lang="ru-RU" sz="3600" dirty="0" smtClean="0">
                <a:solidFill>
                  <a:srgbClr val="002060"/>
                </a:solidFill>
              </a:rPr>
            </a:br>
            <a:r>
              <a:rPr lang="ru-RU" sz="3600" dirty="0" smtClean="0">
                <a:solidFill>
                  <a:srgbClr val="7030A0"/>
                </a:solidFill>
              </a:rPr>
              <a:t>Способ 2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132856"/>
            <a:ext cx="1499791" cy="4109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791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Рисунок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250" y="908720"/>
            <a:ext cx="7548174" cy="4981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386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2060"/>
                </a:solidFill>
              </a:rPr>
              <a:t>Этапы решения задачи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sz="3600" dirty="0" smtClean="0">
                <a:solidFill>
                  <a:srgbClr val="002060"/>
                </a:solidFill>
              </a:rPr>
              <a:t>Контроль. Самооценка. Рефлексия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Все ли действия были выполнены верно, доказательно?</a:t>
            </a:r>
          </a:p>
          <a:p>
            <a:r>
              <a:rPr lang="ru-RU" sz="2800" dirty="0" smtClean="0"/>
              <a:t>Может быть стоит попробовать взять какое-нибудь значение из полученного промежутка и проверить?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09142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908720"/>
            <a:ext cx="727280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При обучении математике на решение задач отводится много учебного времени. Однако часто выпускники испытывают </a:t>
            </a:r>
            <a:r>
              <a:rPr lang="ru-RU" b="1" u="sng" dirty="0"/>
              <a:t>трудности при решении даже несложных задач.</a:t>
            </a:r>
          </a:p>
          <a:p>
            <a:r>
              <a:rPr lang="ru-RU" dirty="0"/>
              <a:t>Одна из главных причин заключается в том, что математические задачи, содержащиеся в основных разделах школьных учебников, как правило, ограничены одной темой. Их решение требует от учащихся знаний, умений, навыков по какому-нибудь одному вопросу программного материала. Иногда решение задач подсказывается названием раздела учебника. Самостоятельный поиск решения задач в таких случаях минимален.</a:t>
            </a:r>
          </a:p>
          <a:p>
            <a:r>
              <a:rPr lang="ru-RU" dirty="0"/>
              <a:t>При решении комбинированных задач у учащихся формируются, кроме </a:t>
            </a:r>
            <a:r>
              <a:rPr lang="ru-RU" dirty="0" err="1"/>
              <a:t>общеучебных</a:t>
            </a:r>
            <a:r>
              <a:rPr lang="ru-RU" dirty="0"/>
              <a:t> действий, такие действия, как формулирование проблемы, самостоятельное создание способов решения проблемы, умение грамотно выразить свою мысль.</a:t>
            </a:r>
          </a:p>
          <a:p>
            <a:r>
              <a:rPr lang="ru-RU" dirty="0"/>
              <a:t>Главная цель комбинированных задач – развить творческое и математическое мышление обучающихся, заинтересовать их математикой, привести к «открытию» интересных фактов.</a:t>
            </a:r>
          </a:p>
        </p:txBody>
      </p:sp>
    </p:spTree>
    <p:extLst>
      <p:ext uri="{BB962C8B-B14F-4D97-AF65-F5344CB8AC3E}">
        <p14:creationId xmlns:p14="http://schemas.microsoft.com/office/powerpoint/2010/main" val="2960584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Формулировка задачи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5656" y="1988840"/>
            <a:ext cx="6196405" cy="3974039"/>
          </a:xfrm>
        </p:spPr>
        <p:txBody>
          <a:bodyPr>
            <a:normAutofit/>
          </a:bodyPr>
          <a:lstStyle/>
          <a:p>
            <a:r>
              <a:rPr lang="ru-RU" dirty="0"/>
              <a:t>Шесть чисел образуют возрастающую арифметическую прогрессию. </a:t>
            </a:r>
            <a:endParaRPr lang="ru-RU" dirty="0" smtClean="0"/>
          </a:p>
          <a:p>
            <a:r>
              <a:rPr lang="ru-RU" dirty="0" smtClean="0"/>
              <a:t>Первый</a:t>
            </a:r>
            <a:r>
              <a:rPr lang="ru-RU" dirty="0"/>
              <a:t>, второй и четвёртый члены этой прогрессии являются решениями </a:t>
            </a:r>
            <a:r>
              <a:rPr lang="ru-RU" dirty="0" smtClean="0"/>
              <a:t>неравенства                                      ,    </a:t>
            </a:r>
          </a:p>
          <a:p>
            <a:r>
              <a:rPr lang="ru-RU" dirty="0" smtClean="0"/>
              <a:t>а </a:t>
            </a:r>
            <a:r>
              <a:rPr lang="ru-RU" dirty="0"/>
              <a:t>остальные не являются решениями этого неравенства. </a:t>
            </a:r>
            <a:endParaRPr lang="ru-RU" dirty="0" smtClean="0"/>
          </a:p>
          <a:p>
            <a:r>
              <a:rPr lang="ru-RU" dirty="0" smtClean="0"/>
              <a:t>Найдите </a:t>
            </a:r>
            <a:r>
              <a:rPr lang="ru-RU" dirty="0"/>
              <a:t>множество всех возможных значений первого члена таких прогрессий.</a:t>
            </a:r>
          </a:p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5292281"/>
              </p:ext>
            </p:extLst>
          </p:nvPr>
        </p:nvGraphicFramePr>
        <p:xfrm>
          <a:off x="3851920" y="3501008"/>
          <a:ext cx="2952328" cy="6871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Формула" r:id="rId3" imgW="1714500" imgH="476250" progId="Equation.3">
                  <p:embed/>
                </p:oleObj>
              </mc:Choice>
              <mc:Fallback>
                <p:oleObj name="Формула" r:id="rId3" imgW="1714500" imgH="47625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51920" y="3501008"/>
                        <a:ext cx="2952328" cy="6871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5340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1171257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002060"/>
                </a:solidFill>
              </a:rPr>
              <a:t>Этапы решения задачи</a:t>
            </a:r>
            <a:br>
              <a:rPr lang="ru-RU" sz="3600" dirty="0" smtClean="0">
                <a:solidFill>
                  <a:srgbClr val="002060"/>
                </a:solidFill>
              </a:rPr>
            </a:br>
            <a:r>
              <a:rPr lang="ru-RU" sz="3200" dirty="0" smtClean="0">
                <a:solidFill>
                  <a:srgbClr val="002060"/>
                </a:solidFill>
              </a:rPr>
              <a:t>Постановка проблемы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2276872"/>
            <a:ext cx="7128792" cy="388843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Все ли данные есть?</a:t>
            </a:r>
          </a:p>
          <a:p>
            <a:r>
              <a:rPr lang="ru-RU" sz="2800" dirty="0" smtClean="0"/>
              <a:t>Нет ли посторонних данных?</a:t>
            </a:r>
          </a:p>
          <a:p>
            <a:r>
              <a:rPr lang="ru-RU" sz="2800" dirty="0" smtClean="0"/>
              <a:t>Чтобы расположить члены последовательности надо знать решение неравенства.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987787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2060"/>
                </a:solidFill>
              </a:rPr>
              <a:t>Этапы решения задачи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sz="3600" dirty="0" smtClean="0">
                <a:solidFill>
                  <a:srgbClr val="002060"/>
                </a:solidFill>
              </a:rPr>
              <a:t>Решение частных задач</a:t>
            </a:r>
            <a:endParaRPr lang="ru-RU" sz="3600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7083489"/>
              </p:ext>
            </p:extLst>
          </p:nvPr>
        </p:nvGraphicFramePr>
        <p:xfrm>
          <a:off x="3059832" y="2204864"/>
          <a:ext cx="3010644" cy="8362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Формула" r:id="rId3" imgW="1714500" imgH="476250" progId="Equation.3">
                  <p:embed/>
                </p:oleObj>
              </mc:Choice>
              <mc:Fallback>
                <p:oleObj name="Формула" r:id="rId3" imgW="1714500" imgH="47625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59832" y="2204864"/>
                        <a:ext cx="3010644" cy="8362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275645"/>
              </p:ext>
            </p:extLst>
          </p:nvPr>
        </p:nvGraphicFramePr>
        <p:xfrm>
          <a:off x="1691680" y="3284984"/>
          <a:ext cx="2304256" cy="14696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Формула" r:id="rId5" imgW="1209675" imgH="771525" progId="Equation.3">
                  <p:embed/>
                </p:oleObj>
              </mc:Choice>
              <mc:Fallback>
                <p:oleObj name="Формула" r:id="rId5" imgW="1209675" imgH="771525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91680" y="3284984"/>
                        <a:ext cx="2304256" cy="14696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5596051"/>
              </p:ext>
            </p:extLst>
          </p:nvPr>
        </p:nvGraphicFramePr>
        <p:xfrm>
          <a:off x="4807122" y="3413124"/>
          <a:ext cx="2446166" cy="13120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Формула" r:id="rId7" imgW="1231560" imgH="660240" progId="Equation.3">
                  <p:embed/>
                </p:oleObj>
              </mc:Choice>
              <mc:Fallback>
                <p:oleObj name="Формула" r:id="rId7" imgW="1231560" imgH="660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807122" y="3413124"/>
                        <a:ext cx="2446166" cy="13120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615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2060"/>
                </a:solidFill>
              </a:rPr>
              <a:t>Этапы решения задачи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sz="3600" dirty="0">
                <a:solidFill>
                  <a:srgbClr val="002060"/>
                </a:solidFill>
              </a:rPr>
              <a:t>Решение частных задач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2119256"/>
            <a:ext cx="7200800" cy="3974040"/>
          </a:xfrm>
        </p:spPr>
        <p:txBody>
          <a:bodyPr/>
          <a:lstStyle/>
          <a:p>
            <a:r>
              <a:rPr lang="ru-RU" dirty="0" smtClean="0"/>
              <a:t>Другой способ решения задачи.</a:t>
            </a:r>
          </a:p>
          <a:p>
            <a:r>
              <a:rPr lang="ru-RU" dirty="0" smtClean="0"/>
              <a:t>Знак </a:t>
            </a:r>
            <a:r>
              <a:rPr lang="ru-RU" dirty="0"/>
              <a:t>логарифма  </a:t>
            </a:r>
            <a:r>
              <a:rPr lang="en-US" dirty="0" err="1" smtClean="0"/>
              <a:t>log</a:t>
            </a:r>
            <a:r>
              <a:rPr lang="en-US" baseline="-25000" dirty="0" err="1" smtClean="0"/>
              <a:t>a</a:t>
            </a:r>
            <a:r>
              <a:rPr lang="en-US" dirty="0" err="1" smtClean="0"/>
              <a:t>b</a:t>
            </a:r>
            <a:r>
              <a:rPr lang="ru-RU" dirty="0" smtClean="0"/>
              <a:t>   </a:t>
            </a:r>
            <a:r>
              <a:rPr lang="ru-RU" dirty="0"/>
              <a:t>совпадает со знаком произведения (</a:t>
            </a:r>
            <a:r>
              <a:rPr lang="en-US" dirty="0"/>
              <a:t>a</a:t>
            </a:r>
            <a:r>
              <a:rPr lang="ru-RU" dirty="0"/>
              <a:t> - 1)(</a:t>
            </a:r>
            <a:r>
              <a:rPr lang="en-US" dirty="0"/>
              <a:t>b</a:t>
            </a:r>
            <a:r>
              <a:rPr lang="ru-RU" dirty="0"/>
              <a:t> - 1</a:t>
            </a:r>
            <a:r>
              <a:rPr lang="ru-RU" dirty="0" smtClean="0"/>
              <a:t>).</a:t>
            </a:r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Попробуйте догадаться: как можно заменить вторую скобку?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8379" y="3212976"/>
            <a:ext cx="13463272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936432"/>
            <a:ext cx="14188639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877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2060"/>
                </a:solidFill>
              </a:rPr>
              <a:t>Этапы решения задачи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sz="3600" dirty="0">
                <a:solidFill>
                  <a:srgbClr val="002060"/>
                </a:solidFill>
              </a:rPr>
              <a:t>Решение частных задач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Решая методом интервалов алгебраическое неравенство,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с </a:t>
            </a:r>
            <a:r>
              <a:rPr lang="ru-RU" dirty="0"/>
              <a:t>учётом ОДЗ, имеем 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818"/>
          <a:stretch/>
        </p:blipFill>
        <p:spPr bwMode="auto">
          <a:xfrm>
            <a:off x="3635896" y="3430588"/>
            <a:ext cx="1800200" cy="1037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657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7149385" cy="1202485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2060"/>
                </a:solidFill>
              </a:rPr>
              <a:t>Этапы решения задачи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sz="3600" dirty="0" smtClean="0">
                <a:solidFill>
                  <a:srgbClr val="002060"/>
                </a:solidFill>
              </a:rPr>
              <a:t>Совместное исследование проблемы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 расположить члены последовательности по промежуткам?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1" y="3501008"/>
            <a:ext cx="6552728" cy="1143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881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2060"/>
                </a:solidFill>
              </a:rPr>
              <a:t>Этапы решения задачи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sz="3600" dirty="0" smtClean="0">
                <a:solidFill>
                  <a:srgbClr val="002060"/>
                </a:solidFill>
              </a:rPr>
              <a:t>Математическое моделирование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2119257"/>
            <a:ext cx="7344816" cy="3603812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Пусть </a:t>
            </a:r>
            <a:r>
              <a:rPr lang="ru-RU" dirty="0"/>
              <a:t>а</a:t>
            </a:r>
            <a:r>
              <a:rPr lang="ru-RU" baseline="-25000" dirty="0"/>
              <a:t>1 </a:t>
            </a:r>
            <a:r>
              <a:rPr lang="ru-RU" dirty="0"/>
              <a:t>= а, вводим разность </a:t>
            </a:r>
            <a:r>
              <a:rPr lang="en-US" dirty="0"/>
              <a:t>d</a:t>
            </a:r>
            <a:r>
              <a:rPr lang="ru-RU" dirty="0"/>
              <a:t>, получаем неравенство:</a:t>
            </a:r>
          </a:p>
          <a:p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221229"/>
            <a:ext cx="16537152" cy="45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145456"/>
            <a:ext cx="14707976" cy="4594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816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46</TotalTime>
  <Words>341</Words>
  <Application>Microsoft Office PowerPoint</Application>
  <PresentationFormat>Экран (4:3)</PresentationFormat>
  <Paragraphs>45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Кнопка</vt:lpstr>
      <vt:lpstr>Формула</vt:lpstr>
      <vt:lpstr>Формирование действий самостоятельного создания, способов решения проблемы  в процессе решения комбинированных задач  в 11 классе</vt:lpstr>
      <vt:lpstr>Презентация PowerPoint</vt:lpstr>
      <vt:lpstr>Формулировка задачи</vt:lpstr>
      <vt:lpstr>Этапы решения задачи Постановка проблемы</vt:lpstr>
      <vt:lpstr>Этапы решения задачи Решение частных задач</vt:lpstr>
      <vt:lpstr>Этапы решения задачи Решение частных задач</vt:lpstr>
      <vt:lpstr>Этапы решения задачи Решение частных задач</vt:lpstr>
      <vt:lpstr>Этапы решения задачи Совместное исследование проблемы</vt:lpstr>
      <vt:lpstr>Этапы решения задачи Математическое моделирование</vt:lpstr>
      <vt:lpstr>Этапы решения задачи Конструирование способов действия</vt:lpstr>
      <vt:lpstr>Этапы решения задачи Решение частных задач Способ 1</vt:lpstr>
      <vt:lpstr>Этапы решения задачи Решение частных задач</vt:lpstr>
      <vt:lpstr>Этапы решения задачи Решение частных задач Способ 2</vt:lpstr>
      <vt:lpstr>Презентация PowerPoint</vt:lpstr>
      <vt:lpstr>Этапы решения задачи Контроль. Самооценка. Рефлексия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действий самостоятельного создания, способов решения проблемы  в процессе решения комбинированных задач  в 11 классе</dc:title>
  <dc:creator>Faith</dc:creator>
  <cp:lastModifiedBy>Faith</cp:lastModifiedBy>
  <cp:revision>7</cp:revision>
  <dcterms:created xsi:type="dcterms:W3CDTF">2013-02-24T13:42:43Z</dcterms:created>
  <dcterms:modified xsi:type="dcterms:W3CDTF">2013-02-24T14:30:34Z</dcterms:modified>
</cp:coreProperties>
</file>