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5CE06D1-CE37-4BDF-A396-674BFF459EF5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E57F472-0809-42E4-972B-3A90F8109B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4"/>
            <a:ext cx="5723468" cy="2498161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Формирование действий самостоятельного создания, способов решения проблемы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в </a:t>
            </a:r>
            <a:r>
              <a:rPr lang="ru-RU" sz="2800" b="1" dirty="0">
                <a:solidFill>
                  <a:srgbClr val="002060"/>
                </a:solidFill>
              </a:rPr>
              <a:t>процессе решения комбинированных задач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в </a:t>
            </a:r>
            <a:r>
              <a:rPr lang="ru-RU" sz="2800" b="1" dirty="0">
                <a:solidFill>
                  <a:srgbClr val="002060"/>
                </a:solidFill>
              </a:rPr>
              <a:t>11 </a:t>
            </a:r>
            <a:r>
              <a:rPr lang="ru-RU" sz="2800" b="1" dirty="0" smtClean="0">
                <a:solidFill>
                  <a:srgbClr val="002060"/>
                </a:solidFill>
              </a:rPr>
              <a:t>классе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pPr algn="r"/>
            <a:r>
              <a:rPr lang="ru-RU" sz="1800" i="1" dirty="0" smtClean="0">
                <a:solidFill>
                  <a:srgbClr val="7030A0"/>
                </a:solidFill>
              </a:rPr>
              <a:t>Федотова Г.Л.</a:t>
            </a:r>
          </a:p>
          <a:p>
            <a:pPr algn="r"/>
            <a:r>
              <a:rPr lang="ru-RU" sz="1800" i="1" dirty="0" smtClean="0">
                <a:solidFill>
                  <a:srgbClr val="7030A0"/>
                </a:solidFill>
              </a:rPr>
              <a:t>МБОУ СОШ № 120</a:t>
            </a:r>
            <a:endParaRPr lang="en-US" sz="1800" i="1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32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221393" cy="120248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Этапы решения задачи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Конструирование способов действия</a:t>
            </a:r>
            <a:endParaRPr lang="ru-RU" sz="3600" dirty="0"/>
          </a:p>
        </p:txBody>
      </p: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1403648" y="2492896"/>
            <a:ext cx="6196405" cy="3603812"/>
          </a:xfrm>
        </p:spPr>
        <p:txBody>
          <a:bodyPr/>
          <a:lstStyle/>
          <a:p>
            <a:r>
              <a:rPr lang="ru-RU" sz="3200" dirty="0" smtClean="0"/>
              <a:t>Как решить неравенство?</a:t>
            </a:r>
          </a:p>
          <a:p>
            <a:r>
              <a:rPr lang="ru-RU" sz="3200" dirty="0" smtClean="0"/>
              <a:t>Метод подбора?</a:t>
            </a:r>
          </a:p>
          <a:p>
            <a:r>
              <a:rPr lang="ru-RU" sz="3200" dirty="0" smtClean="0"/>
              <a:t>Графический метод? Ведь переменных всего две!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31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Этапы решения задачи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Решение частных </a:t>
            </a:r>
            <a:r>
              <a:rPr lang="ru-RU" sz="3600" dirty="0" smtClean="0">
                <a:solidFill>
                  <a:srgbClr val="002060"/>
                </a:solidFill>
              </a:rPr>
              <a:t>задач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Способ 1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4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11130901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4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Этапы решения задачи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Решение частных задач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08920"/>
            <a:ext cx="15072647" cy="21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7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Этапы решения задачи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Решение частных </a:t>
            </a:r>
            <a:r>
              <a:rPr lang="ru-RU" sz="3600" dirty="0" smtClean="0">
                <a:solidFill>
                  <a:srgbClr val="002060"/>
                </a:solidFill>
              </a:rPr>
              <a:t>задач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Способ 2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1499791" cy="410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79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50" y="908720"/>
            <a:ext cx="7548174" cy="498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86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Этапы решения задачи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Контроль. Самооценка. Рефлексия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Все ли действия были выполнены верно, доказательно?</a:t>
            </a:r>
          </a:p>
          <a:p>
            <a:r>
              <a:rPr lang="ru-RU" sz="2800" dirty="0" smtClean="0"/>
              <a:t>Может быть стоит попробовать взять какое-нибудь значение из полученного промежутка и проверить?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914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7272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обучении математике на решение задач отводится много учебного времени. Однако часто выпускники испытывают </a:t>
            </a:r>
            <a:r>
              <a:rPr lang="ru-RU" b="1" u="sng" dirty="0"/>
              <a:t>трудности при решении даже несложных задач.</a:t>
            </a:r>
          </a:p>
          <a:p>
            <a:r>
              <a:rPr lang="ru-RU" dirty="0"/>
              <a:t>Одна из главных причин заключается в том, что математические задачи, содержащиеся в основных разделах школьных учебников, как правило, ограничены одной темой. Их решение требует от учащихся знаний, умений, навыков по какому-нибудь одному вопросу программного материала. Иногда решение задач подсказывается названием раздела учебника. Самостоятельный поиск решения задач в таких случаях минимален.</a:t>
            </a:r>
          </a:p>
          <a:p>
            <a:r>
              <a:rPr lang="ru-RU" dirty="0"/>
              <a:t>При решении комбинированных задач у учащихся формируются, кроме </a:t>
            </a:r>
            <a:r>
              <a:rPr lang="ru-RU" dirty="0" err="1"/>
              <a:t>общеучебных</a:t>
            </a:r>
            <a:r>
              <a:rPr lang="ru-RU" dirty="0"/>
              <a:t> действий, такие действия, как формулирование проблемы, самостоятельное создание способов решения проблемы, умение грамотно выразить свою мысль.</a:t>
            </a:r>
          </a:p>
          <a:p>
            <a:r>
              <a:rPr lang="ru-RU" dirty="0"/>
              <a:t>Главная цель комбинированных задач – развить творческое и математическое мышление обучающихся, заинтересовать их математикой, привести к «открытию» интересных фактов.</a:t>
            </a:r>
          </a:p>
        </p:txBody>
      </p:sp>
    </p:spTree>
    <p:extLst>
      <p:ext uri="{BB962C8B-B14F-4D97-AF65-F5344CB8AC3E}">
        <p14:creationId xmlns:p14="http://schemas.microsoft.com/office/powerpoint/2010/main" val="296058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Формулировка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988840"/>
            <a:ext cx="6196405" cy="3974039"/>
          </a:xfrm>
        </p:spPr>
        <p:txBody>
          <a:bodyPr>
            <a:normAutofit/>
          </a:bodyPr>
          <a:lstStyle/>
          <a:p>
            <a:r>
              <a:rPr lang="ru-RU" dirty="0"/>
              <a:t>Шесть чисел образуют возрастающую арифметическую прогрессию. </a:t>
            </a:r>
            <a:endParaRPr lang="ru-RU" dirty="0" smtClean="0"/>
          </a:p>
          <a:p>
            <a:r>
              <a:rPr lang="ru-RU" dirty="0" smtClean="0"/>
              <a:t>Первый</a:t>
            </a:r>
            <a:r>
              <a:rPr lang="ru-RU" dirty="0"/>
              <a:t>, второй и четвёртый члены этой прогрессии являются решениями </a:t>
            </a:r>
            <a:r>
              <a:rPr lang="ru-RU" dirty="0" smtClean="0"/>
              <a:t>неравенства                                      ,    </a:t>
            </a:r>
          </a:p>
          <a:p>
            <a:r>
              <a:rPr lang="ru-RU" dirty="0" smtClean="0"/>
              <a:t>а </a:t>
            </a:r>
            <a:r>
              <a:rPr lang="ru-RU" dirty="0"/>
              <a:t>остальные не являются решениями этого неравенства. </a:t>
            </a:r>
            <a:endParaRPr lang="ru-RU" dirty="0" smtClean="0"/>
          </a:p>
          <a:p>
            <a:r>
              <a:rPr lang="ru-RU" dirty="0" smtClean="0"/>
              <a:t>Найдите </a:t>
            </a:r>
            <a:r>
              <a:rPr lang="ru-RU" dirty="0"/>
              <a:t>множество всех возможных значений первого члена таких прогрессий.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292281"/>
              </p:ext>
            </p:extLst>
          </p:nvPr>
        </p:nvGraphicFramePr>
        <p:xfrm>
          <a:off x="3851920" y="3501008"/>
          <a:ext cx="2952328" cy="687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1714500" imgH="476250" progId="Equation.3">
                  <p:embed/>
                </p:oleObj>
              </mc:Choice>
              <mc:Fallback>
                <p:oleObj name="Формула" r:id="rId3" imgW="1714500" imgH="47625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1920" y="3501008"/>
                        <a:ext cx="2952328" cy="687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34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171257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Этапы решения задачи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Постановка проблемы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76872"/>
            <a:ext cx="7128792" cy="38884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Все ли данные есть?</a:t>
            </a:r>
          </a:p>
          <a:p>
            <a:r>
              <a:rPr lang="ru-RU" sz="2800" dirty="0" smtClean="0"/>
              <a:t>Нет ли посторонних данных?</a:t>
            </a:r>
          </a:p>
          <a:p>
            <a:r>
              <a:rPr lang="ru-RU" sz="2800" dirty="0" smtClean="0"/>
              <a:t>Чтобы расположить члены последовательности надо знать решение неравенства.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77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Этапы решения задачи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Решение частных задач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083489"/>
              </p:ext>
            </p:extLst>
          </p:nvPr>
        </p:nvGraphicFramePr>
        <p:xfrm>
          <a:off x="3059832" y="2204864"/>
          <a:ext cx="3010644" cy="836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3" imgW="1714500" imgH="476250" progId="Equation.3">
                  <p:embed/>
                </p:oleObj>
              </mc:Choice>
              <mc:Fallback>
                <p:oleObj name="Формула" r:id="rId3" imgW="1714500" imgH="47625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832" y="2204864"/>
                        <a:ext cx="3010644" cy="836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75645"/>
              </p:ext>
            </p:extLst>
          </p:nvPr>
        </p:nvGraphicFramePr>
        <p:xfrm>
          <a:off x="1691680" y="3284984"/>
          <a:ext cx="2304256" cy="1469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5" imgW="1209675" imgH="771525" progId="Equation.3">
                  <p:embed/>
                </p:oleObj>
              </mc:Choice>
              <mc:Fallback>
                <p:oleObj name="Формула" r:id="rId5" imgW="1209675" imgH="771525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3284984"/>
                        <a:ext cx="2304256" cy="1469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596051"/>
              </p:ext>
            </p:extLst>
          </p:nvPr>
        </p:nvGraphicFramePr>
        <p:xfrm>
          <a:off x="4807122" y="3413124"/>
          <a:ext cx="2446166" cy="1312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7" imgW="1231560" imgH="660240" progId="Equation.3">
                  <p:embed/>
                </p:oleObj>
              </mc:Choice>
              <mc:Fallback>
                <p:oleObj name="Формула" r:id="rId7" imgW="123156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7122" y="3413124"/>
                        <a:ext cx="2446166" cy="1312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61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Этапы решения задачи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Решение частных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19256"/>
            <a:ext cx="7200800" cy="3974040"/>
          </a:xfrm>
        </p:spPr>
        <p:txBody>
          <a:bodyPr/>
          <a:lstStyle/>
          <a:p>
            <a:r>
              <a:rPr lang="ru-RU" dirty="0" smtClean="0"/>
              <a:t>Другой способ решения задачи.</a:t>
            </a:r>
          </a:p>
          <a:p>
            <a:r>
              <a:rPr lang="ru-RU" dirty="0" smtClean="0"/>
              <a:t>Знак </a:t>
            </a:r>
            <a:r>
              <a:rPr lang="ru-RU" dirty="0"/>
              <a:t>логарифма 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a</a:t>
            </a:r>
            <a:r>
              <a:rPr lang="en-US" dirty="0" err="1" smtClean="0"/>
              <a:t>b</a:t>
            </a:r>
            <a:r>
              <a:rPr lang="ru-RU" dirty="0" smtClean="0"/>
              <a:t>   </a:t>
            </a:r>
            <a:r>
              <a:rPr lang="ru-RU" dirty="0"/>
              <a:t>совпадает со знаком произведения (</a:t>
            </a:r>
            <a:r>
              <a:rPr lang="en-US" dirty="0"/>
              <a:t>a</a:t>
            </a:r>
            <a:r>
              <a:rPr lang="ru-RU" dirty="0"/>
              <a:t> - 1)(</a:t>
            </a:r>
            <a:r>
              <a:rPr lang="en-US" dirty="0"/>
              <a:t>b</a:t>
            </a:r>
            <a:r>
              <a:rPr lang="ru-RU" dirty="0"/>
              <a:t> - 1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Попробуйте догадаться: как можно заменить вторую скобку?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379" y="3212976"/>
            <a:ext cx="1346327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936432"/>
            <a:ext cx="1418863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7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Этапы решения задачи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Решение частных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Решая методом интервалов алгебраическое неравенство,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с </a:t>
            </a:r>
            <a:r>
              <a:rPr lang="ru-RU" dirty="0"/>
              <a:t>учётом ОДЗ, имеем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/>
          <a:stretch/>
        </p:blipFill>
        <p:spPr bwMode="auto">
          <a:xfrm>
            <a:off x="3635896" y="3430588"/>
            <a:ext cx="1800200" cy="103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149385" cy="120248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Этапы решения задачи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Совместное исследование проблемы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расположить члены последовательности по промежуткам?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3501008"/>
            <a:ext cx="6552728" cy="1143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8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Этапы решения задачи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Математическое моделирование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19257"/>
            <a:ext cx="7344816" cy="36038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Пусть </a:t>
            </a:r>
            <a:r>
              <a:rPr lang="ru-RU" dirty="0"/>
              <a:t>а</a:t>
            </a:r>
            <a:r>
              <a:rPr lang="ru-RU" baseline="-25000" dirty="0"/>
              <a:t>1 </a:t>
            </a:r>
            <a:r>
              <a:rPr lang="ru-RU" dirty="0"/>
              <a:t>= а, вводим разность </a:t>
            </a:r>
            <a:r>
              <a:rPr lang="en-US" dirty="0"/>
              <a:t>d</a:t>
            </a:r>
            <a:r>
              <a:rPr lang="ru-RU" dirty="0"/>
              <a:t>, получаем неравенство: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21229"/>
            <a:ext cx="16537152" cy="45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5456"/>
            <a:ext cx="14707976" cy="459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1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46</TotalTime>
  <Words>341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Кнопка</vt:lpstr>
      <vt:lpstr>Формула</vt:lpstr>
      <vt:lpstr>Формирование действий самостоятельного создания, способов решения проблемы  в процессе решения комбинированных задач  в 11 классе</vt:lpstr>
      <vt:lpstr>Презентация PowerPoint</vt:lpstr>
      <vt:lpstr>Формулировка задачи</vt:lpstr>
      <vt:lpstr>Этапы решения задачи Постановка проблемы</vt:lpstr>
      <vt:lpstr>Этапы решения задачи Решение частных задач</vt:lpstr>
      <vt:lpstr>Этапы решения задачи Решение частных задач</vt:lpstr>
      <vt:lpstr>Этапы решения задачи Решение частных задач</vt:lpstr>
      <vt:lpstr>Этапы решения задачи Совместное исследование проблемы</vt:lpstr>
      <vt:lpstr>Этапы решения задачи Математическое моделирование</vt:lpstr>
      <vt:lpstr>Этапы решения задачи Конструирование способов действия</vt:lpstr>
      <vt:lpstr>Этапы решения задачи Решение частных задач Способ 1</vt:lpstr>
      <vt:lpstr>Этапы решения задачи Решение частных задач</vt:lpstr>
      <vt:lpstr>Этапы решения задачи Решение частных задач Способ 2</vt:lpstr>
      <vt:lpstr>Презентация PowerPoint</vt:lpstr>
      <vt:lpstr>Этапы решения задачи Контроль. Самооценка. Рефлексия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действий самостоятельного создания, способов решения проблемы  в процессе решения комбинированных задач  в 11 классе</dc:title>
  <dc:creator>Faith</dc:creator>
  <cp:lastModifiedBy>Faith</cp:lastModifiedBy>
  <cp:revision>7</cp:revision>
  <dcterms:created xsi:type="dcterms:W3CDTF">2013-02-24T13:42:43Z</dcterms:created>
  <dcterms:modified xsi:type="dcterms:W3CDTF">2013-02-24T14:30:34Z</dcterms:modified>
</cp:coreProperties>
</file>