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70" r:id="rId10"/>
    <p:sldId id="264" r:id="rId11"/>
    <p:sldId id="263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35B1D-06B5-4514-8F59-91BA5CAF569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D680C6-B071-483C-AC35-34B014173CDE}">
      <dgm:prSet custT="1"/>
      <dgm:spPr/>
      <dgm:t>
        <a:bodyPr/>
        <a:lstStyle/>
        <a:p>
          <a:r>
            <a:rPr lang="ru-RU" sz="1600" b="1" i="1" dirty="0" smtClean="0"/>
            <a:t>Методы дифференцированного обучения</a:t>
          </a:r>
          <a:endParaRPr lang="ru-RU" sz="1600" dirty="0"/>
        </a:p>
      </dgm:t>
    </dgm:pt>
    <dgm:pt modelId="{FB615965-BD07-4A23-974A-7926D7752626}" type="parTrans" cxnId="{5A827C11-B309-4261-BE29-902C72883121}">
      <dgm:prSet/>
      <dgm:spPr/>
      <dgm:t>
        <a:bodyPr/>
        <a:lstStyle/>
        <a:p>
          <a:endParaRPr lang="ru-RU"/>
        </a:p>
      </dgm:t>
    </dgm:pt>
    <dgm:pt modelId="{A3D2AFDA-3000-4273-BD2D-ACA39B143C1D}" type="sibTrans" cxnId="{5A827C11-B309-4261-BE29-902C72883121}">
      <dgm:prSet/>
      <dgm:spPr/>
      <dgm:t>
        <a:bodyPr/>
        <a:lstStyle/>
        <a:p>
          <a:endParaRPr lang="ru-RU"/>
        </a:p>
      </dgm:t>
    </dgm:pt>
    <dgm:pt modelId="{9D4A414B-011D-4DDA-AF71-594AC2F89BC1}">
      <dgm:prSet phldrT="[Текст]" custT="1"/>
      <dgm:spPr/>
      <dgm:t>
        <a:bodyPr/>
        <a:lstStyle/>
        <a:p>
          <a:r>
            <a:rPr lang="ru-RU" sz="1600" b="1" i="1" dirty="0" smtClean="0"/>
            <a:t>Использование педагогом в учебно-воспитательном процессе коллективных форм обучения</a:t>
          </a:r>
          <a:endParaRPr lang="ru-RU" sz="1600" dirty="0"/>
        </a:p>
      </dgm:t>
    </dgm:pt>
    <dgm:pt modelId="{DABE58B0-936C-4D35-A7DA-705D34341C98}" type="parTrans" cxnId="{D5CDCAA4-CB3F-4DE6-BDB3-1A04081ED0BC}">
      <dgm:prSet/>
      <dgm:spPr/>
      <dgm:t>
        <a:bodyPr/>
        <a:lstStyle/>
        <a:p>
          <a:endParaRPr lang="ru-RU"/>
        </a:p>
      </dgm:t>
    </dgm:pt>
    <dgm:pt modelId="{464473AD-ED36-41D1-9237-9AAD7D0AFDF6}" type="sibTrans" cxnId="{D5CDCAA4-CB3F-4DE6-BDB3-1A04081ED0BC}">
      <dgm:prSet/>
      <dgm:spPr/>
      <dgm:t>
        <a:bodyPr/>
        <a:lstStyle/>
        <a:p>
          <a:endParaRPr lang="ru-RU"/>
        </a:p>
      </dgm:t>
    </dgm:pt>
    <dgm:pt modelId="{E9F2DE1E-D110-4B51-8347-69A5696A693B}">
      <dgm:prSet phldrT="[Текст]" custT="1"/>
      <dgm:spPr/>
      <dgm:t>
        <a:bodyPr/>
        <a:lstStyle/>
        <a:p>
          <a:r>
            <a:rPr lang="ru-RU" sz="1600" b="1" i="1" dirty="0" smtClean="0"/>
            <a:t>Сочетание репродуктивных, проблемно – поисковых и творчески – воспроизводящих методов обучения</a:t>
          </a:r>
          <a:endParaRPr lang="ru-RU" sz="1600" dirty="0"/>
        </a:p>
      </dgm:t>
    </dgm:pt>
    <dgm:pt modelId="{3E360FD3-E31F-4466-A64B-E23B9F86B3C0}" type="parTrans" cxnId="{79EFD95E-BBF1-46F0-8E97-332EF766E479}">
      <dgm:prSet/>
      <dgm:spPr/>
      <dgm:t>
        <a:bodyPr/>
        <a:lstStyle/>
        <a:p>
          <a:endParaRPr lang="ru-RU"/>
        </a:p>
      </dgm:t>
    </dgm:pt>
    <dgm:pt modelId="{91147C3C-1405-40D4-B158-83D059156653}" type="sibTrans" cxnId="{79EFD95E-BBF1-46F0-8E97-332EF766E479}">
      <dgm:prSet/>
      <dgm:spPr/>
      <dgm:t>
        <a:bodyPr/>
        <a:lstStyle/>
        <a:p>
          <a:endParaRPr lang="ru-RU"/>
        </a:p>
      </dgm:t>
    </dgm:pt>
    <dgm:pt modelId="{FE7D9D1E-6BBB-44BC-9D85-B71192478E1D}">
      <dgm:prSet phldrT="[Текст]" custT="1"/>
      <dgm:spPr/>
      <dgm:t>
        <a:bodyPr/>
        <a:lstStyle/>
        <a:p>
          <a:r>
            <a:rPr lang="ru-RU" sz="1600" b="1" i="1" dirty="0" smtClean="0"/>
            <a:t>Использование проектного метода в обучении школьников</a:t>
          </a:r>
          <a:endParaRPr lang="ru-RU" sz="1600" dirty="0"/>
        </a:p>
      </dgm:t>
    </dgm:pt>
    <dgm:pt modelId="{35420A86-FB06-47ED-A7E8-F4038EC592BF}" type="parTrans" cxnId="{56434894-7796-4860-888B-425D4DBD4BCC}">
      <dgm:prSet/>
      <dgm:spPr/>
      <dgm:t>
        <a:bodyPr/>
        <a:lstStyle/>
        <a:p>
          <a:endParaRPr lang="ru-RU"/>
        </a:p>
      </dgm:t>
    </dgm:pt>
    <dgm:pt modelId="{AC3A0AA6-80A5-4AE6-BDED-A3472418422E}" type="sibTrans" cxnId="{56434894-7796-4860-888B-425D4DBD4BCC}">
      <dgm:prSet/>
      <dgm:spPr/>
      <dgm:t>
        <a:bodyPr/>
        <a:lstStyle/>
        <a:p>
          <a:endParaRPr lang="ru-RU"/>
        </a:p>
      </dgm:t>
    </dgm:pt>
    <dgm:pt modelId="{90C2C5F3-45E2-45B9-98D8-6FAE8E00DAFC}">
      <dgm:prSet phldrT="[Текст]" custT="1"/>
      <dgm:spPr/>
      <dgm:t>
        <a:bodyPr/>
        <a:lstStyle/>
        <a:p>
          <a:r>
            <a:rPr lang="ru-RU" sz="1600" b="1" i="1" dirty="0" smtClean="0"/>
            <a:t>Осуществление диагностики эмоционального состояния обучающихся в ходе учебно-воспитательного процесса</a:t>
          </a:r>
          <a:endParaRPr lang="ru-RU" sz="1600" dirty="0"/>
        </a:p>
      </dgm:t>
    </dgm:pt>
    <dgm:pt modelId="{1D54E7E8-8C70-4D7D-9125-D1728BC7D6E1}" type="parTrans" cxnId="{7ECC71F4-C983-44D5-A8C1-F410D71BBFC4}">
      <dgm:prSet/>
      <dgm:spPr/>
      <dgm:t>
        <a:bodyPr/>
        <a:lstStyle/>
        <a:p>
          <a:endParaRPr lang="ru-RU"/>
        </a:p>
      </dgm:t>
    </dgm:pt>
    <dgm:pt modelId="{B2911198-28E3-4E37-9358-157A9D381467}" type="sibTrans" cxnId="{7ECC71F4-C983-44D5-A8C1-F410D71BBFC4}">
      <dgm:prSet/>
      <dgm:spPr/>
      <dgm:t>
        <a:bodyPr/>
        <a:lstStyle/>
        <a:p>
          <a:endParaRPr lang="ru-RU"/>
        </a:p>
      </dgm:t>
    </dgm:pt>
    <dgm:pt modelId="{DA08CC0B-3AE1-4240-9ECE-16B68E3B46CE}">
      <dgm:prSet custT="1"/>
      <dgm:spPr/>
      <dgm:t>
        <a:bodyPr/>
        <a:lstStyle/>
        <a:p>
          <a:r>
            <a:rPr lang="ru-RU" sz="1600" b="1" i="1" dirty="0" smtClean="0"/>
            <a:t>Предоставление обучающимся права выбора содержания, методов и форм обучения</a:t>
          </a:r>
          <a:endParaRPr lang="ru-RU" sz="1600" dirty="0"/>
        </a:p>
      </dgm:t>
    </dgm:pt>
    <dgm:pt modelId="{195CFB43-EA47-4AF3-910F-384B5EE41C5D}" type="parTrans" cxnId="{83A1D99E-A2F8-4626-A107-E60C709403FA}">
      <dgm:prSet/>
      <dgm:spPr/>
      <dgm:t>
        <a:bodyPr/>
        <a:lstStyle/>
        <a:p>
          <a:endParaRPr lang="ru-RU"/>
        </a:p>
      </dgm:t>
    </dgm:pt>
    <dgm:pt modelId="{6258BC1B-B906-4875-8BCB-C445161A934D}" type="sibTrans" cxnId="{83A1D99E-A2F8-4626-A107-E60C709403FA}">
      <dgm:prSet/>
      <dgm:spPr/>
      <dgm:t>
        <a:bodyPr/>
        <a:lstStyle/>
        <a:p>
          <a:endParaRPr lang="ru-RU"/>
        </a:p>
      </dgm:t>
    </dgm:pt>
    <dgm:pt modelId="{FE6F9E69-0477-4ADA-910E-9CC819C8D050}">
      <dgm:prSet phldrT="[Текст]" custT="1"/>
      <dgm:spPr/>
      <dgm:t>
        <a:bodyPr/>
        <a:lstStyle/>
        <a:p>
          <a:r>
            <a:rPr lang="ru-RU" sz="1600" b="1" i="1" dirty="0" smtClean="0"/>
            <a:t>Акцентирование успехов каждого ученика, отслеживание продвижение его в учебной деятельности</a:t>
          </a:r>
          <a:endParaRPr lang="ru-RU" sz="1600" dirty="0"/>
        </a:p>
      </dgm:t>
    </dgm:pt>
    <dgm:pt modelId="{75D34A69-A8CE-4F22-8933-2555AA6F54A2}" type="parTrans" cxnId="{C886D2EC-F9A8-4B7D-B174-589860B6BE3A}">
      <dgm:prSet/>
      <dgm:spPr/>
      <dgm:t>
        <a:bodyPr/>
        <a:lstStyle/>
        <a:p>
          <a:endParaRPr lang="ru-RU"/>
        </a:p>
      </dgm:t>
    </dgm:pt>
    <dgm:pt modelId="{1FF48F2E-DA27-4B5F-94BE-8D4535F79FA2}" type="sibTrans" cxnId="{C886D2EC-F9A8-4B7D-B174-589860B6BE3A}">
      <dgm:prSet/>
      <dgm:spPr/>
      <dgm:t>
        <a:bodyPr/>
        <a:lstStyle/>
        <a:p>
          <a:endParaRPr lang="ru-RU"/>
        </a:p>
      </dgm:t>
    </dgm:pt>
    <dgm:pt modelId="{0B5F2A1A-1687-46DB-A66D-EABB21AE924B}" type="pres">
      <dgm:prSet presAssocID="{91D35B1D-06B5-4514-8F59-91BA5CAF56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4FF6EB-909A-408A-81B0-DBDC5B42E5D7}" type="pres">
      <dgm:prSet presAssocID="{91D35B1D-06B5-4514-8F59-91BA5CAF5697}" presName="cycle" presStyleCnt="0"/>
      <dgm:spPr/>
    </dgm:pt>
    <dgm:pt modelId="{B2554FD7-2590-49F3-BC7F-D49B965B73B9}" type="pres">
      <dgm:prSet presAssocID="{BDD680C6-B071-483C-AC35-34B014173CDE}" presName="nodeFirstNode" presStyleLbl="node1" presStyleIdx="0" presStyleCnt="7" custScaleX="129200" custScaleY="9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2259B-0CCA-4A39-9EF4-11D0E072E669}" type="pres">
      <dgm:prSet presAssocID="{A3D2AFDA-3000-4273-BD2D-ACA39B143C1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B9BBE23-1E77-4104-B865-6A66F82C484C}" type="pres">
      <dgm:prSet presAssocID="{DA08CC0B-3AE1-4240-9ECE-16B68E3B46CE}" presName="nodeFollowingNodes" presStyleLbl="node1" presStyleIdx="1" presStyleCnt="7" custScaleX="112063" custScaleY="136551" custRadScaleRad="105581" custRadScaleInc="14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68374-E5ED-4BC8-A650-DFAFC614953A}" type="pres">
      <dgm:prSet presAssocID="{9D4A414B-011D-4DDA-AF71-594AC2F89BC1}" presName="nodeFollowingNodes" presStyleLbl="node1" presStyleIdx="2" presStyleCnt="7" custScaleX="130788" custScaleY="173832" custRadScaleRad="97790" custRadScaleInc="-5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DF0ED-9860-422F-BFB7-0A7ECBDAB26C}" type="pres">
      <dgm:prSet presAssocID="{E9F2DE1E-D110-4B51-8347-69A5696A693B}" presName="nodeFollowingNodes" presStyleLbl="node1" presStyleIdx="3" presStyleCnt="7" custScaleX="127509" custScaleY="153071" custRadScaleRad="98141" custRadScaleInc="-9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3BB52-CCF6-45B0-9E9B-37E0EE20A458}" type="pres">
      <dgm:prSet presAssocID="{FE7D9D1E-6BBB-44BC-9D85-B71192478E1D}" presName="nodeFollowingNodes" presStyleLbl="node1" presStyleIdx="4" presStyleCnt="7" custScaleX="111986" custScaleY="127103" custRadScaleRad="103238" custRadScaleInc="19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3D42F-5A2E-4E09-A7A4-E4BA1DCE5974}" type="pres">
      <dgm:prSet presAssocID="{90C2C5F3-45E2-45B9-98D8-6FAE8E00DAFC}" presName="nodeFollowingNodes" presStyleLbl="node1" presStyleIdx="5" presStyleCnt="7" custScaleX="139377" custScaleY="200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E1D76-F8F1-4972-975C-6D1FAB6FDCCC}" type="pres">
      <dgm:prSet presAssocID="{FE6F9E69-0477-4ADA-910E-9CC819C8D050}" presName="nodeFollowingNodes" presStyleLbl="node1" presStyleIdx="6" presStyleCnt="7" custScaleX="131466" custScaleY="176436" custRadScaleRad="107960" custRadScaleInc="-12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142396-FE6F-459A-9ECC-355F8DEC80EB}" type="presOf" srcId="{E9F2DE1E-D110-4B51-8347-69A5696A693B}" destId="{036DF0ED-9860-422F-BFB7-0A7ECBDAB26C}" srcOrd="0" destOrd="0" presId="urn:microsoft.com/office/officeart/2005/8/layout/cycle3"/>
    <dgm:cxn modelId="{BB3D224B-EE31-4CE0-A83A-137E87071B5B}" type="presOf" srcId="{DA08CC0B-3AE1-4240-9ECE-16B68E3B46CE}" destId="{4B9BBE23-1E77-4104-B865-6A66F82C484C}" srcOrd="0" destOrd="0" presId="urn:microsoft.com/office/officeart/2005/8/layout/cycle3"/>
    <dgm:cxn modelId="{83A1D99E-A2F8-4626-A107-E60C709403FA}" srcId="{91D35B1D-06B5-4514-8F59-91BA5CAF5697}" destId="{DA08CC0B-3AE1-4240-9ECE-16B68E3B46CE}" srcOrd="1" destOrd="0" parTransId="{195CFB43-EA47-4AF3-910F-384B5EE41C5D}" sibTransId="{6258BC1B-B906-4875-8BCB-C445161A934D}"/>
    <dgm:cxn modelId="{56434894-7796-4860-888B-425D4DBD4BCC}" srcId="{91D35B1D-06B5-4514-8F59-91BA5CAF5697}" destId="{FE7D9D1E-6BBB-44BC-9D85-B71192478E1D}" srcOrd="4" destOrd="0" parTransId="{35420A86-FB06-47ED-A7E8-F4038EC592BF}" sibTransId="{AC3A0AA6-80A5-4AE6-BDED-A3472418422E}"/>
    <dgm:cxn modelId="{52E992CB-0764-4008-928F-66DD35925734}" type="presOf" srcId="{91D35B1D-06B5-4514-8F59-91BA5CAF5697}" destId="{0B5F2A1A-1687-46DB-A66D-EABB21AE924B}" srcOrd="0" destOrd="0" presId="urn:microsoft.com/office/officeart/2005/8/layout/cycle3"/>
    <dgm:cxn modelId="{7451FB30-9FDA-467F-A74E-3B5F2964BEC9}" type="presOf" srcId="{A3D2AFDA-3000-4273-BD2D-ACA39B143C1D}" destId="{E4E2259B-0CCA-4A39-9EF4-11D0E072E669}" srcOrd="0" destOrd="0" presId="urn:microsoft.com/office/officeart/2005/8/layout/cycle3"/>
    <dgm:cxn modelId="{A441C6DD-F41D-453E-9AC7-7C6DE2C83E95}" type="presOf" srcId="{9D4A414B-011D-4DDA-AF71-594AC2F89BC1}" destId="{CC368374-E5ED-4BC8-A650-DFAFC614953A}" srcOrd="0" destOrd="0" presId="urn:microsoft.com/office/officeart/2005/8/layout/cycle3"/>
    <dgm:cxn modelId="{5A396CE2-9A72-4FB2-80E5-A544249B7A85}" type="presOf" srcId="{FE7D9D1E-6BBB-44BC-9D85-B71192478E1D}" destId="{0D83BB52-CCF6-45B0-9E9B-37E0EE20A458}" srcOrd="0" destOrd="0" presId="urn:microsoft.com/office/officeart/2005/8/layout/cycle3"/>
    <dgm:cxn modelId="{79EFD95E-BBF1-46F0-8E97-332EF766E479}" srcId="{91D35B1D-06B5-4514-8F59-91BA5CAF5697}" destId="{E9F2DE1E-D110-4B51-8347-69A5696A693B}" srcOrd="3" destOrd="0" parTransId="{3E360FD3-E31F-4466-A64B-E23B9F86B3C0}" sibTransId="{91147C3C-1405-40D4-B158-83D059156653}"/>
    <dgm:cxn modelId="{40D52EAE-FAA9-4CD4-8F6A-724C8D5420E4}" type="presOf" srcId="{90C2C5F3-45E2-45B9-98D8-6FAE8E00DAFC}" destId="{E583D42F-5A2E-4E09-A7A4-E4BA1DCE5974}" srcOrd="0" destOrd="0" presId="urn:microsoft.com/office/officeart/2005/8/layout/cycle3"/>
    <dgm:cxn modelId="{D5CDCAA4-CB3F-4DE6-BDB3-1A04081ED0BC}" srcId="{91D35B1D-06B5-4514-8F59-91BA5CAF5697}" destId="{9D4A414B-011D-4DDA-AF71-594AC2F89BC1}" srcOrd="2" destOrd="0" parTransId="{DABE58B0-936C-4D35-A7DA-705D34341C98}" sibTransId="{464473AD-ED36-41D1-9237-9AAD7D0AFDF6}"/>
    <dgm:cxn modelId="{F2CEE76C-3931-4237-964C-885B3F159266}" type="presOf" srcId="{FE6F9E69-0477-4ADA-910E-9CC819C8D050}" destId="{7C9E1D76-F8F1-4972-975C-6D1FAB6FDCCC}" srcOrd="0" destOrd="0" presId="urn:microsoft.com/office/officeart/2005/8/layout/cycle3"/>
    <dgm:cxn modelId="{1B33ACE0-6111-4B9E-86CE-9CF42F200176}" type="presOf" srcId="{BDD680C6-B071-483C-AC35-34B014173CDE}" destId="{B2554FD7-2590-49F3-BC7F-D49B965B73B9}" srcOrd="0" destOrd="0" presId="urn:microsoft.com/office/officeart/2005/8/layout/cycle3"/>
    <dgm:cxn modelId="{7ECC71F4-C983-44D5-A8C1-F410D71BBFC4}" srcId="{91D35B1D-06B5-4514-8F59-91BA5CAF5697}" destId="{90C2C5F3-45E2-45B9-98D8-6FAE8E00DAFC}" srcOrd="5" destOrd="0" parTransId="{1D54E7E8-8C70-4D7D-9125-D1728BC7D6E1}" sibTransId="{B2911198-28E3-4E37-9358-157A9D381467}"/>
    <dgm:cxn modelId="{5A827C11-B309-4261-BE29-902C72883121}" srcId="{91D35B1D-06B5-4514-8F59-91BA5CAF5697}" destId="{BDD680C6-B071-483C-AC35-34B014173CDE}" srcOrd="0" destOrd="0" parTransId="{FB615965-BD07-4A23-974A-7926D7752626}" sibTransId="{A3D2AFDA-3000-4273-BD2D-ACA39B143C1D}"/>
    <dgm:cxn modelId="{C886D2EC-F9A8-4B7D-B174-589860B6BE3A}" srcId="{91D35B1D-06B5-4514-8F59-91BA5CAF5697}" destId="{FE6F9E69-0477-4ADA-910E-9CC819C8D050}" srcOrd="6" destOrd="0" parTransId="{75D34A69-A8CE-4F22-8933-2555AA6F54A2}" sibTransId="{1FF48F2E-DA27-4B5F-94BE-8D4535F79FA2}"/>
    <dgm:cxn modelId="{8C97F6A4-6D4E-45EE-9506-8BBEFC017B1A}" type="presParOf" srcId="{0B5F2A1A-1687-46DB-A66D-EABB21AE924B}" destId="{E94FF6EB-909A-408A-81B0-DBDC5B42E5D7}" srcOrd="0" destOrd="0" presId="urn:microsoft.com/office/officeart/2005/8/layout/cycle3"/>
    <dgm:cxn modelId="{DA5C1501-26ED-4407-9BDC-82B80F115EED}" type="presParOf" srcId="{E94FF6EB-909A-408A-81B0-DBDC5B42E5D7}" destId="{B2554FD7-2590-49F3-BC7F-D49B965B73B9}" srcOrd="0" destOrd="0" presId="urn:microsoft.com/office/officeart/2005/8/layout/cycle3"/>
    <dgm:cxn modelId="{5C153C04-8C3B-4C3C-AE17-BB22D48119B4}" type="presParOf" srcId="{E94FF6EB-909A-408A-81B0-DBDC5B42E5D7}" destId="{E4E2259B-0CCA-4A39-9EF4-11D0E072E669}" srcOrd="1" destOrd="0" presId="urn:microsoft.com/office/officeart/2005/8/layout/cycle3"/>
    <dgm:cxn modelId="{AE6EFED0-40DA-4A6F-A388-9F260653EB1D}" type="presParOf" srcId="{E94FF6EB-909A-408A-81B0-DBDC5B42E5D7}" destId="{4B9BBE23-1E77-4104-B865-6A66F82C484C}" srcOrd="2" destOrd="0" presId="urn:microsoft.com/office/officeart/2005/8/layout/cycle3"/>
    <dgm:cxn modelId="{5961C1B6-8465-47C2-90D0-522D20E31D36}" type="presParOf" srcId="{E94FF6EB-909A-408A-81B0-DBDC5B42E5D7}" destId="{CC368374-E5ED-4BC8-A650-DFAFC614953A}" srcOrd="3" destOrd="0" presId="urn:microsoft.com/office/officeart/2005/8/layout/cycle3"/>
    <dgm:cxn modelId="{8E3B6A7B-9774-4BF4-B560-09B7B83F591D}" type="presParOf" srcId="{E94FF6EB-909A-408A-81B0-DBDC5B42E5D7}" destId="{036DF0ED-9860-422F-BFB7-0A7ECBDAB26C}" srcOrd="4" destOrd="0" presId="urn:microsoft.com/office/officeart/2005/8/layout/cycle3"/>
    <dgm:cxn modelId="{881F5BBB-C6F0-4EA5-8530-677864A2CC8B}" type="presParOf" srcId="{E94FF6EB-909A-408A-81B0-DBDC5B42E5D7}" destId="{0D83BB52-CCF6-45B0-9E9B-37E0EE20A458}" srcOrd="5" destOrd="0" presId="urn:microsoft.com/office/officeart/2005/8/layout/cycle3"/>
    <dgm:cxn modelId="{85FBB894-99C5-444D-8C31-C20BFEDA82B9}" type="presParOf" srcId="{E94FF6EB-909A-408A-81B0-DBDC5B42E5D7}" destId="{E583D42F-5A2E-4E09-A7A4-E4BA1DCE5974}" srcOrd="6" destOrd="0" presId="urn:microsoft.com/office/officeart/2005/8/layout/cycle3"/>
    <dgm:cxn modelId="{DEB9D9EA-D484-4A72-95E6-3EC65B71ACB2}" type="presParOf" srcId="{E94FF6EB-909A-408A-81B0-DBDC5B42E5D7}" destId="{7C9E1D76-F8F1-4972-975C-6D1FAB6FDCCC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2259B-0CCA-4A39-9EF4-11D0E072E669}">
      <dsp:nvSpPr>
        <dsp:cNvPr id="0" name=""/>
        <dsp:cNvSpPr/>
      </dsp:nvSpPr>
      <dsp:spPr>
        <a:xfrm>
          <a:off x="1021922" y="-338044"/>
          <a:ext cx="6833790" cy="6833790"/>
        </a:xfrm>
        <a:prstGeom prst="circularArrow">
          <a:avLst>
            <a:gd name="adj1" fmla="val 5544"/>
            <a:gd name="adj2" fmla="val 330680"/>
            <a:gd name="adj3" fmla="val 14068398"/>
            <a:gd name="adj4" fmla="val 1721042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54FD7-2590-49F3-BC7F-D49B965B73B9}">
      <dsp:nvSpPr>
        <dsp:cNvPr id="0" name=""/>
        <dsp:cNvSpPr/>
      </dsp:nvSpPr>
      <dsp:spPr>
        <a:xfrm>
          <a:off x="3044983" y="-128353"/>
          <a:ext cx="2787668" cy="1031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Методы дифференцированного обучения</a:t>
          </a:r>
          <a:endParaRPr lang="ru-RU" sz="1600" kern="1200" dirty="0"/>
        </a:p>
      </dsp:txBody>
      <dsp:txXfrm>
        <a:off x="3095358" y="-77978"/>
        <a:ext cx="2686918" cy="931183"/>
      </dsp:txXfrm>
    </dsp:sp>
    <dsp:sp modelId="{4B9BBE23-1E77-4104-B865-6A66F82C484C}">
      <dsp:nvSpPr>
        <dsp:cNvPr id="0" name=""/>
        <dsp:cNvSpPr/>
      </dsp:nvSpPr>
      <dsp:spPr>
        <a:xfrm>
          <a:off x="5832651" y="924384"/>
          <a:ext cx="2417914" cy="1473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Предоставление обучающимся права выбора содержания, методов и форм обучения</a:t>
          </a:r>
          <a:endParaRPr lang="ru-RU" sz="1600" kern="1200" dirty="0"/>
        </a:p>
      </dsp:txBody>
      <dsp:txXfrm>
        <a:off x="5904564" y="996297"/>
        <a:ext cx="2274088" cy="1329312"/>
      </dsp:txXfrm>
    </dsp:sp>
    <dsp:sp modelId="{CC368374-E5ED-4BC8-A650-DFAFC614953A}">
      <dsp:nvSpPr>
        <dsp:cNvPr id="0" name=""/>
        <dsp:cNvSpPr/>
      </dsp:nvSpPr>
      <dsp:spPr>
        <a:xfrm>
          <a:off x="5832641" y="2868594"/>
          <a:ext cx="2821931" cy="1875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Использование педагогом в учебно-воспитательном процессе коллективных форм обучения</a:t>
          </a:r>
          <a:endParaRPr lang="ru-RU" sz="1600" kern="1200" dirty="0"/>
        </a:p>
      </dsp:txBody>
      <dsp:txXfrm>
        <a:off x="5924187" y="2960140"/>
        <a:ext cx="2638839" cy="1692240"/>
      </dsp:txXfrm>
    </dsp:sp>
    <dsp:sp modelId="{036DF0ED-9860-422F-BFB7-0A7ECBDAB26C}">
      <dsp:nvSpPr>
        <dsp:cNvPr id="0" name=""/>
        <dsp:cNvSpPr/>
      </dsp:nvSpPr>
      <dsp:spPr>
        <a:xfrm>
          <a:off x="4486543" y="4956833"/>
          <a:ext cx="2751182" cy="1651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Сочетание репродуктивных, проблемно – поисковых и творчески – воспроизводящих методов обучения</a:t>
          </a:r>
          <a:endParaRPr lang="ru-RU" sz="1600" kern="1200" dirty="0"/>
        </a:p>
      </dsp:txBody>
      <dsp:txXfrm>
        <a:off x="4567156" y="5037446"/>
        <a:ext cx="2589956" cy="1490133"/>
      </dsp:txXfrm>
    </dsp:sp>
    <dsp:sp modelId="{0D83BB52-CCF6-45B0-9E9B-37E0EE20A458}">
      <dsp:nvSpPr>
        <dsp:cNvPr id="0" name=""/>
        <dsp:cNvSpPr/>
      </dsp:nvSpPr>
      <dsp:spPr>
        <a:xfrm>
          <a:off x="1534224" y="5100840"/>
          <a:ext cx="2416252" cy="1371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Использование проектного метода в обучении школьников</a:t>
          </a:r>
          <a:endParaRPr lang="ru-RU" sz="1600" kern="1200" dirty="0"/>
        </a:p>
      </dsp:txBody>
      <dsp:txXfrm>
        <a:off x="1601161" y="5167777"/>
        <a:ext cx="2282378" cy="1237337"/>
      </dsp:txXfrm>
    </dsp:sp>
    <dsp:sp modelId="{E583D42F-5A2E-4E09-A7A4-E4BA1DCE5974}">
      <dsp:nvSpPr>
        <dsp:cNvPr id="0" name=""/>
        <dsp:cNvSpPr/>
      </dsp:nvSpPr>
      <dsp:spPr>
        <a:xfrm>
          <a:off x="94060" y="2868601"/>
          <a:ext cx="3007251" cy="2163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Осуществление диагностики эмоционального состояния обучающихся в ходе учебно-воспитательного процесса</a:t>
          </a:r>
          <a:endParaRPr lang="ru-RU" sz="1600" kern="1200" dirty="0"/>
        </a:p>
      </dsp:txBody>
      <dsp:txXfrm>
        <a:off x="199666" y="2974207"/>
        <a:ext cx="2796039" cy="1952143"/>
      </dsp:txXfrm>
    </dsp:sp>
    <dsp:sp modelId="{7C9E1D76-F8F1-4972-975C-6D1FAB6FDCCC}">
      <dsp:nvSpPr>
        <dsp:cNvPr id="0" name=""/>
        <dsp:cNvSpPr/>
      </dsp:nvSpPr>
      <dsp:spPr>
        <a:xfrm>
          <a:off x="382087" y="636345"/>
          <a:ext cx="2836560" cy="1903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Акцентирование успехов каждого ученика, отслеживание продвижение его в учебной деятельности</a:t>
          </a:r>
          <a:endParaRPr lang="ru-RU" sz="1600" kern="1200" dirty="0"/>
        </a:p>
      </dsp:txBody>
      <dsp:txXfrm>
        <a:off x="475005" y="729263"/>
        <a:ext cx="2650724" cy="1717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DE769B-5E70-4B0C-A90F-DC9C0D714A38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EF3114-BBFB-4B4F-96CC-6B70388C7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DE769B-5E70-4B0C-A90F-DC9C0D714A38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3114-BBFB-4B4F-96CC-6B70388C7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DE769B-5E70-4B0C-A90F-DC9C0D714A38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3114-BBFB-4B4F-96CC-6B70388C7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DE769B-5E70-4B0C-A90F-DC9C0D714A38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3114-BBFB-4B4F-96CC-6B70388C746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DE769B-5E70-4B0C-A90F-DC9C0D714A38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3114-BBFB-4B4F-96CC-6B70388C746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DE769B-5E70-4B0C-A90F-DC9C0D714A38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3114-BBFB-4B4F-96CC-6B70388C74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DE769B-5E70-4B0C-A90F-DC9C0D714A38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3114-BBFB-4B4F-96CC-6B70388C74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DE769B-5E70-4B0C-A90F-DC9C0D714A38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3114-BBFB-4B4F-96CC-6B70388C746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DE769B-5E70-4B0C-A90F-DC9C0D714A38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3114-BBFB-4B4F-96CC-6B70388C74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DE769B-5E70-4B0C-A90F-DC9C0D714A38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3114-BBFB-4B4F-96CC-6B70388C74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DE769B-5E70-4B0C-A90F-DC9C0D714A38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EF3114-BBFB-4B4F-96CC-6B70388C74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DE769B-5E70-4B0C-A90F-DC9C0D714A38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EF3114-BBFB-4B4F-96CC-6B70388C74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Создание на уроке ситуации успеха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465313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 ГБОУ СОШ №661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Мартыненко О.М.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571048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Санкт-Петербург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607981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2014г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1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1.Создание атмосферы особой доброжелательности при опросе. 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2. Снижение темпа опроса, разрешение дольше готовиться у доски. 3.Предложение учащемуся примерного плана ответа.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4. Разрешение пользоваться наглядными пособиями, помогающими излагать суть явления. 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5.Стимулирование оценкой, подбадривание, похвала.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 Контроль за подготовленностью учащихся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2592288" cy="259228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48"/>
            <a:ext cx="2278757" cy="1656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44224"/>
            <a:ext cx="2520280" cy="208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1.Применение мер поддержания интереса к усвоению темы. 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2.Более частое обращение к слабоуспевающим с вопросами, выясняющими степень понимания ими учебного материала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3816424" cy="30963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  Изложение нового материала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4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effectLst/>
              </a:rPr>
              <a:t>Разбивка заданий на дозы, этапы. </a:t>
            </a:r>
          </a:p>
          <a:p>
            <a:pPr marL="514350" indent="-514350">
              <a:buAutoNum type="arabicPeriod"/>
            </a:pPr>
            <a:r>
              <a:rPr lang="ru-RU" dirty="0" smtClean="0">
                <a:effectLst/>
              </a:rPr>
              <a:t>Ссылка на аналогичное задание, выполненное ранее. </a:t>
            </a:r>
          </a:p>
          <a:p>
            <a:pPr marL="514350" indent="-514350">
              <a:buAutoNum type="arabicPeriod"/>
            </a:pPr>
            <a:r>
              <a:rPr lang="ru-RU" dirty="0" smtClean="0">
                <a:effectLst/>
              </a:rPr>
              <a:t>Напоминание приема и способа выполнения задания. </a:t>
            </a:r>
          </a:p>
          <a:p>
            <a:pPr marL="514350" indent="-514350">
              <a:buAutoNum type="arabicPeriod"/>
            </a:pPr>
            <a:r>
              <a:rPr lang="ru-RU" dirty="0" smtClean="0">
                <a:effectLst/>
              </a:rPr>
              <a:t>Ссылка на правила и свойства. </a:t>
            </a:r>
          </a:p>
          <a:p>
            <a:pPr marL="514350" indent="-514350">
              <a:buAutoNum type="arabicPeriod"/>
            </a:pPr>
            <a:r>
              <a:rPr lang="ru-RU" dirty="0" smtClean="0">
                <a:effectLst/>
              </a:rPr>
              <a:t>Стимулирование самостоятельных действий слабоуспевающего. 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>
                <a:effectLst/>
              </a:rPr>
              <a:t>Более тщательный контроль за их деятельностью, указание на ошибки, проверка, исправления.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3888432" cy="3672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>     Самостоятельная работа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7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1.Выбор наиболее рациональной системы упражнений. 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2.Более подробное объяснение последовательности выполнения задания. 3.Предупреждение о возможных затруднениях, использование карточек- консультаций, карточек с направляющим планом действий.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672407" cy="30243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>    Самостоятельная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3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 </a:t>
            </a:r>
            <a:r>
              <a:rPr lang="ru-RU" dirty="0"/>
              <a:t>О</a:t>
            </a:r>
            <a:r>
              <a:rPr lang="ru-RU" dirty="0" smtClean="0">
                <a:effectLst/>
              </a:rPr>
              <a:t>дин из источников сил и положительной мотивации школьника. Для младших школьников успех играет особую роль, являясь важнейшим стимулом учения. Это - один из источников внутренних сил школьника, рождающий энергию для преодоления трудностей, желание учиться.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2505878" cy="20882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Успех в учении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45023"/>
            <a:ext cx="2855357" cy="20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effectLst/>
              </a:rPr>
              <a:t> Парные и групповые творческие задания (интерактивные формы обучения);</a:t>
            </a:r>
          </a:p>
          <a:p>
            <a:r>
              <a:rPr lang="ru-RU" dirty="0" smtClean="0">
                <a:effectLst/>
              </a:rPr>
              <a:t> Разно уровневые задания;</a:t>
            </a:r>
          </a:p>
          <a:p>
            <a:r>
              <a:rPr lang="ru-RU" dirty="0"/>
              <a:t>У</a:t>
            </a:r>
            <a:r>
              <a:rPr lang="ru-RU" dirty="0" smtClean="0">
                <a:effectLst/>
              </a:rPr>
              <a:t>сложненные задания.</a:t>
            </a:r>
          </a:p>
          <a:p>
            <a:r>
              <a:rPr lang="ru-RU" dirty="0" smtClean="0"/>
              <a:t>Банк ситуации успеха</a:t>
            </a:r>
          </a:p>
          <a:p>
            <a:r>
              <a:rPr lang="ru-RU" dirty="0" smtClean="0">
                <a:effectLst/>
              </a:rPr>
              <a:t>Поддержка высокого уровня мотивации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3714564" cy="24763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Виды заданий, используемые на уроках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05064"/>
            <a:ext cx="3586086" cy="23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Таким образом, ситуация успеха в учебной деятельности – комплекс оптимальных приемов, который способствует включению каждого ученика в активную учебную деятельность на уровне его потенциальных возможностей и развивает эти возможности, воздействуя на эмоционально-волевую и интеллектуальную сферу личности школьника.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4536504" cy="442188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3826768" cy="1156990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2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5701" y="2967335"/>
            <a:ext cx="7412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0" y="4509120"/>
            <a:ext cx="2952328" cy="2214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2840832" cy="21306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65103"/>
            <a:ext cx="3060406" cy="22953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349605"/>
            <a:ext cx="3049743" cy="22873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666"/>
            <a:ext cx="3096344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3106688" cy="4467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К.Д. Ушинский писал: «Приучите ребенка делать не только то, что его занимает, но и то, что не занимает.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Открываем знания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24206"/>
            <a:ext cx="5040560" cy="4309049"/>
          </a:xfrm>
        </p:spPr>
      </p:pic>
    </p:spTree>
    <p:extLst>
      <p:ext uri="{BB962C8B-B14F-4D97-AF65-F5344CB8AC3E}">
        <p14:creationId xmlns:p14="http://schemas.microsoft.com/office/powerpoint/2010/main" val="38002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Главный смысл деятельности учителя состоит в том, чтобы создать каждому ребенку ситуацию успеха на уроке и дать ему возможность пережить радость достижения, осознать свои способности, поверить в себя.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3816424" cy="4392488"/>
          </a:xfrm>
        </p:spPr>
      </p:pic>
    </p:spTree>
    <p:extLst>
      <p:ext uri="{BB962C8B-B14F-4D97-AF65-F5344CB8AC3E}">
        <p14:creationId xmlns:p14="http://schemas.microsoft.com/office/powerpoint/2010/main" val="527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2817"/>
            <a:ext cx="4038600" cy="40324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</a:rPr>
              <a:t>Успех в учении – единственный источник внутренних сил ребенка, рождающий энергию для преодоления трудностей, желания учиться.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4038600" cy="33777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</a:rPr>
              <a:t>      Содержание понятия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9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7"/>
            <a:ext cx="4038600" cy="41044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effectLst/>
              </a:rPr>
              <a:t>С педагогической точки зрения ситуация успеха – это такое целенаправленное, организованное сочетание условий, при которых создается возможность достичь значительных результатов в деятельности как отдельно взятой личности, так и коллектива в целом.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4042792" cy="3759551"/>
          </a:xfrm>
        </p:spPr>
      </p:pic>
    </p:spTree>
    <p:extLst>
      <p:ext uri="{BB962C8B-B14F-4D97-AF65-F5344CB8AC3E}">
        <p14:creationId xmlns:p14="http://schemas.microsoft.com/office/powerpoint/2010/main" val="17078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П</a:t>
            </a:r>
            <a:r>
              <a:rPr lang="ru-RU" dirty="0" smtClean="0">
                <a:effectLst/>
              </a:rPr>
              <a:t>овышает мотивацию учения и развивает познавательные интересы, позволяет ученику почувствовать удовлетворение от учебной деятельности. </a:t>
            </a:r>
          </a:p>
          <a:p>
            <a:pPr lvl="0"/>
            <a:r>
              <a:rPr lang="ru-RU" dirty="0"/>
              <a:t>С</a:t>
            </a:r>
            <a:r>
              <a:rPr lang="ru-RU" dirty="0" smtClean="0">
                <a:effectLst/>
              </a:rPr>
              <a:t>тимулирует к высокой результативности труда. </a:t>
            </a:r>
          </a:p>
          <a:p>
            <a:pPr lvl="0"/>
            <a:r>
              <a:rPr lang="ru-RU" dirty="0"/>
              <a:t>К</a:t>
            </a:r>
            <a:r>
              <a:rPr lang="ru-RU" dirty="0" smtClean="0">
                <a:effectLst/>
              </a:rPr>
              <a:t>орректирует личностные особенности такие, как тревожность, неуверенность, самооценку.</a:t>
            </a:r>
          </a:p>
          <a:p>
            <a:pPr lvl="0"/>
            <a:r>
              <a:rPr lang="ru-RU" dirty="0"/>
              <a:t>Р</a:t>
            </a:r>
            <a:r>
              <a:rPr lang="ru-RU" dirty="0" smtClean="0">
                <a:effectLst/>
              </a:rPr>
              <a:t>азвивает инициативность, креативность, активность; </a:t>
            </a:r>
          </a:p>
          <a:p>
            <a:pPr lvl="0"/>
            <a:r>
              <a:rPr lang="ru-RU" dirty="0"/>
              <a:t>П</a:t>
            </a:r>
            <a:r>
              <a:rPr lang="ru-RU" dirty="0" smtClean="0">
                <a:effectLst/>
              </a:rPr>
              <a:t>оддерживает в классе благоприятный психологический климат 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4388296" cy="42484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Переживание учеником ситуации успеха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5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7304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</a:rPr>
              <a:t>Деятельность учителя – преподавание, строится на основе системы методов.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85" y="1481138"/>
            <a:ext cx="3666029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>Система методов создания ситуации успеха на уроке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0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41651680"/>
              </p:ext>
            </p:extLst>
          </p:nvPr>
        </p:nvGraphicFramePr>
        <p:xfrm>
          <a:off x="179512" y="116632"/>
          <a:ext cx="878497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effectLst/>
              </a:rPr>
              <a:t>Создание оптимальной благоприятной образовательной среды</a:t>
            </a:r>
          </a:p>
          <a:p>
            <a:r>
              <a:rPr lang="ru-RU" dirty="0" smtClean="0">
                <a:effectLst/>
              </a:rPr>
              <a:t>  Доступное, интересное содержание учебного материала.</a:t>
            </a:r>
          </a:p>
          <a:p>
            <a:r>
              <a:rPr lang="ru-RU" dirty="0" smtClean="0">
                <a:effectLst/>
              </a:rPr>
              <a:t>  Сравнение с прежними результатами.</a:t>
            </a:r>
          </a:p>
          <a:p>
            <a:r>
              <a:rPr lang="ru-RU" dirty="0" smtClean="0">
                <a:effectLst/>
              </a:rPr>
              <a:t>  Индивидуально – дифференцированный подход  (личностно -   ориентированный           подход).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Приемы создания успеха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3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293</TotalTime>
  <Words>521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Создание на уроке ситуации успеха</vt:lpstr>
      <vt:lpstr>Открываем знания</vt:lpstr>
      <vt:lpstr>Презентация PowerPoint</vt:lpstr>
      <vt:lpstr>      Содержание понятия</vt:lpstr>
      <vt:lpstr>Презентация PowerPoint</vt:lpstr>
      <vt:lpstr>Переживание учеником ситуации успеха</vt:lpstr>
      <vt:lpstr>Система методов создания ситуации успеха на уроке</vt:lpstr>
      <vt:lpstr>Презентация PowerPoint</vt:lpstr>
      <vt:lpstr>    Приемы создания успеха</vt:lpstr>
      <vt:lpstr> Контроль за подготовленностью учащихся</vt:lpstr>
      <vt:lpstr>  Изложение нового материала</vt:lpstr>
      <vt:lpstr>     Самостоятельная работа </vt:lpstr>
      <vt:lpstr>    Самостоятельная работа</vt:lpstr>
      <vt:lpstr>Успех в учении</vt:lpstr>
      <vt:lpstr>Виды заданий, используемые на уроках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на уроке ситуации успеха</dc:title>
  <dc:creator>школа 661</dc:creator>
  <cp:lastModifiedBy>школа 661</cp:lastModifiedBy>
  <cp:revision>16</cp:revision>
  <dcterms:created xsi:type="dcterms:W3CDTF">2014-10-12T11:46:54Z</dcterms:created>
  <dcterms:modified xsi:type="dcterms:W3CDTF">2014-10-27T17:23:41Z</dcterms:modified>
</cp:coreProperties>
</file>