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73" r:id="rId11"/>
    <p:sldId id="277" r:id="rId12"/>
    <p:sldId id="269" r:id="rId13"/>
    <p:sldId id="272" r:id="rId14"/>
    <p:sldId id="264" r:id="rId15"/>
    <p:sldId id="265" r:id="rId16"/>
    <p:sldId id="275" r:id="rId17"/>
    <p:sldId id="267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E70"/>
    <a:srgbClr val="003300"/>
    <a:srgbClr val="006600"/>
    <a:srgbClr val="C42E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BFEDD-AE9D-4BE6-9D00-DE59E67E0F1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C943-A11C-485F-8DB2-DF539DEFD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80928"/>
            <a:ext cx="8748464" cy="2376264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51452"/>
              </a:avLst>
            </a:prstTxWarp>
            <a:spAutoFit/>
          </a:bodyPr>
          <a:lstStyle/>
          <a:p>
            <a:pPr algn="ctr"/>
            <a:r>
              <a:rPr lang="ru-RU" sz="6000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effectLst/>
                <a:latin typeface="Arial Black" pitchFamily="34" charset="0"/>
              </a:rPr>
              <a:t>«Род имен существительных»</a:t>
            </a:r>
            <a:endParaRPr lang="ru-RU" sz="6000" dirty="0">
              <a:ln>
                <a:solidFill>
                  <a:srgbClr val="0033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265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 «Средняя общеобразовательная школа № 156»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 Советского района города Казани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Республики Татарстан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949280"/>
            <a:ext cx="3384376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 начальных классов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Гареева Дания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Синяновна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62880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3300"/>
                  </a:solidFill>
                </a:ln>
                <a:solidFill>
                  <a:srgbClr val="D41E70"/>
                </a:solidFill>
                <a:latin typeface="Arial Black" pitchFamily="34" charset="0"/>
              </a:rPr>
              <a:t>Презентация по учебному предмету  «Русский язык» в 3 </a:t>
            </a:r>
            <a:r>
              <a:rPr lang="ru-RU" sz="2400" b="1" smtClean="0">
                <a:ln>
                  <a:solidFill>
                    <a:srgbClr val="003300"/>
                  </a:solidFill>
                </a:ln>
                <a:solidFill>
                  <a:srgbClr val="D41E70"/>
                </a:solidFill>
                <a:latin typeface="Arial Black" pitchFamily="34" charset="0"/>
              </a:rPr>
              <a:t>классе на </a:t>
            </a:r>
            <a:r>
              <a:rPr lang="ru-RU" sz="2400" b="1" dirty="0" smtClean="0">
                <a:ln>
                  <a:solidFill>
                    <a:srgbClr val="003300"/>
                  </a:solidFill>
                </a:ln>
                <a:solidFill>
                  <a:srgbClr val="D41E70"/>
                </a:solidFill>
                <a:latin typeface="Arial Black" pitchFamily="34" charset="0"/>
              </a:rPr>
              <a:t>тему</a:t>
            </a:r>
            <a:endParaRPr lang="ru-RU" sz="2400" dirty="0">
              <a:ln>
                <a:solidFill>
                  <a:srgbClr val="003300"/>
                </a:solidFill>
              </a:ln>
              <a:solidFill>
                <a:srgbClr val="D41E7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2636912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М</a:t>
            </a:r>
            <a:r>
              <a:rPr lang="en-US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</a:t>
            </a:r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Р</a:t>
            </a:r>
            <a:r>
              <a:rPr lang="en-US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sz="4000" dirty="0">
              <a:ln>
                <a:solidFill>
                  <a:srgbClr val="003300"/>
                </a:solidFill>
              </a:ln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56992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мужчина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861048"/>
            <a:ext cx="2130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самолёт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293096"/>
            <a:ext cx="1579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ослик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636912"/>
            <a:ext cx="1455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Ж</a:t>
            </a:r>
            <a:r>
              <a:rPr lang="en-US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</a:t>
            </a:r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Р</a:t>
            </a:r>
            <a:r>
              <a:rPr lang="en-US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sz="4000" dirty="0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356992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девочка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861048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рыба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4293096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кошка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2636912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С</a:t>
            </a:r>
            <a:r>
              <a:rPr lang="en-US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</a:t>
            </a:r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Р</a:t>
            </a:r>
            <a:r>
              <a:rPr lang="en-US" sz="40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sz="4000" dirty="0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356992"/>
            <a:ext cx="128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окно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3861048"/>
            <a:ext cx="1806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дерево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429309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солнце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1340768"/>
            <a:ext cx="5126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Проверь </a:t>
            </a:r>
            <a:r>
              <a:rPr lang="ru-RU" sz="4800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себя:</a:t>
            </a:r>
            <a:endParaRPr lang="ru-RU" sz="4800" dirty="0">
              <a:ln>
                <a:solidFill>
                  <a:srgbClr val="0033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3105835"/>
            <a:ext cx="7488832" cy="1015663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физминутка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sporta-13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645024"/>
            <a:ext cx="2232248" cy="2899848"/>
          </a:xfrm>
          <a:prstGeom prst="rect">
            <a:avLst/>
          </a:prstGeom>
        </p:spPr>
      </p:pic>
      <p:pic>
        <p:nvPicPr>
          <p:cNvPr id="6" name="Рисунок 5" descr="4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933056"/>
            <a:ext cx="1080120" cy="2736304"/>
          </a:xfrm>
          <a:prstGeom prst="rect">
            <a:avLst/>
          </a:prstGeom>
        </p:spPr>
      </p:pic>
      <p:pic>
        <p:nvPicPr>
          <p:cNvPr id="7" name="Рисунок 6" descr="animashki-sport-106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60648"/>
            <a:ext cx="2750418" cy="3024336"/>
          </a:xfrm>
          <a:prstGeom prst="rect">
            <a:avLst/>
          </a:prstGeom>
        </p:spPr>
      </p:pic>
      <p:pic>
        <p:nvPicPr>
          <p:cNvPr id="8" name="Рисунок 7" descr="animashki-sport-10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05064"/>
            <a:ext cx="3096344" cy="2278442"/>
          </a:xfrm>
          <a:prstGeom prst="rect">
            <a:avLst/>
          </a:prstGeom>
        </p:spPr>
      </p:pic>
      <p:pic>
        <p:nvPicPr>
          <p:cNvPr id="9" name="Рисунок 8" descr="animashki-sport-112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188640"/>
            <a:ext cx="2016224" cy="274362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Имена существительные бывают: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2292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Женский род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> запомню я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>И скажу: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«Она – моя».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>И запомню род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мужской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>И опять скажу: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«Он - мой».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D41E70"/>
                </a:solidFill>
                <a:latin typeface="Arial Black" pitchFamily="34" charset="0"/>
                <a:cs typeface="Times New Roman" pitchFamily="18" charset="0"/>
              </a:rPr>
              <a:t>Средний род – оно, моё!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>Это правило твоё!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90872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>По родам существительные</a:t>
            </a:r>
          </a:p>
          <a:p>
            <a:pPr algn="ctr">
              <a:lnSpc>
                <a:spcPct val="90000"/>
              </a:lnSpc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НЕ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ИЗМЕНЯЮТСЯ!</a:t>
            </a:r>
            <a:endParaRPr lang="ru-RU" sz="4000" b="1" i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4000" b="1" i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Каждое существительное может быть только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мужского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женского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или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среднего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рода.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Дания\Downloads\7704279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1080120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620688"/>
            <a:ext cx="4764446" cy="10156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41E7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Запомни!!!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41E7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0486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Пони, какаду, шимпанзе, фламинго, кенгуру, кофе, шампунь, тюль –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D41E70"/>
                </a:solidFill>
                <a:latin typeface="Arial Black" pitchFamily="34" charset="0"/>
                <a:cs typeface="Times New Roman" pitchFamily="18" charset="0"/>
              </a:rPr>
              <a:t>мужского рода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D41E7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Пальто, радио, шоссе, кино, метро, пианино, какао, эскимо, желе, меню –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D41E70"/>
                </a:solidFill>
                <a:latin typeface="Arial Black" pitchFamily="34" charset="0"/>
                <a:cs typeface="Times New Roman" pitchFamily="18" charset="0"/>
              </a:rPr>
              <a:t>среднего рода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D41E7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Дания\Downloads\7704279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988840"/>
            <a:ext cx="95250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49584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Общий </a:t>
            </a:r>
            <a:r>
              <a:rPr lang="ru-RU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род</a:t>
            </a:r>
            <a:endParaRPr lang="ru-RU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7848872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Иногда невозможно разобрать, о ком говорят, о мальчике или девочке: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  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Рёва, плакса,  соня,    забияка,        замарашка, непоседа…</a:t>
            </a:r>
          </a:p>
          <a:p>
            <a:pPr>
              <a:lnSpc>
                <a:spcPct val="90000"/>
              </a:lnSpc>
            </a:pP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   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Ваня – непоседа и Таня – непоседа.</a:t>
            </a:r>
            <a:endParaRPr lang="ru-RU" sz="3200" b="1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32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В таком случае говорят, что существительное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общего рода.</a:t>
            </a:r>
          </a:p>
        </p:txBody>
      </p:sp>
      <p:pic>
        <p:nvPicPr>
          <p:cNvPr id="5122" name="Picture 2" descr="C:\Users\Дания\Downloads\7704279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60648"/>
            <a:ext cx="95250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D41E70"/>
                  </a:solidFill>
                </a:ln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Верю — не верю</a:t>
            </a:r>
            <a:endParaRPr lang="ru-RU" sz="4000" dirty="0">
              <a:ln>
                <a:solidFill>
                  <a:srgbClr val="D41E70"/>
                </a:solidFill>
              </a:ln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Имена существительные           изменяются по числам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7687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Имена существительные изменяются по родам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21297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Имена существительные имеют род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4908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На число и род имен существительных указывает приставка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5719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Новые знания помогут мне в дальнейшей учебе и в жизни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1124744"/>
            <a:ext cx="7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да</a:t>
            </a:r>
            <a:endParaRPr lang="ru-RU" sz="36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2204864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нет</a:t>
            </a:r>
            <a:endParaRPr lang="ru-RU" sz="36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524328" y="3356992"/>
            <a:ext cx="9361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4509120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нет</a:t>
            </a:r>
            <a:endParaRPr lang="ru-RU" sz="36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5301208"/>
            <a:ext cx="798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да</a:t>
            </a:r>
            <a:endParaRPr lang="ru-RU" sz="36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188640"/>
            <a:ext cx="45929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Алгоритм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: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Lucida Sans Unicode" pitchFamily="34" charset="0"/>
              </a:rPr>
              <a:t>Произнесу слово</a:t>
            </a:r>
            <a:r>
              <a:rPr lang="en-US" sz="3200" dirty="0" smtClean="0">
                <a:latin typeface="Arial Black" pitchFamily="34" charset="0"/>
                <a:cs typeface="Lucida Sans Unicode" pitchFamily="34" charset="0"/>
              </a:rPr>
              <a:t>.</a:t>
            </a:r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  <a:cs typeface="Lucida Sans Unicode" pitchFamily="34" charset="0"/>
              </a:rPr>
              <a:t>Подставлю к нему слова-помощники</a:t>
            </a:r>
            <a:r>
              <a:rPr lang="en-US" sz="3200" dirty="0" smtClean="0">
                <a:latin typeface="Arial Black" pitchFamily="34" charset="0"/>
                <a:cs typeface="Lucida Sans Unicode" pitchFamily="34" charset="0"/>
              </a:rPr>
              <a:t>.</a:t>
            </a:r>
            <a:endParaRPr lang="ru-RU" sz="3200" dirty="0" smtClean="0">
              <a:latin typeface="Arial Black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   Если подходит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  <a:cs typeface="Lucida Sans Unicode" pitchFamily="34" charset="0"/>
              </a:rPr>
              <a:t>он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  <a:cs typeface="Lucida Sans Unicode" pitchFamily="34" charset="0"/>
              </a:rPr>
              <a:t>,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  <a:cs typeface="Lucida Sans Unicode" pitchFamily="34" charset="0"/>
              </a:rPr>
              <a:t>мой</a:t>
            </a:r>
            <a:r>
              <a:rPr lang="ru-RU" sz="3200" dirty="0" smtClean="0">
                <a:latin typeface="Arial Black" pitchFamily="34" charset="0"/>
              </a:rPr>
              <a:t>- это слово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мужского рода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200" dirty="0" smtClean="0">
                <a:latin typeface="Arial Black" pitchFamily="34" charset="0"/>
              </a:rPr>
              <a:t>   Если подходит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она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моя</a:t>
            </a:r>
            <a:r>
              <a:rPr lang="en-US" sz="3200" dirty="0" smtClean="0">
                <a:latin typeface="Arial Black" pitchFamily="34" charset="0"/>
              </a:rPr>
              <a:t>-</a:t>
            </a:r>
            <a:r>
              <a:rPr lang="ru-RU" sz="3200" dirty="0" smtClean="0">
                <a:latin typeface="Arial Black" pitchFamily="34" charset="0"/>
              </a:rPr>
              <a:t> это слово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женского рода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Arial Black" pitchFamily="34" charset="0"/>
              </a:rPr>
              <a:t>   </a:t>
            </a:r>
            <a:r>
              <a:rPr lang="ru-RU" sz="3200" dirty="0" smtClean="0">
                <a:latin typeface="Arial Black" pitchFamily="34" charset="0"/>
              </a:rPr>
              <a:t>Если подходит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оно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моё- </a:t>
            </a:r>
            <a:r>
              <a:rPr lang="ru-RU" sz="3200" dirty="0" smtClean="0">
                <a:latin typeface="Arial Black" pitchFamily="34" charset="0"/>
              </a:rPr>
              <a:t>это слово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среднего рода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sz="3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97152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Ж.р.            М.р.         Ср.р.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Она моя   Он мой   Оно моё</a:t>
            </a:r>
            <a:endParaRPr lang="ru-RU" sz="3600" dirty="0">
              <a:ln>
                <a:solidFill>
                  <a:srgbClr val="0033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620688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Вывод</a:t>
            </a:r>
            <a:endParaRPr lang="ru-RU" sz="6000" dirty="0">
              <a:ln>
                <a:solidFill>
                  <a:srgbClr val="0033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Имена существительные бывают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мужского, женского и среднего рода.</a:t>
            </a:r>
            <a:endParaRPr lang="ru-RU" sz="4000" dirty="0">
              <a:ln>
                <a:solidFill>
                  <a:srgbClr val="0033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700808"/>
            <a:ext cx="7416824" cy="230425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42EC4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Спасибо за </a:t>
            </a:r>
            <a:r>
              <a:rPr lang="ru-RU" sz="60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42EC4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внимание!</a:t>
            </a:r>
            <a:endParaRPr lang="ru-RU" sz="600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42EC4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0_6d464_a728ed06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212976"/>
            <a:ext cx="3043596" cy="267075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052736"/>
            <a:ext cx="820891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Закрепить знания об имени существительном.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Познакомить с приёмами определения рода имен существительных.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Развивать орфографическую зоркость, речь, мышление, тренировать память, вырабатывать внимательность и наблюдательность.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Воспитывать нравственные качества личности, вызвать интерес к предмету, активизировать познавательную деятельность каждого ученика.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4076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</a:t>
            </a:r>
            <a:r>
              <a:rPr lang="ru-RU" sz="8000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в а т </a:t>
            </a:r>
            <a:r>
              <a:rPr lang="ru-RU" sz="8000" dirty="0" err="1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ь</a:t>
            </a:r>
            <a:r>
              <a:rPr lang="ru-RU" sz="8000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8000" dirty="0" err="1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р</a:t>
            </a:r>
            <a:r>
              <a:rPr lang="ru-RU" sz="8000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о</a:t>
            </a:r>
            <a:endParaRPr lang="ru-RU" sz="8000" dirty="0">
              <a:ln>
                <a:solidFill>
                  <a:srgbClr val="0033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46875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кр</a:t>
            </a:r>
            <a:r>
              <a:rPr lang="ru-RU" sz="8000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8000" dirty="0" smtClean="0">
                <a:latin typeface="Arial Black" pitchFamily="34" charset="0"/>
              </a:rPr>
              <a:t>вать</a:t>
            </a:r>
            <a:endParaRPr lang="ru-RU" sz="8000" dirty="0">
              <a:latin typeface="Arial Black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347864" y="2996952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Дания\Downloads\Bed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86125"/>
            <a:ext cx="4366964" cy="32752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softEdge rad="127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3789040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Имя </a:t>
            </a:r>
            <a:br>
              <a:rPr lang="ru-RU" sz="2800" b="1" i="1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800" b="1" i="1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существительное -</a:t>
            </a:r>
            <a:endParaRPr lang="ru-RU" sz="2800" dirty="0" smtClean="0">
              <a:ln>
                <a:solidFill>
                  <a:srgbClr val="0033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i="1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часть речи,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обозначает предметы,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 dirty="0" smtClean="0">
                <a:ln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отвечает на вопросы кто?, что?</a:t>
            </a:r>
            <a:endParaRPr lang="ru-RU" sz="2800" b="1" i="1" dirty="0">
              <a:ln>
                <a:solidFill>
                  <a:srgbClr val="0033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Arial Black" pitchFamily="34" charset="0"/>
              </a:rPr>
              <a:t>Имя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Arial Black" pitchFamily="34" charset="0"/>
              </a:rPr>
              <a:t>существительное…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4000" dirty="0">
              <a:latin typeface="Arial Black" pitchFamily="34" charset="0"/>
            </a:endParaRPr>
          </a:p>
        </p:txBody>
      </p:sp>
      <p:pic>
        <p:nvPicPr>
          <p:cNvPr id="1026" name="Picture 2" descr="C:\Users\Дания\Downloads\3626088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1800200" cy="178593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  <a:ln>
            <a:solidFill>
              <a:srgbClr val="C42EC4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56490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ОШЕЙНИК, СОБАКА, ХОМЯК, ЗЕРНО, </a:t>
            </a:r>
          </a:p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ЗМЕЯ, КОЛЕСО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55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/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какие группы можно разбить слова?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60648"/>
            <a:ext cx="35133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ания\Downloads\3626088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66786"/>
            <a:ext cx="1800200" cy="176076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196752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Arial Black" pitchFamily="34" charset="0"/>
              </a:rPr>
              <a:t>ОДУШЕВЛЁННЫЕ </a:t>
            </a:r>
          </a:p>
          <a:p>
            <a:pPr algn="ctr">
              <a:buNone/>
            </a:pP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Arial Black" pitchFamily="34" charset="0"/>
              </a:rPr>
              <a:t>(КТО?)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СОБАКА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ХОМЯК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ЗМЕЯ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196752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НЕОДУШЕВЛЁННЫЕ</a:t>
            </a:r>
          </a:p>
          <a:p>
            <a:pPr algn="ctr">
              <a:buNone/>
            </a:pP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(ЧТО?)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ОШЕЙНИК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ЗЕРНО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КОЛЕСО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980728"/>
            <a:ext cx="2430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Arial Black" pitchFamily="34" charset="0"/>
              </a:rPr>
              <a:t>2 СЛОГА </a:t>
            </a: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ЗЕР-НО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ХО-МЯК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ЗМЕ-Я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980728"/>
            <a:ext cx="30963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3 СЛОГА</a:t>
            </a: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СО-БА-КА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О-ШЕЙ-НИК</a:t>
            </a: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КО-ЛЕ-СО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412776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Arial Black" pitchFamily="34" charset="0"/>
              </a:rPr>
              <a:t>собака       ошейник      колесо</a:t>
            </a:r>
          </a:p>
          <a:p>
            <a:pPr algn="ctr">
              <a:buNone/>
            </a:pPr>
            <a:r>
              <a:rPr lang="ru-RU" sz="3200" dirty="0" smtClean="0">
                <a:latin typeface="Arial Black" pitchFamily="34" charset="0"/>
              </a:rPr>
              <a:t>змея          хомяк          зерно</a:t>
            </a:r>
          </a:p>
          <a:p>
            <a:pPr algn="ctr">
              <a:buNone/>
            </a:pPr>
            <a:endParaRPr lang="ru-RU" sz="32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32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4800" dirty="0" smtClean="0">
                <a:ln>
                  <a:solidFill>
                    <a:srgbClr val="D41E7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она       он         оно</a:t>
            </a:r>
            <a:endParaRPr lang="ru-RU" sz="4800" dirty="0">
              <a:ln>
                <a:solidFill>
                  <a:srgbClr val="D41E70"/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26876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Arial Black" pitchFamily="34" charset="0"/>
              </a:rPr>
              <a:t>«Род имён существительных»</a:t>
            </a:r>
            <a:endParaRPr lang="ru-RU" sz="6000" dirty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j028889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509120"/>
            <a:ext cx="2448272" cy="2101433"/>
          </a:xfrm>
          <a:prstGeom prst="rect">
            <a:avLst/>
          </a:prstGeom>
        </p:spPr>
      </p:pic>
      <p:pic>
        <p:nvPicPr>
          <p:cNvPr id="9" name="Рисунок 8" descr="j033677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2263108" cy="3168352"/>
          </a:xfrm>
          <a:prstGeom prst="rect">
            <a:avLst/>
          </a:prstGeom>
        </p:spPr>
      </p:pic>
      <p:pic>
        <p:nvPicPr>
          <p:cNvPr id="12" name="Рисунок 11" descr="j02191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149080"/>
            <a:ext cx="2448272" cy="2522226"/>
          </a:xfrm>
          <a:prstGeom prst="rect">
            <a:avLst/>
          </a:prstGeom>
        </p:spPr>
      </p:pic>
      <p:pic>
        <p:nvPicPr>
          <p:cNvPr id="13" name="Рисунок 12" descr="j028893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836712"/>
            <a:ext cx="2160240" cy="2652002"/>
          </a:xfrm>
          <a:prstGeom prst="rect">
            <a:avLst/>
          </a:prstGeom>
        </p:spPr>
      </p:pic>
      <p:pic>
        <p:nvPicPr>
          <p:cNvPr id="14" name="Рисунок 13" descr="j035671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04664"/>
            <a:ext cx="1656184" cy="1656184"/>
          </a:xfrm>
          <a:prstGeom prst="rect">
            <a:avLst/>
          </a:prstGeom>
        </p:spPr>
      </p:pic>
      <p:pic>
        <p:nvPicPr>
          <p:cNvPr id="15" name="Рисунок 14" descr="animated_cartoon_0079[1]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750" y="1009531"/>
            <a:ext cx="2492474" cy="2990969"/>
          </a:xfrm>
          <a:prstGeom prst="rect">
            <a:avLst/>
          </a:prstGeom>
        </p:spPr>
      </p:pic>
      <p:pic>
        <p:nvPicPr>
          <p:cNvPr id="16" name="Рисунок 15" descr="cartoon_385[1]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332656"/>
            <a:ext cx="2219325" cy="2190750"/>
          </a:xfrm>
          <a:prstGeom prst="rect">
            <a:avLst/>
          </a:prstGeom>
        </p:spPr>
      </p:pic>
      <p:pic>
        <p:nvPicPr>
          <p:cNvPr id="11" name="Рисунок 10" descr="animated_cartoon_0027[1]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3933056"/>
            <a:ext cx="1800200" cy="2160240"/>
          </a:xfrm>
          <a:prstGeom prst="rect">
            <a:avLst/>
          </a:prstGeom>
        </p:spPr>
      </p:pic>
      <p:pic>
        <p:nvPicPr>
          <p:cNvPr id="17" name="Рисунок 16" descr="j023647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8264" y="2852936"/>
            <a:ext cx="1512168" cy="155599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710</TotalTime>
  <Words>449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Дания</dc:creator>
  <cp:lastModifiedBy>Дания</cp:lastModifiedBy>
  <cp:revision>71</cp:revision>
  <dcterms:created xsi:type="dcterms:W3CDTF">2015-02-27T06:37:55Z</dcterms:created>
  <dcterms:modified xsi:type="dcterms:W3CDTF">2015-03-07T07:04:28Z</dcterms:modified>
</cp:coreProperties>
</file>