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0B36-EC6D-42F5-90F9-0F6CAD024176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05A5-E78B-4178-90CE-8C5F11CC5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0B36-EC6D-42F5-90F9-0F6CAD024176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05A5-E78B-4178-90CE-8C5F11CC5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0B36-EC6D-42F5-90F9-0F6CAD024176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05A5-E78B-4178-90CE-8C5F11CC5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0B36-EC6D-42F5-90F9-0F6CAD024176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05A5-E78B-4178-90CE-8C5F11CC5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0B36-EC6D-42F5-90F9-0F6CAD024176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05A5-E78B-4178-90CE-8C5F11CC5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0B36-EC6D-42F5-90F9-0F6CAD024176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05A5-E78B-4178-90CE-8C5F11CC5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0B36-EC6D-42F5-90F9-0F6CAD024176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05A5-E78B-4178-90CE-8C5F11CC5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0B36-EC6D-42F5-90F9-0F6CAD024176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05A5-E78B-4178-90CE-8C5F11CC5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0B36-EC6D-42F5-90F9-0F6CAD024176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05A5-E78B-4178-90CE-8C5F11CC5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0B36-EC6D-42F5-90F9-0F6CAD024176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05A5-E78B-4178-90CE-8C5F11CC57F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0B36-EC6D-42F5-90F9-0F6CAD024176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C05A5-E78B-4178-90CE-8C5F11CC57FC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09A0B36-EC6D-42F5-90F9-0F6CAD024176}" type="datetimeFigureOut">
              <a:rPr lang="ru-RU" smtClean="0"/>
              <a:t>03.01.2016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86C05A5-E78B-4178-90CE-8C5F11CC57F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476672"/>
            <a:ext cx="8820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ОБРАЗОВАНИЯ, НАУКИ И МОЛОДЕЖИ РЕСПУБЛИКИ КРЫМ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Крымский республиканский институт постдипломного педагогического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0002" y="1700808"/>
            <a:ext cx="5896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Кафедра естественно-математического 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3294626"/>
            <a:ext cx="8964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 ПО АЛГЕБРЕ И НАЧАЛАМ АНАЛИЗА В 11 КЛАССЕ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8024" y="5445224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МКОУ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Цветочненская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СШ»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Ибрагимова Эльвира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евкетовна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71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1145" y="1124744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Геометрический и физический смысл производной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систематизировать знания учащихся по данной теме и подготовить их к контрольной работе; показать учащимся необходимость знания материала изученной темы при решении прикладных задач; обратить внимание на связь данной темы с физикой и геометрией.</a:t>
            </a:r>
          </a:p>
          <a:p>
            <a:pPr lvl="0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 урока: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обобщение и систематизация знаний.</a:t>
            </a:r>
          </a:p>
          <a:p>
            <a:pPr lvl="0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результаты: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учащиеся повторяют материал, связанный с практическим применением производной;</a:t>
            </a:r>
          </a:p>
          <a:p>
            <a:pPr marL="342900" lvl="0" indent="-342900">
              <a:buFontTx/>
              <a:buAutoNum type="arabicParenR"/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Смогут находить уравнения касательной к графику функции в данной точке, угол, под которым касательная к графику функции пересекает ось абсцисс;</a:t>
            </a:r>
          </a:p>
          <a:p>
            <a:pPr marL="342900" lvl="0" indent="-342900">
              <a:buFontTx/>
              <a:buAutoNum type="arabicParenR" startAt="2"/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Смогут решать задачи на нахождение с помощью производной скорости, ускорения, силы, кинетической энергии;</a:t>
            </a:r>
          </a:p>
          <a:p>
            <a:pPr marL="342900" lvl="0" indent="-342900"/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 Будут знать сущность понятия производной.</a:t>
            </a:r>
          </a:p>
          <a:p>
            <a:pPr lvl="0"/>
            <a:endParaRPr lang="ru-RU" dirty="0">
              <a:solidFill>
                <a:prstClr val="black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92574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2862" y="620688"/>
            <a:ext cx="1161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b="1" dirty="0">
                <a:solidFill>
                  <a:prstClr val="black"/>
                </a:solidFill>
                <a:latin typeface="Franklin Gothic Book"/>
              </a:rPr>
              <a:t>Ход урока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620688"/>
            <a:ext cx="810817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16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Актуализация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опорных знаний</a:t>
            </a:r>
          </a:p>
          <a:p>
            <a:pPr lvl="0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домашнего задания учащиеся получили вопросы, над которыми должны были самостоятельно поработать, найти ответы в справочной литературе или Интернете.</a:t>
            </a:r>
          </a:p>
          <a:p>
            <a:pPr lvl="0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Домашняя самостоятельная работа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Tx/>
              <a:buAutoNum type="arabicPeriod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называется математическим анализом?</a:t>
            </a:r>
          </a:p>
          <a:p>
            <a:pPr marL="342900" lvl="0" indent="-342900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(Ответ: это раздел математики, в котором изучается дифференциальное и интегральное исчисление.)</a:t>
            </a:r>
          </a:p>
          <a:p>
            <a:pPr marL="342900" lvl="0" indent="-342900">
              <a:buFontTx/>
              <a:buAutoNum type="arabicPeriod" startAt="2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и когда создал эти исчисления?</a:t>
            </a:r>
          </a:p>
          <a:p>
            <a:pPr marL="342900" lvl="0" indent="-342900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(Ответ: в 17 веке, практически одновременно и независимо друг от друга Ньютон в Англии и Лейбниц в Германии.)</a:t>
            </a:r>
          </a:p>
          <a:p>
            <a:pPr marL="342900" lvl="0" indent="-342900">
              <a:buFontTx/>
              <a:buAutoNum type="arabicPeriod" startAt="3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Каково основное содержание производной?</a:t>
            </a:r>
          </a:p>
          <a:p>
            <a:pPr marL="342900" lvl="0" indent="-342900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(Ответ: производная функция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х) в точке х</a:t>
            </a:r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есть скорость изменения функции в этой точке.(Производная у=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(х) в точке х=х</a:t>
            </a:r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показывает, во сколько раз быстрее меняется у, чем х, в окрестности х</a:t>
            </a:r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  <a:p>
            <a:pPr marL="342900" lvl="0" indent="-342900">
              <a:buFontTx/>
              <a:buAutoNum type="arabicPeriod" startAt="4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 и в каком году вывел термин «производная»?</a:t>
            </a:r>
          </a:p>
          <a:p>
            <a:pPr marL="342900" lvl="0" indent="-342900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(Ответ: Луи Лагранж в 1791 году)</a:t>
            </a:r>
          </a:p>
          <a:p>
            <a:pPr marL="342900" lvl="0" indent="-342900">
              <a:buFontTx/>
              <a:buAutoNum type="arabicPeriod" startAt="5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чем состоит геометрический смысл производной?</a:t>
            </a:r>
          </a:p>
          <a:p>
            <a:pPr marL="342900" lvl="0" indent="-342900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(Ответ: если функция в точке х</a:t>
            </a:r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имеет производную, то в этой точке определена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касательная к графику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х).Причем ее угловой коэффициент равен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f’(x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Tx/>
              <a:buAutoNum type="arabicPeriod" startAt="6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чем состоит механический смысл производной?</a:t>
            </a:r>
          </a:p>
          <a:p>
            <a:pPr marL="342900" lvl="0" indent="-342900"/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(Ответ: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v(t)=s’(t)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a(t)=v’(t)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где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s(t)-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путь ,пройденный   телом за время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t, v(t)-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скорость тела в момент времени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;а(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t)-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ускорение тела в момент времени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t.)</a:t>
            </a:r>
          </a:p>
        </p:txBody>
      </p:sp>
    </p:spTree>
    <p:extLst>
      <p:ext uri="{BB962C8B-B14F-4D97-AF65-F5344CB8AC3E}">
        <p14:creationId xmlns:p14="http://schemas.microsoft.com/office/powerpoint/2010/main" val="405722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5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125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5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125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50" tmFilter="0, 0; .2, .5; .8, .5; 1, 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25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 tmFilter="0, 0; .2, .5; .8, .5; 1, 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125" autoRev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50" tmFilter="0, 0; .2, .5; .8, .5; 1, 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25" autoRev="1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250" tmFilter="0, 0; .2, .5; .8, .5; 1, 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125" autoRev="1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5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5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5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5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5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5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08720"/>
            <a:ext cx="88569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.Тело движется прямолинейно по закону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s(t)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=3+2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t+t^2(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м).Определите его скорость и ускорение в момент времени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t=3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с. </a:t>
            </a:r>
          </a:p>
          <a:p>
            <a:pPr lvl="0"/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v(t)=s’(t)=2+2t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a(t)=v’(t)=2(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м/с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^2).</a:t>
            </a:r>
          </a:p>
          <a:p>
            <a:pPr lvl="0"/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v(3)=2+2*3=8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(м/с).</a:t>
            </a:r>
          </a:p>
          <a:p>
            <a:pPr lvl="0"/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8 м/с;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2м/с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^2</a:t>
            </a:r>
          </a:p>
          <a:p>
            <a:pPr lvl="0"/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Тело, массой 0,5кг движется прямолинейно по закону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s(t)=2t^2-2t-3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(м).Найдите кинетическую энергию тела через 3 с после начала движения, а также значение силы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действующей на тело.</a:t>
            </a:r>
          </a:p>
          <a:p>
            <a:pPr lvl="0"/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pPr lvl="0"/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v(t)=s’(t)=4t-2(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м/с);</a:t>
            </a:r>
          </a:p>
          <a:p>
            <a:pPr lvl="0"/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v(3)=4*3-2=10(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м/с);</a:t>
            </a:r>
          </a:p>
          <a:p>
            <a:pPr lvl="0"/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a(t)=v’(t)=4(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м/с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^2)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F=ma=0.5*4=2(H)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E=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mv^2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)/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2=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0.5*100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)/2=25(Дж).</a:t>
            </a:r>
          </a:p>
          <a:p>
            <a:pPr lvl="0"/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2 Н, 25 Дж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Известно, что для любой точки С стержня АВ длиной 10см масса куска стержня АС длиной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определяется по формуле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m(L)=4L^2+3L.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линейную плотность стержня в середине отрезка.</a:t>
            </a:r>
          </a:p>
          <a:p>
            <a:pPr lvl="0"/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</a:p>
          <a:p>
            <a:pPr lvl="0"/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Р(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L)=m’(L)=8L+3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р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(5)=8*5+3=43 (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г/см).</a:t>
            </a:r>
          </a:p>
          <a:p>
            <a:pPr lvl="0"/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Линейная плотность в точки С есть производная по 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переменной массы 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m(L).</a:t>
            </a:r>
          </a:p>
          <a:p>
            <a:pPr lvl="0"/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43 г/см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1400" dirty="0">
              <a:solidFill>
                <a:prstClr val="black"/>
              </a:solidFill>
              <a:latin typeface="Franklin Gothic Book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32656"/>
            <a:ext cx="28841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/>
              </a:rPr>
              <a:t>2.Решение задач</a:t>
            </a: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5142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985"/>
            <a:ext cx="864096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электричества, прошедшего через проводник, начиная с момента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t=0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задается формулой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q(t)=2t^2+3t+1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Найдите силу тока в конце пятой секунды.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  <a:endParaRPr lang="en-US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I(t)=q’(t)=4t+3(A)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I(5)=4*5+3=23(A).</a:t>
            </a:r>
            <a:endParaRPr lang="ru-RU" sz="16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23А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тепла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,необходимого для нагревания 1 кг воды от 0 градусов до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uk-UA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градусов</a:t>
            </a:r>
            <a:r>
              <a:rPr lang="uk-UA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определяется по формуле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Q(t)=t+0.0000003t^3.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Вычислите теплоемкость воды для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t=100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градусов.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С(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t)=Q’(t)=1+0.00004t+0.0000009t^2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Q’(100)=1+0.004+0.009=1.013(</a:t>
            </a:r>
            <a:r>
              <a:rPr lang="ru-RU" sz="16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/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Теплоемкость тела есть производная от количества тепла по температуре.</a:t>
            </a:r>
          </a:p>
          <a:p>
            <a:pPr lvl="0"/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Ответ:1,013Дж.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Радиус круга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изменяется по закону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R=4+2t^2(c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м). </a:t>
            </a:r>
            <a:r>
              <a:rPr lang="ru-RU" sz="1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Определить,с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какой скоростью изменяется его площадь в момент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t=2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</a:p>
          <a:p>
            <a:pPr lvl="0"/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S=</a:t>
            </a:r>
            <a:r>
              <a:rPr lang="uk-UA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R^2=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П(4+2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t^2)^2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/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S’=2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П(4+2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t^2)*4t=8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t(4+2t^2)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16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S’(2)=16*12=192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П(см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^2/c).</a:t>
            </a:r>
          </a:p>
          <a:p>
            <a:pPr lvl="0"/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Ответ:192П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Напишите уравнение касательной к графику функции у=(х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^3+1)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:3 в точке его пересечения с осью абсцисс.</a:t>
            </a:r>
          </a:p>
          <a:p>
            <a:pPr lvl="0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</a:p>
          <a:p>
            <a:pPr lvl="0"/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график пересекается с осью абсцисс, то у=0. Значит, 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(x^3+1)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:3=0. Отсюда 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x^3+1=0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x^3=-1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x=-1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Тогда х</a:t>
            </a:r>
            <a:r>
              <a:rPr lang="ru-RU" sz="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=-1. Уравнение касательной: 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y=f(x</a:t>
            </a:r>
            <a:r>
              <a:rPr lang="en-US" sz="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)+f’(x</a:t>
            </a:r>
            <a:r>
              <a:rPr lang="en-US" sz="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)(x-x</a:t>
            </a:r>
            <a:r>
              <a:rPr lang="en-US" sz="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f(x</a:t>
            </a:r>
            <a:r>
              <a:rPr lang="en-US" sz="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)=0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f’(x)=x^2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f’(-1)=(-1)^2=1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у=0+1*(х+1); у=х+1.</a:t>
            </a:r>
          </a:p>
          <a:p>
            <a:pPr lvl="0"/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у=х+1.</a:t>
            </a:r>
            <a:endParaRPr lang="en-US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33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20891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.Под каким углом к оси Ох наклонена касательная, проведенная к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y=2x^3-x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точке пересечения этой кривой с осью у?</a:t>
            </a:r>
          </a:p>
          <a:p>
            <a:pPr lvl="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</a:t>
            </a:r>
          </a:p>
          <a:p>
            <a:pPr lvl="0"/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как кривая пересекается с осью у, то х</a:t>
            </a:r>
            <a:r>
              <a:rPr lang="ru-RU" sz="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=0. </a:t>
            </a:r>
            <a:r>
              <a:rPr lang="en-U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y’=6x^2-1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y’(0)=-1.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Тогда </a:t>
            </a:r>
            <a:r>
              <a:rPr lang="en-US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a=-1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a=135 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градусов.</a:t>
            </a:r>
          </a:p>
          <a:p>
            <a:pPr lvl="0"/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135 град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усов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</a:p>
          <a:p>
            <a:pPr lvl="0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3.Самостоятельная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вариант.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№1. Материальная точка движется по закону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s(t)=12t+3t^3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Найдите ее скорость и ускорение в момент времени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t=2c.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№2. Найдите тангенс угла наклона касательной к графику функции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f(x)=x^3-27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точке пересечения этого графика с осью абсцисс.</a:t>
            </a:r>
          </a:p>
          <a:p>
            <a:pPr lvl="0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вариант.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№1.  Материальная точка движется по закону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s(t)=1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t+2t^3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Найдите ее скорость и ускорение в момент времени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t=2c.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№2.  Найдите тангенс угла наклона касательной к графику функции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f(x)=x^3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+8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точке пересечения этого графика с осью абсцисс.</a:t>
            </a:r>
          </a:p>
          <a:p>
            <a:pPr lvl="0"/>
            <a:endParaRPr lang="ru-RU" dirty="0">
              <a:solidFill>
                <a:prstClr val="black"/>
              </a:solidFill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1556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80728"/>
            <a:ext cx="849694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и ответы к самостоятельной работе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вариант.</a:t>
            </a:r>
          </a:p>
          <a:p>
            <a:pPr lvl="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№1.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v(t)=s’(t)=12+9t^2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v(2)=12+36=48(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м/с);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а(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t)=v’(t)=18t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    а(2)=18*2=36(м/с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^2).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48 м/с, 36 м/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c^2</a:t>
            </a:r>
          </a:p>
          <a:p>
            <a:pPr lvl="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№2. 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f(x)=0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x^3-27=0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x^3=27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x=3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есть х</a:t>
            </a:r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=3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f’(x)=3x^2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f’(x</a:t>
            </a:r>
            <a:r>
              <a:rPr lang="en-US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)=f’(3)=27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Значит,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=27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Ответ:27.</a:t>
            </a:r>
          </a:p>
          <a:p>
            <a:pPr lvl="0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2вариант</a:t>
            </a:r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№1.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v(t)=s’(t)=1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t^2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v(2)=1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6*4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=4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м/с);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а(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t)=v’(t)=1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        а(2)=12*2=24(м/с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^2).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 40 м/с, 24 м/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c^2</a:t>
            </a:r>
          </a:p>
          <a:p>
            <a:pPr lvl="0"/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№2.  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f(x)=0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x^3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+8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=0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x^3=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-8;   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-2, то есть х</a:t>
            </a:r>
            <a:r>
              <a:rPr lang="ru-RU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=-2</a:t>
            </a:r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f’(x)=3x^2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f’(x</a:t>
            </a:r>
            <a:r>
              <a:rPr lang="en-US" sz="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)=f’(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Значит, </a:t>
            </a:r>
            <a:r>
              <a:rPr lang="en-US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tg</a:t>
            </a:r>
            <a:r>
              <a:rPr lang="en-US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=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</a:p>
          <a:p>
            <a:pPr lvl="0"/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Ответ:12.</a:t>
            </a:r>
          </a:p>
        </p:txBody>
      </p:sp>
    </p:spTree>
    <p:extLst>
      <p:ext uri="{BB962C8B-B14F-4D97-AF65-F5344CB8AC3E}">
        <p14:creationId xmlns:p14="http://schemas.microsoft.com/office/powerpoint/2010/main" val="12726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556792"/>
            <a:ext cx="7920880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Подведение итогов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урока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Итак, мы вспомнили, что называется производной, ее геометрическое истолкование, физический смысл. 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Скажите, связь с какими предметами школьного курса прослеживалась сегодня на уроке при выполнении упражнений?</a:t>
            </a:r>
          </a:p>
          <a:p>
            <a:pPr lvl="0"/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Домашнее задание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Подготовиться к контрольной работе по выданным тренировочным карточкам. </a:t>
            </a:r>
          </a:p>
          <a:p>
            <a:pPr lvl="0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рефераты на тему «Интересный исторический факт из биографии ученых» (Ньютона, Лейбница, Лагранжа- по выбору).</a:t>
            </a:r>
          </a:p>
        </p:txBody>
      </p:sp>
    </p:spTree>
    <p:extLst>
      <p:ext uri="{BB962C8B-B14F-4D97-AF65-F5344CB8AC3E}">
        <p14:creationId xmlns:p14="http://schemas.microsoft.com/office/powerpoint/2010/main" val="284965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247547"/>
            <a:ext cx="6858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понятия, изучаемые по определенной теме, переосмысливаются учащимися на более высоком, теоретическом уровне, углубляются и обобщаются . Ученики получают необходимые навыки в работе с определениями, понимают простые логические рассуждения и они смогут изучать курс математики старших классов более осознанно и с интересом.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293440"/>
            <a:ext cx="6552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 разработанной методики преподавания: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53902" y="523999"/>
            <a:ext cx="32041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400" b="1" i="1" dirty="0">
                <a:solidFill>
                  <a:srgbClr val="FF0000"/>
                </a:solidFill>
                <a:latin typeface="Franklin Gothic Book"/>
              </a:rPr>
              <a:t>Заключение</a:t>
            </a:r>
          </a:p>
        </p:txBody>
      </p:sp>
    </p:spTree>
    <p:extLst>
      <p:ext uri="{BB962C8B-B14F-4D97-AF65-F5344CB8AC3E}">
        <p14:creationId xmlns:p14="http://schemas.microsoft.com/office/powerpoint/2010/main" val="187345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56</TotalTime>
  <Words>1354</Words>
  <Application>Microsoft Office PowerPoint</Application>
  <PresentationFormat>Экран (4:3)</PresentationFormat>
  <Paragraphs>113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Spring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8</cp:revision>
  <dcterms:created xsi:type="dcterms:W3CDTF">2016-01-02T18:32:50Z</dcterms:created>
  <dcterms:modified xsi:type="dcterms:W3CDTF">2016-01-03T01:24:32Z</dcterms:modified>
</cp:coreProperties>
</file>