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57" r:id="rId3"/>
    <p:sldId id="258" r:id="rId4"/>
    <p:sldId id="271" r:id="rId5"/>
    <p:sldId id="276" r:id="rId6"/>
    <p:sldId id="272" r:id="rId7"/>
    <p:sldId id="273" r:id="rId8"/>
    <p:sldId id="259" r:id="rId9"/>
    <p:sldId id="267" r:id="rId10"/>
    <p:sldId id="268" r:id="rId11"/>
    <p:sldId id="260" r:id="rId12"/>
    <p:sldId id="269" r:id="rId13"/>
    <p:sldId id="261" r:id="rId14"/>
    <p:sldId id="262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B7C7"/>
    <a:srgbClr val="E42234"/>
    <a:srgbClr val="63CF33"/>
    <a:srgbClr val="2936E1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38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717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717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718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9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0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720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0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18657D-9902-4DB3-A540-0443FFF8515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985C-3BF7-4E4D-B9D0-B49E42914B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EFA7B-52C6-46F1-ABDF-5BDFF56DB5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DA007D-4404-4D31-AB82-A7C7A7124E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A0DA2-323D-4A45-9253-670F3394A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B7B08-1A0A-46B3-9284-D3402C7166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65D91-116B-4FB5-85B9-1417113592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98FA2-CEAA-40B8-991F-E073CA03B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F2B6E-D54C-4AD8-9692-3C33BF8483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1ABDF-3C84-4DE9-9F58-FBB703EAB3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5D813-2ABB-43BB-BF0D-967C34ADE6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39625-5E55-4E54-B919-694E4A6C5B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4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14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5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16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6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16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16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7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17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A77AFE-084E-4DF7-9363-E60B77C7622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>
                <a:solidFill>
                  <a:schemeClr val="tx2"/>
                </a:solidFill>
                <a:effectLst/>
              </a:rPr>
              <a:t>        </a:t>
            </a:r>
            <a:r>
              <a:rPr lang="ru-RU" i="1">
                <a:solidFill>
                  <a:srgbClr val="000000"/>
                </a:solidFill>
                <a:effectLst/>
              </a:rPr>
              <a:t>К.Д. Ушинский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27088" y="188913"/>
            <a:ext cx="8066087" cy="3652837"/>
          </a:xfrm>
        </p:spPr>
        <p:txBody>
          <a:bodyPr/>
          <a:lstStyle/>
          <a:p>
            <a:r>
              <a:rPr lang="ru-RU" sz="4000" i="1">
                <a:solidFill>
                  <a:srgbClr val="000000"/>
                </a:solidFill>
              </a:rPr>
              <a:t>«Учитель живёт до тех пор, пока он учится. </a:t>
            </a:r>
            <a:br>
              <a:rPr lang="ru-RU" sz="4000" i="1">
                <a:solidFill>
                  <a:srgbClr val="000000"/>
                </a:solidFill>
              </a:rPr>
            </a:br>
            <a:r>
              <a:rPr lang="ru-RU" sz="4000" i="1">
                <a:solidFill>
                  <a:srgbClr val="000000"/>
                </a:solidFill>
              </a:rPr>
              <a:t>Как только он перестаёт учиться, в нём умирает учитель»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3188"/>
            <a:ext cx="8218487" cy="1885950"/>
          </a:xfrm>
        </p:spPr>
        <p:txBody>
          <a:bodyPr/>
          <a:lstStyle/>
          <a:p>
            <a:r>
              <a:rPr lang="ru-RU" sz="660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18487" cy="32035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>
                <a:solidFill>
                  <a:srgbClr val="000000"/>
                </a:solidFill>
              </a:rPr>
              <a:t>    Из двух дробей с одинаковыми знаменателями больше та, у которой числитель больше.</a:t>
            </a:r>
          </a:p>
          <a:p>
            <a:pPr marL="609600" indent="-609600"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Практическая часть №2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71638"/>
            <a:ext cx="8218487" cy="5114948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Начертить два прямоугольника со сторонами 4 и 12 см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Найти, заштриховать </a:t>
            </a:r>
            <a:r>
              <a:rPr lang="ru-RU" sz="2400" dirty="0" smtClean="0">
                <a:solidFill>
                  <a:srgbClr val="000000"/>
                </a:solidFill>
              </a:rPr>
              <a:t>    первого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прямоугольника </a:t>
            </a:r>
            <a:r>
              <a:rPr lang="ru-RU" sz="2400" dirty="0">
                <a:solidFill>
                  <a:srgbClr val="000000"/>
                </a:solidFill>
              </a:rPr>
              <a:t>и подписать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Найти, заштриховать другим цветом </a:t>
            </a:r>
            <a:r>
              <a:rPr lang="ru-RU" sz="2400" dirty="0" smtClean="0">
                <a:solidFill>
                  <a:srgbClr val="000000"/>
                </a:solidFill>
              </a:rPr>
              <a:t>     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второго </a:t>
            </a:r>
            <a:r>
              <a:rPr lang="ru-RU" sz="2400" dirty="0">
                <a:solidFill>
                  <a:srgbClr val="000000"/>
                </a:solidFill>
              </a:rPr>
              <a:t>прямоугольника подписать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Сравнить заштрихованные части</a:t>
            </a:r>
            <a:endParaRPr lang="ru-RU" sz="2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400" dirty="0">
                <a:solidFill>
                  <a:srgbClr val="000000"/>
                </a:solidFill>
              </a:rPr>
              <a:t>Сделать вывод.              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572000" y="2214554"/>
          <a:ext cx="434748" cy="1125544"/>
        </p:xfrm>
        <a:graphic>
          <a:graphicData uri="http://schemas.openxmlformats.org/presentationml/2006/ole">
            <p:oleObj spid="_x0000_s14341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7072331" y="3786190"/>
          <a:ext cx="469646" cy="911222"/>
        </p:xfrm>
        <a:graphic>
          <a:graphicData uri="http://schemas.openxmlformats.org/presentationml/2006/ole">
            <p:oleObj spid="_x0000_s14342" name="Формула" r:id="rId4" imgW="203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91512" cy="1584325"/>
          </a:xfrm>
        </p:spPr>
        <p:txBody>
          <a:bodyPr/>
          <a:lstStyle/>
          <a:p>
            <a:r>
              <a:rPr lang="ru-RU" sz="660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18487" cy="334803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>
                <a:solidFill>
                  <a:srgbClr val="000000"/>
                </a:solidFill>
              </a:rPr>
              <a:t>    Из двух дробей с одинаковыми числителями больше та, у которой знаменатель меньше.</a:t>
            </a:r>
          </a:p>
          <a:p>
            <a:pPr marL="2209800" lvl="4" indent="-381000">
              <a:buFontTx/>
              <a:buNone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>
                <a:solidFill>
                  <a:srgbClr val="FF0000"/>
                </a:solidFill>
              </a:rPr>
              <a:t>Запомни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00"/>
                </a:solidFill>
              </a:rPr>
              <a:t>Из двух дробей с одинаковыми знаменателями больше та, у которой числитель больше.</a:t>
            </a:r>
          </a:p>
          <a:p>
            <a:pPr marL="609600" indent="-609600">
              <a:buFontTx/>
              <a:buAutoNum type="arabicPeriod"/>
            </a:pPr>
            <a:r>
              <a:rPr lang="ru-RU">
                <a:solidFill>
                  <a:srgbClr val="000000"/>
                </a:solidFill>
              </a:rPr>
              <a:t>Из двух дробей с одинаковыми числителями больше та, у которой знаменатель меньше.</a:t>
            </a:r>
          </a:p>
          <a:p>
            <a:pPr marL="609600" indent="-609600">
              <a:buFontTx/>
              <a:buNone/>
            </a:pPr>
            <a:r>
              <a:rPr lang="ru-RU"/>
              <a:t>                                     </a:t>
            </a:r>
          </a:p>
        </p:txBody>
      </p:sp>
      <p:pic>
        <p:nvPicPr>
          <p:cNvPr id="15364" name="Picture 4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249738"/>
            <a:ext cx="2987675" cy="255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Физкультминутка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708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Солнце глянуло на парту…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Раз, два, три, четыре, пять.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Все мы делаем зарядку,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Надо нам присесть и встать.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Руки вытянуть пошире,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Раз, два, три, четыре, пять.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И на месте поскакать,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На носок, потом на пятку.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Все мы делаем зарядку.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/>
          </a:p>
        </p:txBody>
      </p:sp>
      <p:pic>
        <p:nvPicPr>
          <p:cNvPr id="16389" name="Picture 5" descr="b3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375025"/>
            <a:ext cx="3022600" cy="302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Информационный блок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457200" y="3903663"/>
            <a:ext cx="4835525" cy="218916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Тут затеи и задачи,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Игры, шутки, всё для вас!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Пожелаем всем удачи –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За работу, в добрый час.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5627688" cy="22606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Начинается урок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Он пойдёт ребятам впрок.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Постараюсь всё понять – </a:t>
            </a:r>
          </a:p>
          <a:p>
            <a:pPr>
              <a:buFontTx/>
              <a:buNone/>
            </a:pPr>
            <a:r>
              <a:rPr lang="ru-RU" sz="2400">
                <a:solidFill>
                  <a:srgbClr val="000000"/>
                </a:solidFill>
              </a:rPr>
              <a:t>Буду правильно решать.</a:t>
            </a:r>
          </a:p>
          <a:p>
            <a:endParaRPr lang="ru-RU" sz="2400"/>
          </a:p>
        </p:txBody>
      </p:sp>
      <p:pic>
        <p:nvPicPr>
          <p:cNvPr id="8205" name="Picture 13" descr="1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412875"/>
            <a:ext cx="36004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8243888" cy="1314450"/>
          </a:xfrm>
        </p:spPr>
        <p:txBody>
          <a:bodyPr/>
          <a:lstStyle/>
          <a:p>
            <a:r>
              <a:rPr lang="ru-RU" sz="7200">
                <a:solidFill>
                  <a:srgbClr val="FF0000"/>
                </a:solidFill>
              </a:rPr>
              <a:t>Внимание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50825" y="2708275"/>
            <a:ext cx="1792288" cy="1441450"/>
          </a:xfrm>
          <a:prstGeom prst="rightArrow">
            <a:avLst>
              <a:gd name="adj1" fmla="val 50000"/>
              <a:gd name="adj2" fmla="val 31085"/>
            </a:avLst>
          </a:prstGeom>
          <a:solidFill>
            <a:srgbClr val="2936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484438" y="2420938"/>
            <a:ext cx="1655762" cy="1655762"/>
          </a:xfrm>
          <a:prstGeom prst="smileyFace">
            <a:avLst>
              <a:gd name="adj" fmla="val 4653"/>
            </a:avLst>
          </a:prstGeom>
          <a:solidFill>
            <a:srgbClr val="63C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588125" y="2636838"/>
            <a:ext cx="1655763" cy="15843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43B7C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4716463" y="2349500"/>
            <a:ext cx="1368425" cy="2087563"/>
          </a:xfrm>
          <a:prstGeom prst="flowChartCollate">
            <a:avLst/>
          </a:prstGeom>
          <a:solidFill>
            <a:srgbClr val="E422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4" grpId="0" animBg="1"/>
      <p:bldP spid="12295" grpId="0" animBg="1"/>
      <p:bldP spid="122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3188"/>
            <a:ext cx="8243888" cy="131445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Проверь себя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79388" y="2852738"/>
            <a:ext cx="1863725" cy="1296987"/>
          </a:xfrm>
          <a:prstGeom prst="rightArrow">
            <a:avLst>
              <a:gd name="adj1" fmla="val 50000"/>
              <a:gd name="adj2" fmla="val 35924"/>
            </a:avLst>
          </a:prstGeom>
          <a:solidFill>
            <a:srgbClr val="2936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2555875" y="2781300"/>
            <a:ext cx="1655763" cy="1582738"/>
          </a:xfrm>
          <a:prstGeom prst="smileyFace">
            <a:avLst>
              <a:gd name="adj" fmla="val 4653"/>
            </a:avLst>
          </a:prstGeom>
          <a:solidFill>
            <a:srgbClr val="63C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6588125" y="2781300"/>
            <a:ext cx="1728788" cy="158432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43B7C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4787900" y="2565400"/>
            <a:ext cx="1368425" cy="2087563"/>
          </a:xfrm>
          <a:prstGeom prst="flowChartCollate">
            <a:avLst/>
          </a:prstGeom>
          <a:solidFill>
            <a:srgbClr val="E4223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9" grpId="0" animBg="1"/>
      <p:bldP spid="31750" grpId="0" animBg="1"/>
      <p:bldP spid="31751" grpId="0" animBg="1"/>
      <p:bldP spid="317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062912" cy="1470025"/>
          </a:xfrm>
        </p:spPr>
        <p:txBody>
          <a:bodyPr/>
          <a:lstStyle/>
          <a:p>
            <a:pPr algn="ctr"/>
            <a:r>
              <a:rPr lang="ru-RU" b="1" dirty="0" smtClean="0"/>
              <a:t>Прочитайте дроби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643050"/>
            <a:ext cx="8062912" cy="47149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71519" cy="1544271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955414"/>
            <a:ext cx="914841" cy="1483111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990004"/>
            <a:ext cx="871519" cy="1391372"/>
          </a:xfrm>
          <a:prstGeom prst="rect">
            <a:avLst/>
          </a:prstGeom>
          <a:noFill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928802"/>
            <a:ext cx="719142" cy="1462098"/>
          </a:xfrm>
          <a:prstGeom prst="rect">
            <a:avLst/>
          </a:prstGeom>
          <a:noFill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1928802"/>
            <a:ext cx="879165" cy="1574851"/>
          </a:xfrm>
          <a:prstGeom prst="rect">
            <a:avLst/>
          </a:prstGeom>
          <a:noFill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1857364"/>
            <a:ext cx="621785" cy="1528980"/>
          </a:xfrm>
          <a:prstGeom prst="rect">
            <a:avLst/>
          </a:prstGeom>
          <a:noFill/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86710" y="1928802"/>
            <a:ext cx="560626" cy="1544270"/>
          </a:xfrm>
          <a:prstGeom prst="rect">
            <a:avLst/>
          </a:prstGeom>
          <a:noFill/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94" y="1857364"/>
            <a:ext cx="672752" cy="1620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4678" y="928670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№2.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786190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Разбей дроби на две группы.</a:t>
            </a:r>
            <a:endParaRPr lang="ru-RU" sz="5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42910" y="1785926"/>
          <a:ext cx="5136622" cy="2038430"/>
        </p:xfrm>
        <a:graphic>
          <a:graphicData uri="http://schemas.openxmlformats.org/presentationml/2006/ole">
            <p:oleObj spid="_x0000_s33794" name="Формула" r:id="rId3" imgW="927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78579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№3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857365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Сравните дроби:</a:t>
            </a:r>
          </a:p>
          <a:p>
            <a:endParaRPr lang="ru-RU" sz="3200" b="1" dirty="0" smtClean="0"/>
          </a:p>
          <a:p>
            <a:endParaRPr lang="ru-RU" sz="3200" b="1" dirty="0"/>
          </a:p>
          <a:p>
            <a:endParaRPr lang="ru-RU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143504" y="3143248"/>
            <a:ext cx="1714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?</a:t>
            </a:r>
            <a:endParaRPr lang="ru-RU" sz="9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214414" y="2643182"/>
          <a:ext cx="2132026" cy="3714776"/>
        </p:xfrm>
        <a:graphic>
          <a:graphicData uri="http://schemas.openxmlformats.org/presentationml/2006/ole">
            <p:oleObj spid="_x0000_s32770" name="Формула" r:id="rId3" imgW="40608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3999" cy="1728788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Классная работа.  21.12.</a:t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Сравнение дробей.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18487" cy="32035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</a:t>
            </a:r>
            <a:r>
              <a:rPr lang="ru-RU" sz="2800" dirty="0">
                <a:solidFill>
                  <a:srgbClr val="000000"/>
                </a:solidFill>
              </a:rPr>
              <a:t>- Научиться сравнивать дроби с одинаковыми числителями или с одинаковыми знаменателями</a:t>
            </a:r>
          </a:p>
          <a:p>
            <a:pPr>
              <a:buFontTx/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ru-RU" sz="2800" dirty="0">
                <a:solidFill>
                  <a:srgbClr val="000000"/>
                </a:solidFill>
              </a:rPr>
              <a:t> - </a:t>
            </a:r>
            <a:r>
              <a:rPr lang="ru-RU" sz="2800" dirty="0" smtClean="0">
                <a:solidFill>
                  <a:srgbClr val="000000"/>
                </a:solidFill>
              </a:rPr>
              <a:t>Развивать внимание</a:t>
            </a:r>
            <a:r>
              <a:rPr lang="ru-RU" sz="2800" dirty="0">
                <a:solidFill>
                  <a:srgbClr val="000000"/>
                </a:solidFill>
              </a:rPr>
              <a:t>, </a:t>
            </a:r>
            <a:r>
              <a:rPr lang="ru-RU" sz="2800" dirty="0" smtClean="0">
                <a:solidFill>
                  <a:srgbClr val="000000"/>
                </a:solidFill>
              </a:rPr>
              <a:t>речь.</a:t>
            </a:r>
            <a:endParaRPr lang="ru-RU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Практическая часть №1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Начертить два прямоугольника со сторонами 4 и 8 </a:t>
            </a:r>
            <a:r>
              <a:rPr lang="ru-RU" sz="2800" dirty="0" smtClean="0">
                <a:solidFill>
                  <a:srgbClr val="000000"/>
                </a:solidFill>
              </a:rPr>
              <a:t>см</a:t>
            </a:r>
          </a:p>
          <a:p>
            <a:pPr marL="609600" indent="-609600">
              <a:lnSpc>
                <a:spcPct val="90000"/>
              </a:lnSpc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Найти </a:t>
            </a:r>
            <a:r>
              <a:rPr lang="ru-RU" sz="2800" dirty="0" smtClean="0">
                <a:solidFill>
                  <a:srgbClr val="000000"/>
                </a:solidFill>
              </a:rPr>
              <a:t>     часть </a:t>
            </a:r>
            <a:r>
              <a:rPr lang="ru-RU" sz="2800" dirty="0">
                <a:solidFill>
                  <a:srgbClr val="000000"/>
                </a:solidFill>
              </a:rPr>
              <a:t>первого </a:t>
            </a:r>
            <a:endParaRPr lang="ru-RU" sz="28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</a:rPr>
              <a:t>прямоугольника</a:t>
            </a:r>
            <a:r>
              <a:rPr lang="ru-RU" sz="2800" dirty="0">
                <a:solidFill>
                  <a:srgbClr val="000000"/>
                </a:solidFill>
              </a:rPr>
              <a:t>, заштриховать зелёным цветом, подписать.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 dirty="0">
                <a:solidFill>
                  <a:srgbClr val="000000"/>
                </a:solidFill>
              </a:rPr>
              <a:t>Найти, заштриховать красным цветом 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второго прямоугольника, подписать</a:t>
            </a:r>
            <a:r>
              <a:rPr lang="ru-RU" sz="2800" dirty="0" smtClean="0">
                <a:solidFill>
                  <a:srgbClr val="000000"/>
                </a:solidFill>
              </a:rPr>
              <a:t>.</a:t>
            </a:r>
            <a:endParaRPr lang="ru-RU" sz="2800" dirty="0">
              <a:solidFill>
                <a:srgbClr val="00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28860" y="2285992"/>
          <a:ext cx="475433" cy="1339858"/>
        </p:xfrm>
        <a:graphic>
          <a:graphicData uri="http://schemas.openxmlformats.org/presentationml/2006/ole">
            <p:oleObj spid="_x0000_s27652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8215338" y="3773732"/>
          <a:ext cx="447675" cy="1155466"/>
        </p:xfrm>
        <a:graphic>
          <a:graphicData uri="http://schemas.openxmlformats.org/presentationml/2006/ole">
            <p:oleObj spid="_x0000_s27653" name="Формула" r:id="rId4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335</TotalTime>
  <Words>298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Шары</vt:lpstr>
      <vt:lpstr>Формула</vt:lpstr>
      <vt:lpstr>«Учитель живёт до тех пор, пока он учится.  Как только он перестаёт учиться, в нём умирает учитель»</vt:lpstr>
      <vt:lpstr>Слайд 2</vt:lpstr>
      <vt:lpstr>Внимание</vt:lpstr>
      <vt:lpstr>Проверь себя</vt:lpstr>
      <vt:lpstr>Прочитайте дроби</vt:lpstr>
      <vt:lpstr>Слайд 6</vt:lpstr>
      <vt:lpstr>Слайд 7</vt:lpstr>
      <vt:lpstr>Классная работа.  21.12. Сравнение дробей.</vt:lpstr>
      <vt:lpstr>Практическая часть №1</vt:lpstr>
      <vt:lpstr>Вывод</vt:lpstr>
      <vt:lpstr>Практическая часть №2</vt:lpstr>
      <vt:lpstr>Вывод</vt:lpstr>
      <vt:lpstr>Запомни</vt:lpstr>
      <vt:lpstr>Физкультминутка</vt:lpstr>
      <vt:lpstr>Работа с учебником</vt:lpstr>
      <vt:lpstr>Домашнее задание: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2008-11-10T19:44:55Z</dcterms:created>
  <dcterms:modified xsi:type="dcterms:W3CDTF">2016-01-06T08:29:21Z</dcterms:modified>
</cp:coreProperties>
</file>