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6"/>
  </p:notesMasterIdLst>
  <p:sldIdLst>
    <p:sldId id="256" r:id="rId2"/>
    <p:sldId id="257" r:id="rId3"/>
    <p:sldId id="260" r:id="rId4"/>
    <p:sldId id="263" r:id="rId5"/>
    <p:sldId id="264" r:id="rId6"/>
    <p:sldId id="265" r:id="rId7"/>
    <p:sldId id="266" r:id="rId8"/>
    <p:sldId id="279" r:id="rId9"/>
    <p:sldId id="285" r:id="rId10"/>
    <p:sldId id="286" r:id="rId11"/>
    <p:sldId id="268" r:id="rId12"/>
    <p:sldId id="269" r:id="rId13"/>
    <p:sldId id="281" r:id="rId14"/>
    <p:sldId id="270" r:id="rId15"/>
    <p:sldId id="271" r:id="rId16"/>
    <p:sldId id="272" r:id="rId17"/>
    <p:sldId id="273" r:id="rId18"/>
    <p:sldId id="274" r:id="rId19"/>
    <p:sldId id="275" r:id="rId20"/>
    <p:sldId id="276" r:id="rId21"/>
    <p:sldId id="277" r:id="rId22"/>
    <p:sldId id="283" r:id="rId23"/>
    <p:sldId id="282" r:id="rId24"/>
    <p:sldId id="280"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71CC05-D433-48F4-853C-CD08BD8B6CCE}" type="datetimeFigureOut">
              <a:rPr lang="ru-RU" smtClean="0"/>
              <a:pPr/>
              <a:t>03.01.2016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43B68D-1834-4727-AFE0-98783C8F2E59}" type="slidenum">
              <a:rPr lang="ru-RU" smtClean="0"/>
              <a:pPr/>
              <a:t>‹#›</a:t>
            </a:fld>
            <a:endParaRPr lang="ru-RU"/>
          </a:p>
        </p:txBody>
      </p:sp>
    </p:spTree>
    <p:extLst>
      <p:ext uri="{BB962C8B-B14F-4D97-AF65-F5344CB8AC3E}">
        <p14:creationId xmlns:p14="http://schemas.microsoft.com/office/powerpoint/2010/main" val="3366539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B74010B-BA8D-42C7-9F5A-3BDCC0D4D551}" type="datetimeFigureOut">
              <a:rPr lang="ru-RU" smtClean="0"/>
              <a:pPr/>
              <a:t>03.01.2016</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A5CCEF81-DFBF-4D0F-98EE-2F6F6D7B874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B74010B-BA8D-42C7-9F5A-3BDCC0D4D551}" type="datetimeFigureOut">
              <a:rPr lang="ru-RU" smtClean="0"/>
              <a:pPr/>
              <a:t>03.01.2016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CCEF81-DFBF-4D0F-98EE-2F6F6D7B874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B74010B-BA8D-42C7-9F5A-3BDCC0D4D551}" type="datetimeFigureOut">
              <a:rPr lang="ru-RU" smtClean="0"/>
              <a:pPr/>
              <a:t>03.01.2016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CCEF81-DFBF-4D0F-98EE-2F6F6D7B874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B74010B-BA8D-42C7-9F5A-3BDCC0D4D551}" type="datetimeFigureOut">
              <a:rPr lang="ru-RU" smtClean="0"/>
              <a:pPr/>
              <a:t>03.01.2016</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A5CCEF81-DFBF-4D0F-98EE-2F6F6D7B874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B74010B-BA8D-42C7-9F5A-3BDCC0D4D551}" type="datetimeFigureOut">
              <a:rPr lang="ru-RU" smtClean="0"/>
              <a:pPr/>
              <a:t>03.01.2016</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A5CCEF81-DFBF-4D0F-98EE-2F6F6D7B8745}"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B74010B-BA8D-42C7-9F5A-3BDCC0D4D551}" type="datetimeFigureOut">
              <a:rPr lang="ru-RU" smtClean="0"/>
              <a:pPr/>
              <a:t>03.01.2016</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A5CCEF81-DFBF-4D0F-98EE-2F6F6D7B874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B74010B-BA8D-42C7-9F5A-3BDCC0D4D551}" type="datetimeFigureOut">
              <a:rPr lang="ru-RU" smtClean="0"/>
              <a:pPr/>
              <a:t>03.01.2016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A5CCEF81-DFBF-4D0F-98EE-2F6F6D7B8745}"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B74010B-BA8D-42C7-9F5A-3BDCC0D4D551}" type="datetimeFigureOut">
              <a:rPr lang="ru-RU" smtClean="0"/>
              <a:pPr/>
              <a:t>03.01.2016</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CCEF81-DFBF-4D0F-98EE-2F6F6D7B874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B74010B-BA8D-42C7-9F5A-3BDCC0D4D551}" type="datetimeFigureOut">
              <a:rPr lang="ru-RU" smtClean="0"/>
              <a:pPr/>
              <a:t>03.01.2016</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5CCEF81-DFBF-4D0F-98EE-2F6F6D7B874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B74010B-BA8D-42C7-9F5A-3BDCC0D4D551}" type="datetimeFigureOut">
              <a:rPr lang="ru-RU" smtClean="0"/>
              <a:pPr/>
              <a:t>03.01.2016</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5CCEF81-DFBF-4D0F-98EE-2F6F6D7B874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B74010B-BA8D-42C7-9F5A-3BDCC0D4D551}" type="datetimeFigureOut">
              <a:rPr lang="ru-RU" smtClean="0"/>
              <a:pPr/>
              <a:t>03.01.2016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A5CCEF81-DFBF-4D0F-98EE-2F6F6D7B8745}"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B74010B-BA8D-42C7-9F5A-3BDCC0D4D551}" type="datetimeFigureOut">
              <a:rPr lang="ru-RU" smtClean="0"/>
              <a:pPr/>
              <a:t>03.01.2016</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5CCEF81-DFBF-4D0F-98EE-2F6F6D7B8745}"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3000372"/>
            <a:ext cx="7720042" cy="1673352"/>
          </a:xfrm>
        </p:spPr>
        <p:txBody>
          <a:bodyPr>
            <a:normAutofit fontScale="90000"/>
          </a:bodyPr>
          <a:lstStyle/>
          <a:p>
            <a:r>
              <a:rPr lang="ru-RU" dirty="0" smtClean="0"/>
              <a:t>Организация и проведение уроков обобщения и систематизации. Уроки повторения</a:t>
            </a:r>
            <a:endParaRPr lang="ru-RU" dirty="0"/>
          </a:p>
        </p:txBody>
      </p:sp>
      <p:sp>
        <p:nvSpPr>
          <p:cNvPr id="3" name="Подзаголовок 2"/>
          <p:cNvSpPr>
            <a:spLocks noGrp="1"/>
          </p:cNvSpPr>
          <p:nvPr>
            <p:ph type="subTitle" idx="1"/>
          </p:nvPr>
        </p:nvSpPr>
        <p:spPr>
          <a:xfrm>
            <a:off x="4211961" y="4929198"/>
            <a:ext cx="4646320" cy="1785950"/>
          </a:xfrm>
        </p:spPr>
        <p:txBody>
          <a:bodyPr>
            <a:normAutofit fontScale="92500"/>
          </a:bodyPr>
          <a:lstStyle/>
          <a:p>
            <a:pPr algn="r"/>
            <a:endParaRPr lang="ru-RU" dirty="0" smtClean="0">
              <a:solidFill>
                <a:schemeClr val="tx1"/>
              </a:solidFill>
            </a:endParaRPr>
          </a:p>
          <a:p>
            <a:pPr algn="r"/>
            <a:r>
              <a:rPr lang="ru-RU" dirty="0" smtClean="0">
                <a:solidFill>
                  <a:schemeClr val="tx1"/>
                </a:solidFill>
              </a:rPr>
              <a:t>Учитель математики</a:t>
            </a:r>
          </a:p>
          <a:p>
            <a:pPr algn="r"/>
            <a:r>
              <a:rPr lang="ru-RU" dirty="0" smtClean="0">
                <a:solidFill>
                  <a:schemeClr val="tx1"/>
                </a:solidFill>
              </a:rPr>
              <a:t>МКОУ «</a:t>
            </a:r>
            <a:r>
              <a:rPr lang="ru-RU" dirty="0" err="1" smtClean="0">
                <a:solidFill>
                  <a:schemeClr val="tx1"/>
                </a:solidFill>
              </a:rPr>
              <a:t>Цветочненская</a:t>
            </a:r>
            <a:r>
              <a:rPr lang="ru-RU" dirty="0" smtClean="0">
                <a:solidFill>
                  <a:schemeClr val="tx1"/>
                </a:solidFill>
              </a:rPr>
              <a:t> СШ»</a:t>
            </a:r>
          </a:p>
          <a:p>
            <a:pPr algn="r"/>
            <a:r>
              <a:rPr lang="ru-RU" dirty="0" smtClean="0">
                <a:solidFill>
                  <a:schemeClr val="tx1"/>
                </a:solidFill>
              </a:rPr>
              <a:t>Ибрагимова Эльвира </a:t>
            </a:r>
            <a:r>
              <a:rPr lang="ru-RU" dirty="0" err="1" smtClean="0">
                <a:solidFill>
                  <a:schemeClr val="tx1"/>
                </a:solidFill>
              </a:rPr>
              <a:t>Шевкетовна</a:t>
            </a:r>
            <a:endParaRPr lang="ru-RU" dirty="0" smtClean="0">
              <a:solidFill>
                <a:schemeClr val="tx1"/>
              </a:solidFill>
            </a:endParaRPr>
          </a:p>
          <a:p>
            <a:pPr algn="r"/>
            <a:endParaRPr lang="ru-RU" dirty="0" smtClean="0">
              <a:solidFill>
                <a:schemeClr val="tx1"/>
              </a:solidFill>
            </a:endParaRPr>
          </a:p>
        </p:txBody>
      </p:sp>
      <p:sp>
        <p:nvSpPr>
          <p:cNvPr id="4" name="TextBox 3"/>
          <p:cNvSpPr txBox="1"/>
          <p:nvPr/>
        </p:nvSpPr>
        <p:spPr>
          <a:xfrm>
            <a:off x="214282" y="357166"/>
            <a:ext cx="8929718" cy="923330"/>
          </a:xfrm>
          <a:prstGeom prst="rect">
            <a:avLst/>
          </a:prstGeom>
          <a:noFill/>
        </p:spPr>
        <p:txBody>
          <a:bodyPr wrap="square" rtlCol="0">
            <a:spAutoFit/>
          </a:bodyPr>
          <a:lstStyle/>
          <a:p>
            <a:r>
              <a:rPr lang="ru-RU" dirty="0" smtClean="0"/>
              <a:t>МИНИСТЕРСТВО ОБРАЗОВАНИЯ, НАУКИ И МОЛОДЕЖИ РЕСПУБЛИКИ КРЫМ</a:t>
            </a:r>
          </a:p>
          <a:p>
            <a:r>
              <a:rPr lang="ru-RU" dirty="0" smtClean="0"/>
              <a:t>Крымский республиканский институт </a:t>
            </a:r>
            <a:r>
              <a:rPr lang="ru-RU" dirty="0" err="1" smtClean="0"/>
              <a:t>постдипломного</a:t>
            </a:r>
            <a:r>
              <a:rPr lang="ru-RU" dirty="0" smtClean="0"/>
              <a:t> педагогического образования</a:t>
            </a:r>
            <a:endParaRPr lang="ru-RU" dirty="0"/>
          </a:p>
        </p:txBody>
      </p:sp>
      <p:sp>
        <p:nvSpPr>
          <p:cNvPr id="5" name="TextBox 4"/>
          <p:cNvSpPr txBox="1"/>
          <p:nvPr/>
        </p:nvSpPr>
        <p:spPr>
          <a:xfrm>
            <a:off x="1500166" y="1428736"/>
            <a:ext cx="6239755" cy="369332"/>
          </a:xfrm>
          <a:prstGeom prst="rect">
            <a:avLst/>
          </a:prstGeom>
          <a:noFill/>
        </p:spPr>
        <p:txBody>
          <a:bodyPr wrap="square" rtlCol="0">
            <a:spAutoFit/>
          </a:bodyPr>
          <a:lstStyle/>
          <a:p>
            <a:r>
              <a:rPr lang="ru-RU" dirty="0" smtClean="0"/>
              <a:t>Кафедра естественно-математического образования</a:t>
            </a:r>
            <a:endParaRPr lang="ru-RU"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User\Downloads\large-16456.jpg"/>
          <p:cNvPicPr>
            <a:picLocks noChangeAspect="1" noChangeArrowheads="1"/>
          </p:cNvPicPr>
          <p:nvPr/>
        </p:nvPicPr>
        <p:blipFill>
          <a:blip r:embed="rId2"/>
          <a:srcRect/>
          <a:stretch>
            <a:fillRect/>
          </a:stretch>
        </p:blipFill>
        <p:spPr bwMode="auto">
          <a:xfrm>
            <a:off x="-142908" y="-107181"/>
            <a:ext cx="9286908" cy="6965181"/>
          </a:xfrm>
          <a:prstGeom prst="rect">
            <a:avLst/>
          </a:prstGeom>
          <a:noFill/>
        </p:spPr>
      </p:pic>
      <p:sp>
        <p:nvSpPr>
          <p:cNvPr id="3" name="TextBox 2"/>
          <p:cNvSpPr txBox="1"/>
          <p:nvPr/>
        </p:nvSpPr>
        <p:spPr>
          <a:xfrm>
            <a:off x="1214414" y="1502688"/>
            <a:ext cx="6858048" cy="5047536"/>
          </a:xfrm>
          <a:prstGeom prst="rect">
            <a:avLst/>
          </a:prstGeom>
          <a:noFill/>
        </p:spPr>
        <p:txBody>
          <a:bodyPr wrap="square" rtlCol="0">
            <a:spAutoFit/>
          </a:bodyPr>
          <a:lstStyle/>
          <a:p>
            <a:r>
              <a:rPr lang="ru-RU" sz="1600" b="1" dirty="0" smtClean="0"/>
              <a:t>Берется понравившееся высказывания. По количеству букв в этом высказывании подбирается количество примеров или задач так, чтобы одинаковым буквам соответствовали одинаковые ответы. </a:t>
            </a:r>
          </a:p>
          <a:p>
            <a:r>
              <a:rPr lang="ru-RU" sz="1600" b="1" dirty="0" smtClean="0"/>
              <a:t>Игра занимает 10-15 минут, иногда меньше. Каждому ученику дается карточка с заданием, которую ученик сразу начинает решать.</a:t>
            </a:r>
          </a:p>
          <a:p>
            <a:r>
              <a:rPr lang="ru-RU" sz="1600" b="1" dirty="0" smtClean="0"/>
              <a:t>На доске записаны (можно написать, пока ученики решают) буквы, которые встречаются в высказывании,   и под ними ответы, которые соответствуют этим буквам. Ниже записаны числа по порядку (по количеству букв в высказывании).</a:t>
            </a:r>
          </a:p>
          <a:p>
            <a:r>
              <a:rPr lang="ru-RU" sz="1600" b="1" dirty="0" smtClean="0"/>
              <a:t>Ученик, выполнивший задание, называет номер своей карточки и букв, под которой записан ответ. Например, карточка №5, буква М (ответ получился 1,02, а это число под буквой М). Значит, под числом 5 ставится буква М. У другого ученика карточка №12, буква М. Под числом 12 тоже пишется буква М и т. д. Ученики стараются быстрее решить, чтобы получить  следующую карточку. За правильно решенные 2-3 задания он может получить оценку. Поэтому желательно карточек иметь  больше, чем число учеников в классе</a:t>
            </a:r>
            <a:r>
              <a:rPr lang="ru-RU" b="1" dirty="0" smtClean="0"/>
              <a:t>.</a:t>
            </a:r>
            <a:endParaRPr lang="ru-RU" b="1" dirty="0"/>
          </a:p>
        </p:txBody>
      </p:sp>
      <p:sp>
        <p:nvSpPr>
          <p:cNvPr id="4" name="TextBox 3"/>
          <p:cNvSpPr txBox="1"/>
          <p:nvPr/>
        </p:nvSpPr>
        <p:spPr>
          <a:xfrm>
            <a:off x="1500166" y="714356"/>
            <a:ext cx="7643834" cy="646331"/>
          </a:xfrm>
          <a:prstGeom prst="rect">
            <a:avLst/>
          </a:prstGeom>
          <a:noFill/>
        </p:spPr>
        <p:txBody>
          <a:bodyPr wrap="square" rtlCol="0">
            <a:spAutoFit/>
          </a:bodyPr>
          <a:lstStyle/>
          <a:p>
            <a:r>
              <a:rPr lang="ru-RU" sz="3600" b="1" dirty="0" smtClean="0">
                <a:solidFill>
                  <a:schemeClr val="bg1"/>
                </a:solidFill>
              </a:rPr>
              <a:t>Игра «Поле чудес» в </a:t>
            </a:r>
            <a:r>
              <a:rPr lang="ru-RU" sz="3600" b="1" dirty="0" smtClean="0">
                <a:solidFill>
                  <a:schemeClr val="bg1"/>
                </a:solidFill>
              </a:rPr>
              <a:t>6 </a:t>
            </a:r>
            <a:r>
              <a:rPr lang="ru-RU" sz="3600" b="1" dirty="0" smtClean="0">
                <a:solidFill>
                  <a:schemeClr val="bg1"/>
                </a:solidFill>
              </a:rPr>
              <a:t>классе</a:t>
            </a:r>
            <a:endParaRPr lang="ru-RU" sz="3600" b="1" dirty="0">
              <a:solidFill>
                <a:schemeClr val="bg1"/>
              </a:solidFill>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78" y="1071546"/>
          <a:ext cx="8786878" cy="1428760"/>
        </p:xfrm>
        <a:graphic>
          <a:graphicData uri="http://schemas.openxmlformats.org/drawingml/2006/table">
            <a:tbl>
              <a:tblPr firstRow="1" bandRow="1">
                <a:tableStyleId>{5940675A-B579-460E-94D1-54222C63F5DA}</a:tableStyleId>
              </a:tblPr>
              <a:tblGrid>
                <a:gridCol w="675914"/>
                <a:gridCol w="675914"/>
                <a:gridCol w="675914"/>
                <a:gridCol w="675914"/>
                <a:gridCol w="717782"/>
                <a:gridCol w="634044"/>
                <a:gridCol w="675914"/>
                <a:gridCol w="675914"/>
                <a:gridCol w="657967"/>
                <a:gridCol w="693859"/>
                <a:gridCol w="675914"/>
                <a:gridCol w="675914"/>
                <a:gridCol w="675914"/>
              </a:tblGrid>
              <a:tr h="714380">
                <a:tc>
                  <a:txBody>
                    <a:bodyPr/>
                    <a:lstStyle/>
                    <a:p>
                      <a:r>
                        <a:rPr lang="ru-RU" dirty="0" smtClean="0"/>
                        <a:t>а</a:t>
                      </a:r>
                      <a:endParaRPr lang="ru-RU" dirty="0"/>
                    </a:p>
                  </a:txBody>
                  <a:tcPr/>
                </a:tc>
                <a:tc>
                  <a:txBody>
                    <a:bodyPr/>
                    <a:lstStyle/>
                    <a:p>
                      <a:r>
                        <a:rPr lang="ru-RU" dirty="0" smtClean="0"/>
                        <a:t>в</a:t>
                      </a:r>
                      <a:endParaRPr lang="ru-RU" dirty="0"/>
                    </a:p>
                  </a:txBody>
                  <a:tcPr/>
                </a:tc>
                <a:tc>
                  <a:txBody>
                    <a:bodyPr/>
                    <a:lstStyle/>
                    <a:p>
                      <a:r>
                        <a:rPr lang="ru-RU" dirty="0" err="1" smtClean="0"/>
                        <a:t>д</a:t>
                      </a:r>
                      <a:endParaRPr lang="ru-RU" dirty="0"/>
                    </a:p>
                  </a:txBody>
                  <a:tcPr/>
                </a:tc>
                <a:tc>
                  <a:txBody>
                    <a:bodyPr/>
                    <a:lstStyle/>
                    <a:p>
                      <a:r>
                        <a:rPr lang="ru-RU" dirty="0" smtClean="0"/>
                        <a:t>е</a:t>
                      </a:r>
                      <a:endParaRPr lang="ru-RU" dirty="0"/>
                    </a:p>
                  </a:txBody>
                  <a:tcPr/>
                </a:tc>
                <a:tc>
                  <a:txBody>
                    <a:bodyPr/>
                    <a:lstStyle/>
                    <a:p>
                      <a:r>
                        <a:rPr lang="ru-RU" dirty="0" smtClean="0"/>
                        <a:t>и</a:t>
                      </a:r>
                      <a:endParaRPr lang="ru-RU" dirty="0"/>
                    </a:p>
                  </a:txBody>
                  <a:tcPr/>
                </a:tc>
                <a:tc>
                  <a:txBody>
                    <a:bodyPr/>
                    <a:lstStyle/>
                    <a:p>
                      <a:r>
                        <a:rPr lang="ru-RU" dirty="0" smtClean="0"/>
                        <a:t>к</a:t>
                      </a:r>
                      <a:endParaRPr lang="ru-RU" dirty="0"/>
                    </a:p>
                  </a:txBody>
                  <a:tcPr/>
                </a:tc>
                <a:tc>
                  <a:txBody>
                    <a:bodyPr/>
                    <a:lstStyle/>
                    <a:p>
                      <a:r>
                        <a:rPr lang="ru-RU" dirty="0" smtClean="0"/>
                        <a:t>м</a:t>
                      </a:r>
                      <a:endParaRPr lang="ru-RU" dirty="0"/>
                    </a:p>
                  </a:txBody>
                  <a:tcPr/>
                </a:tc>
                <a:tc>
                  <a:txBody>
                    <a:bodyPr/>
                    <a:lstStyle/>
                    <a:p>
                      <a:r>
                        <a:rPr lang="ru-RU" dirty="0" smtClean="0"/>
                        <a:t>о</a:t>
                      </a:r>
                      <a:endParaRPr lang="ru-RU" dirty="0"/>
                    </a:p>
                  </a:txBody>
                  <a:tcPr/>
                </a:tc>
                <a:tc>
                  <a:txBody>
                    <a:bodyPr/>
                    <a:lstStyle/>
                    <a:p>
                      <a:r>
                        <a:rPr lang="ru-RU" dirty="0" err="1" smtClean="0"/>
                        <a:t>п</a:t>
                      </a:r>
                      <a:endParaRPr lang="ru-RU" dirty="0"/>
                    </a:p>
                  </a:txBody>
                  <a:tcPr/>
                </a:tc>
                <a:tc>
                  <a:txBody>
                    <a:bodyPr/>
                    <a:lstStyle/>
                    <a:p>
                      <a:r>
                        <a:rPr lang="ru-RU" dirty="0" err="1" smtClean="0"/>
                        <a:t>р</a:t>
                      </a:r>
                      <a:endParaRPr lang="ru-RU" dirty="0"/>
                    </a:p>
                  </a:txBody>
                  <a:tcPr/>
                </a:tc>
                <a:tc>
                  <a:txBody>
                    <a:bodyPr/>
                    <a:lstStyle/>
                    <a:p>
                      <a:r>
                        <a:rPr lang="ru-RU" dirty="0" smtClean="0"/>
                        <a:t>т</a:t>
                      </a:r>
                      <a:endParaRPr lang="ru-RU" dirty="0"/>
                    </a:p>
                  </a:txBody>
                  <a:tcPr/>
                </a:tc>
                <a:tc>
                  <a:txBody>
                    <a:bodyPr/>
                    <a:lstStyle/>
                    <a:p>
                      <a:r>
                        <a:rPr lang="ru-RU" dirty="0" smtClean="0"/>
                        <a:t>у</a:t>
                      </a:r>
                      <a:endParaRPr lang="ru-RU" dirty="0"/>
                    </a:p>
                  </a:txBody>
                  <a:tcPr/>
                </a:tc>
                <a:tc>
                  <a:txBody>
                    <a:bodyPr/>
                    <a:lstStyle/>
                    <a:p>
                      <a:r>
                        <a:rPr lang="ru-RU" dirty="0" smtClean="0"/>
                        <a:t>я</a:t>
                      </a:r>
                      <a:endParaRPr lang="ru-RU" dirty="0"/>
                    </a:p>
                  </a:txBody>
                  <a:tcPr/>
                </a:tc>
              </a:tr>
              <a:tr h="714380">
                <a:tc>
                  <a:txBody>
                    <a:bodyPr/>
                    <a:lstStyle/>
                    <a:p>
                      <a:r>
                        <a:rPr lang="ru-RU" dirty="0" smtClean="0"/>
                        <a:t>4,29</a:t>
                      </a:r>
                      <a:endParaRPr lang="ru-RU" dirty="0"/>
                    </a:p>
                  </a:txBody>
                  <a:tcPr/>
                </a:tc>
                <a:tc>
                  <a:txBody>
                    <a:bodyPr/>
                    <a:lstStyle/>
                    <a:p>
                      <a:r>
                        <a:rPr lang="ru-RU" dirty="0" smtClean="0"/>
                        <a:t>3,16</a:t>
                      </a:r>
                      <a:endParaRPr lang="ru-RU" dirty="0"/>
                    </a:p>
                  </a:txBody>
                  <a:tcPr/>
                </a:tc>
                <a:tc>
                  <a:txBody>
                    <a:bodyPr/>
                    <a:lstStyle/>
                    <a:p>
                      <a:r>
                        <a:rPr lang="ru-RU" dirty="0" smtClean="0"/>
                        <a:t>4,81</a:t>
                      </a:r>
                      <a:endParaRPr lang="ru-RU" dirty="0"/>
                    </a:p>
                  </a:txBody>
                  <a:tcPr/>
                </a:tc>
                <a:tc>
                  <a:txBody>
                    <a:bodyPr/>
                    <a:lstStyle/>
                    <a:p>
                      <a:r>
                        <a:rPr lang="ru-RU" dirty="0" smtClean="0"/>
                        <a:t>9,38</a:t>
                      </a:r>
                      <a:endParaRPr lang="ru-RU" dirty="0"/>
                    </a:p>
                  </a:txBody>
                  <a:tcPr/>
                </a:tc>
                <a:tc>
                  <a:txBody>
                    <a:bodyPr/>
                    <a:lstStyle/>
                    <a:p>
                      <a:r>
                        <a:rPr lang="ru-RU" dirty="0" smtClean="0"/>
                        <a:t>13,9   4</a:t>
                      </a:r>
                      <a:endParaRPr lang="ru-RU" dirty="0"/>
                    </a:p>
                  </a:txBody>
                  <a:tcPr/>
                </a:tc>
                <a:tc>
                  <a:txBody>
                    <a:bodyPr/>
                    <a:lstStyle/>
                    <a:p>
                      <a:r>
                        <a:rPr lang="ru-RU" dirty="0" smtClean="0"/>
                        <a:t>10,5</a:t>
                      </a:r>
                      <a:endParaRPr lang="ru-RU" dirty="0"/>
                    </a:p>
                  </a:txBody>
                  <a:tcPr/>
                </a:tc>
                <a:tc>
                  <a:txBody>
                    <a:bodyPr/>
                    <a:lstStyle/>
                    <a:p>
                      <a:r>
                        <a:rPr lang="ru-RU" dirty="0" smtClean="0"/>
                        <a:t>1,02</a:t>
                      </a:r>
                      <a:endParaRPr lang="ru-RU" dirty="0"/>
                    </a:p>
                  </a:txBody>
                  <a:tcPr/>
                </a:tc>
                <a:tc>
                  <a:txBody>
                    <a:bodyPr/>
                    <a:lstStyle/>
                    <a:p>
                      <a:r>
                        <a:rPr lang="ru-RU" dirty="0" smtClean="0"/>
                        <a:t>16</a:t>
                      </a:r>
                      <a:endParaRPr lang="ru-RU" dirty="0"/>
                    </a:p>
                  </a:txBody>
                  <a:tcPr/>
                </a:tc>
                <a:tc>
                  <a:txBody>
                    <a:bodyPr/>
                    <a:lstStyle/>
                    <a:p>
                      <a:r>
                        <a:rPr lang="ru-RU" dirty="0" smtClean="0"/>
                        <a:t>2,21</a:t>
                      </a:r>
                      <a:endParaRPr lang="ru-RU" dirty="0"/>
                    </a:p>
                  </a:txBody>
                  <a:tcPr/>
                </a:tc>
                <a:tc>
                  <a:txBody>
                    <a:bodyPr/>
                    <a:lstStyle/>
                    <a:p>
                      <a:r>
                        <a:rPr lang="ru-RU" dirty="0" smtClean="0"/>
                        <a:t>26,05</a:t>
                      </a:r>
                      <a:endParaRPr lang="ru-RU" dirty="0"/>
                    </a:p>
                  </a:txBody>
                  <a:tcPr/>
                </a:tc>
                <a:tc>
                  <a:txBody>
                    <a:bodyPr/>
                    <a:lstStyle/>
                    <a:p>
                      <a:r>
                        <a:rPr lang="ru-RU" dirty="0" smtClean="0"/>
                        <a:t>6,06</a:t>
                      </a:r>
                      <a:endParaRPr lang="ru-RU" dirty="0"/>
                    </a:p>
                  </a:txBody>
                  <a:tcPr/>
                </a:tc>
                <a:tc>
                  <a:txBody>
                    <a:bodyPr/>
                    <a:lstStyle/>
                    <a:p>
                      <a:r>
                        <a:rPr lang="ru-RU" dirty="0" smtClean="0"/>
                        <a:t>21,48</a:t>
                      </a:r>
                      <a:endParaRPr lang="ru-RU" dirty="0"/>
                    </a:p>
                  </a:txBody>
                  <a:tcPr/>
                </a:tc>
                <a:tc>
                  <a:txBody>
                    <a:bodyPr/>
                    <a:lstStyle/>
                    <a:p>
                      <a:r>
                        <a:rPr lang="ru-RU" dirty="0" smtClean="0"/>
                        <a:t>2,9</a:t>
                      </a:r>
                      <a:endParaRPr lang="ru-RU" dirty="0"/>
                    </a:p>
                  </a:txBody>
                  <a:tcPr/>
                </a:tc>
              </a:tr>
            </a:tbl>
          </a:graphicData>
        </a:graphic>
      </p:graphicFrame>
      <p:sp>
        <p:nvSpPr>
          <p:cNvPr id="3" name="TextBox 2"/>
          <p:cNvSpPr txBox="1"/>
          <p:nvPr/>
        </p:nvSpPr>
        <p:spPr>
          <a:xfrm>
            <a:off x="714348" y="500042"/>
            <a:ext cx="7468006" cy="400110"/>
          </a:xfrm>
          <a:prstGeom prst="rect">
            <a:avLst/>
          </a:prstGeom>
          <a:noFill/>
        </p:spPr>
        <p:txBody>
          <a:bodyPr wrap="none" rtlCol="0">
            <a:spAutoFit/>
          </a:bodyPr>
          <a:lstStyle/>
          <a:p>
            <a:r>
              <a:rPr lang="ru-RU" sz="2000" b="1" dirty="0" smtClean="0"/>
              <a:t>Сложение, вычитание и умножение десятичных дробей, 6 класс.</a:t>
            </a:r>
            <a:endParaRPr lang="ru-RU" sz="2000" b="1" dirty="0"/>
          </a:p>
        </p:txBody>
      </p:sp>
      <p:sp>
        <p:nvSpPr>
          <p:cNvPr id="5" name="TextBox 4"/>
          <p:cNvSpPr txBox="1"/>
          <p:nvPr/>
        </p:nvSpPr>
        <p:spPr>
          <a:xfrm>
            <a:off x="2357422" y="2857496"/>
            <a:ext cx="3786214" cy="369332"/>
          </a:xfrm>
          <a:prstGeom prst="rect">
            <a:avLst/>
          </a:prstGeom>
          <a:noFill/>
        </p:spPr>
        <p:txBody>
          <a:bodyPr wrap="square" rtlCol="0">
            <a:spAutoFit/>
          </a:bodyPr>
          <a:lstStyle/>
          <a:p>
            <a:r>
              <a:rPr lang="ru-RU" dirty="0" smtClean="0"/>
              <a:t>1    2   3   4   5   6   7   8   9   10</a:t>
            </a:r>
            <a:endParaRPr lang="ru-RU" dirty="0"/>
          </a:p>
        </p:txBody>
      </p:sp>
      <p:sp>
        <p:nvSpPr>
          <p:cNvPr id="6" name="TextBox 5"/>
          <p:cNvSpPr txBox="1"/>
          <p:nvPr/>
        </p:nvSpPr>
        <p:spPr>
          <a:xfrm>
            <a:off x="857224" y="3643314"/>
            <a:ext cx="7572428" cy="369332"/>
          </a:xfrm>
          <a:prstGeom prst="rect">
            <a:avLst/>
          </a:prstGeom>
          <a:noFill/>
        </p:spPr>
        <p:txBody>
          <a:bodyPr wrap="square" rtlCol="0">
            <a:spAutoFit/>
          </a:bodyPr>
          <a:lstStyle/>
          <a:p>
            <a:r>
              <a:rPr lang="ru-RU" dirty="0" smtClean="0"/>
              <a:t>11  12    13     14  15  16  17  18  19  20       21  22  23  24  25  26  27  28</a:t>
            </a:r>
            <a:endParaRPr lang="ru-RU" dirty="0"/>
          </a:p>
        </p:txBody>
      </p:sp>
      <p:sp>
        <p:nvSpPr>
          <p:cNvPr id="7" name="TextBox 6"/>
          <p:cNvSpPr txBox="1"/>
          <p:nvPr/>
        </p:nvSpPr>
        <p:spPr>
          <a:xfrm>
            <a:off x="857224" y="4429132"/>
            <a:ext cx="7929618" cy="369332"/>
          </a:xfrm>
          <a:prstGeom prst="rect">
            <a:avLst/>
          </a:prstGeom>
          <a:noFill/>
        </p:spPr>
        <p:txBody>
          <a:bodyPr wrap="square" rtlCol="0">
            <a:spAutoFit/>
          </a:bodyPr>
          <a:lstStyle/>
          <a:p>
            <a:r>
              <a:rPr lang="ru-RU" b="1" dirty="0" smtClean="0">
                <a:solidFill>
                  <a:srgbClr val="FF0000"/>
                </a:solidFill>
              </a:rPr>
              <a:t>У    м      в      </a:t>
            </a:r>
            <a:r>
              <a:rPr lang="ru-RU" b="1" dirty="0" err="1" smtClean="0">
                <a:solidFill>
                  <a:srgbClr val="FF0000"/>
                </a:solidFill>
              </a:rPr>
              <a:t>п</a:t>
            </a:r>
            <a:r>
              <a:rPr lang="ru-RU" b="1" dirty="0" smtClean="0">
                <a:solidFill>
                  <a:srgbClr val="FF0000"/>
                </a:solidFill>
              </a:rPr>
              <a:t>     о    </a:t>
            </a:r>
            <a:r>
              <a:rPr lang="ru-RU" b="1" dirty="0" err="1" smtClean="0">
                <a:solidFill>
                  <a:srgbClr val="FF0000"/>
                </a:solidFill>
              </a:rPr>
              <a:t>р</a:t>
            </a:r>
            <a:r>
              <a:rPr lang="ru-RU" b="1" dirty="0" smtClean="0">
                <a:solidFill>
                  <a:srgbClr val="FF0000"/>
                </a:solidFill>
              </a:rPr>
              <a:t>    я    </a:t>
            </a:r>
            <a:r>
              <a:rPr lang="ru-RU" b="1" dirty="0" err="1" smtClean="0">
                <a:solidFill>
                  <a:srgbClr val="FF0000"/>
                </a:solidFill>
              </a:rPr>
              <a:t>д</a:t>
            </a:r>
            <a:r>
              <a:rPr lang="ru-RU" b="1" dirty="0" smtClean="0">
                <a:solidFill>
                  <a:srgbClr val="FF0000"/>
                </a:solidFill>
              </a:rPr>
              <a:t>     о    к        </a:t>
            </a:r>
            <a:r>
              <a:rPr lang="ru-RU" b="1" dirty="0" err="1" smtClean="0">
                <a:solidFill>
                  <a:srgbClr val="FF0000"/>
                </a:solidFill>
              </a:rPr>
              <a:t>п</a:t>
            </a:r>
            <a:r>
              <a:rPr lang="ru-RU" b="1" dirty="0" smtClean="0">
                <a:solidFill>
                  <a:srgbClr val="FF0000"/>
                </a:solidFill>
              </a:rPr>
              <a:t>     </a:t>
            </a:r>
            <a:r>
              <a:rPr lang="ru-RU" b="1" dirty="0" err="1" smtClean="0">
                <a:solidFill>
                  <a:srgbClr val="FF0000"/>
                </a:solidFill>
              </a:rPr>
              <a:t>р</a:t>
            </a:r>
            <a:r>
              <a:rPr lang="ru-RU" b="1" dirty="0" smtClean="0">
                <a:solidFill>
                  <a:srgbClr val="FF0000"/>
                </a:solidFill>
              </a:rPr>
              <a:t>    и    в    о     </a:t>
            </a:r>
            <a:r>
              <a:rPr lang="ru-RU" b="1" dirty="0" err="1" smtClean="0">
                <a:solidFill>
                  <a:srgbClr val="FF0000"/>
                </a:solidFill>
              </a:rPr>
              <a:t>д</a:t>
            </a:r>
            <a:r>
              <a:rPr lang="ru-RU" b="1" dirty="0" smtClean="0">
                <a:solidFill>
                  <a:srgbClr val="FF0000"/>
                </a:solidFill>
              </a:rPr>
              <a:t>    и    т</a:t>
            </a:r>
            <a:endParaRPr lang="ru-RU" b="1" dirty="0">
              <a:solidFill>
                <a:srgbClr val="FF0000"/>
              </a:solidFill>
            </a:endParaRPr>
          </a:p>
        </p:txBody>
      </p:sp>
      <p:sp>
        <p:nvSpPr>
          <p:cNvPr id="8" name="TextBox 7"/>
          <p:cNvSpPr txBox="1"/>
          <p:nvPr/>
        </p:nvSpPr>
        <p:spPr>
          <a:xfrm>
            <a:off x="2357422" y="3194563"/>
            <a:ext cx="3929090" cy="369332"/>
          </a:xfrm>
          <a:prstGeom prst="rect">
            <a:avLst/>
          </a:prstGeom>
          <a:noFill/>
        </p:spPr>
        <p:txBody>
          <a:bodyPr wrap="square" rtlCol="0">
            <a:spAutoFit/>
          </a:bodyPr>
          <a:lstStyle/>
          <a:p>
            <a:r>
              <a:rPr lang="ru-RU" b="1" dirty="0" smtClean="0">
                <a:solidFill>
                  <a:srgbClr val="FF0000"/>
                </a:solidFill>
              </a:rPr>
              <a:t>М   а    т    е   м   а   т   и   к   а</a:t>
            </a:r>
            <a:endParaRPr lang="ru-RU" b="1" dirty="0">
              <a:solidFill>
                <a:srgbClr val="FF0000"/>
              </a:solidFill>
            </a:endParaRPr>
          </a:p>
        </p:txBody>
      </p:sp>
      <p:pic>
        <p:nvPicPr>
          <p:cNvPr id="6146" name="Picture 2" descr="C:\Users\User\Downloads\f4GRLocHrOo.jpg"/>
          <p:cNvPicPr>
            <a:picLocks noChangeAspect="1" noChangeArrowheads="1"/>
          </p:cNvPicPr>
          <p:nvPr/>
        </p:nvPicPr>
        <p:blipFill>
          <a:blip r:embed="rId2"/>
          <a:srcRect/>
          <a:stretch>
            <a:fillRect/>
          </a:stretch>
        </p:blipFill>
        <p:spPr bwMode="auto">
          <a:xfrm>
            <a:off x="285720" y="5171752"/>
            <a:ext cx="1643074" cy="1686247"/>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714356"/>
            <a:ext cx="1718740" cy="461665"/>
          </a:xfrm>
          <a:prstGeom prst="rect">
            <a:avLst/>
          </a:prstGeom>
          <a:noFill/>
        </p:spPr>
        <p:txBody>
          <a:bodyPr wrap="none" rtlCol="0">
            <a:spAutoFit/>
          </a:bodyPr>
          <a:lstStyle/>
          <a:p>
            <a:r>
              <a:rPr lang="ru-RU" sz="2400" b="1" dirty="0" smtClean="0"/>
              <a:t>Вычислить:</a:t>
            </a:r>
            <a:endParaRPr lang="ru-RU" sz="2400" b="1" dirty="0"/>
          </a:p>
        </p:txBody>
      </p:sp>
      <p:sp>
        <p:nvSpPr>
          <p:cNvPr id="3" name="TextBox 2"/>
          <p:cNvSpPr txBox="1"/>
          <p:nvPr/>
        </p:nvSpPr>
        <p:spPr>
          <a:xfrm>
            <a:off x="285720" y="1285860"/>
            <a:ext cx="3929090" cy="1477328"/>
          </a:xfrm>
          <a:prstGeom prst="rect">
            <a:avLst/>
          </a:prstGeom>
          <a:noFill/>
        </p:spPr>
        <p:txBody>
          <a:bodyPr wrap="square" rtlCol="0">
            <a:spAutoFit/>
          </a:bodyPr>
          <a:lstStyle/>
          <a:p>
            <a:pPr marL="342900" indent="-342900">
              <a:buAutoNum type="arabicPeriod"/>
            </a:pPr>
            <a:r>
              <a:rPr lang="ru-RU" dirty="0" smtClean="0"/>
              <a:t>(3,6+1,5)*0,2               (1,02)</a:t>
            </a:r>
          </a:p>
          <a:p>
            <a:pPr marL="342900" indent="-342900">
              <a:buAutoNum type="arabicPeriod" startAt="2"/>
            </a:pPr>
            <a:r>
              <a:rPr lang="ru-RU" dirty="0" smtClean="0"/>
              <a:t>(6,7-3,4)*1,3                (4,29)</a:t>
            </a:r>
          </a:p>
          <a:p>
            <a:pPr marL="342900" indent="-342900">
              <a:buAutoNum type="arabicPeriod" startAt="3"/>
            </a:pPr>
            <a:r>
              <a:rPr lang="ru-RU" dirty="0" smtClean="0"/>
              <a:t> 4,1*0,6+3,6                 (6,06)</a:t>
            </a:r>
          </a:p>
          <a:p>
            <a:pPr marL="342900" indent="-342900">
              <a:buAutoNum type="arabicPeriod" startAt="4"/>
            </a:pPr>
            <a:r>
              <a:rPr lang="ru-RU" dirty="0" smtClean="0"/>
              <a:t>12,6-1,4*2,3                 (9,38)</a:t>
            </a:r>
          </a:p>
          <a:p>
            <a:pPr marL="342900" indent="-342900"/>
            <a:r>
              <a:rPr lang="ru-RU" dirty="0" smtClean="0"/>
              <a:t>5.   11,37-4,5*2,3               ( 1,02)  </a:t>
            </a:r>
          </a:p>
        </p:txBody>
      </p:sp>
      <p:sp>
        <p:nvSpPr>
          <p:cNvPr id="4" name="TextBox 3"/>
          <p:cNvSpPr txBox="1"/>
          <p:nvPr/>
        </p:nvSpPr>
        <p:spPr>
          <a:xfrm>
            <a:off x="285720" y="2643182"/>
            <a:ext cx="3786214" cy="369332"/>
          </a:xfrm>
          <a:prstGeom prst="rect">
            <a:avLst/>
          </a:prstGeom>
          <a:noFill/>
        </p:spPr>
        <p:txBody>
          <a:bodyPr wrap="square" rtlCol="0">
            <a:spAutoFit/>
          </a:bodyPr>
          <a:lstStyle/>
          <a:p>
            <a:r>
              <a:rPr lang="ru-RU" dirty="0" smtClean="0"/>
              <a:t>6.   4,8-0,17*3                    (4,29)</a:t>
            </a:r>
          </a:p>
        </p:txBody>
      </p:sp>
      <p:sp>
        <p:nvSpPr>
          <p:cNvPr id="5" name="TextBox 4"/>
          <p:cNvSpPr txBox="1"/>
          <p:nvPr/>
        </p:nvSpPr>
        <p:spPr>
          <a:xfrm>
            <a:off x="285720" y="2928934"/>
            <a:ext cx="3786214" cy="3487758"/>
          </a:xfrm>
          <a:prstGeom prst="rect">
            <a:avLst/>
          </a:prstGeom>
          <a:noFill/>
        </p:spPr>
        <p:txBody>
          <a:bodyPr wrap="square" rtlCol="0">
            <a:spAutoFit/>
          </a:bodyPr>
          <a:lstStyle/>
          <a:p>
            <a:pPr marL="342900" indent="-342900">
              <a:buAutoNum type="arabicPeriod" startAt="7"/>
            </a:pPr>
            <a:r>
              <a:rPr lang="ru-RU" dirty="0" smtClean="0"/>
              <a:t>43,41-8,3*4,5               (6,06)</a:t>
            </a:r>
          </a:p>
          <a:p>
            <a:pPr marL="342900" indent="-342900">
              <a:buAutoNum type="arabicPeriod" startAt="7"/>
            </a:pPr>
            <a:r>
              <a:rPr lang="ru-RU" dirty="0" smtClean="0"/>
              <a:t>3,4*(8,7-4,6)                 (13,94)</a:t>
            </a:r>
          </a:p>
          <a:p>
            <a:pPr marL="342900" indent="-342900">
              <a:buAutoNum type="arabicPeriod" startAt="7"/>
            </a:pPr>
            <a:r>
              <a:rPr lang="ru-RU" dirty="0" smtClean="0"/>
              <a:t>(24,3-16,8)*1,4             (10,5)</a:t>
            </a:r>
          </a:p>
          <a:p>
            <a:pPr marL="342900" indent="-342900">
              <a:buAutoNum type="arabicPeriod" startAt="7"/>
            </a:pPr>
            <a:r>
              <a:rPr lang="ru-RU" dirty="0"/>
              <a:t> </a:t>
            </a:r>
            <a:r>
              <a:rPr lang="ru-RU" dirty="0" smtClean="0"/>
              <a:t>(6,7-3,4)*1,3                (4,29)</a:t>
            </a:r>
          </a:p>
          <a:p>
            <a:pPr marL="342900" indent="-342900">
              <a:buAutoNum type="arabicPeriod" startAt="7"/>
            </a:pPr>
            <a:r>
              <a:rPr lang="ru-RU" dirty="0"/>
              <a:t> </a:t>
            </a:r>
            <a:r>
              <a:rPr lang="ru-RU" dirty="0" smtClean="0"/>
              <a:t>16,8+1,3*3,6               (21,48)</a:t>
            </a:r>
          </a:p>
          <a:p>
            <a:pPr marL="342900" indent="-342900">
              <a:buAutoNum type="arabicPeriod" startAt="7"/>
            </a:pPr>
            <a:r>
              <a:rPr lang="ru-RU" dirty="0"/>
              <a:t> </a:t>
            </a:r>
            <a:r>
              <a:rPr lang="ru-RU" dirty="0" smtClean="0"/>
              <a:t>(3,6+1,5)*0,2               (1,02)</a:t>
            </a:r>
          </a:p>
          <a:p>
            <a:pPr marL="342900" indent="-342900">
              <a:buAutoNum type="arabicPeriod" startAt="7"/>
            </a:pPr>
            <a:r>
              <a:rPr lang="ru-RU" dirty="0"/>
              <a:t> </a:t>
            </a:r>
            <a:r>
              <a:rPr lang="ru-RU" dirty="0" smtClean="0"/>
              <a:t> 4,2-1,3*0,8                 (3,16)</a:t>
            </a:r>
          </a:p>
          <a:p>
            <a:pPr marL="342900" indent="-342900">
              <a:buAutoNum type="arabicPeriod" startAt="7"/>
            </a:pPr>
            <a:r>
              <a:rPr lang="ru-RU" dirty="0"/>
              <a:t> </a:t>
            </a:r>
            <a:r>
              <a:rPr lang="ru-RU" dirty="0" smtClean="0"/>
              <a:t> (3,7-2,4)*1,7               (2,21)</a:t>
            </a:r>
          </a:p>
          <a:p>
            <a:pPr marL="342900" indent="-342900">
              <a:buAutoNum type="arabicPeriod" startAt="7"/>
            </a:pPr>
            <a:r>
              <a:rPr lang="ru-RU" dirty="0"/>
              <a:t> </a:t>
            </a:r>
            <a:r>
              <a:rPr lang="ru-RU" dirty="0" smtClean="0"/>
              <a:t> 1,6*12,3-1,6*2,3         (16)</a:t>
            </a:r>
          </a:p>
          <a:p>
            <a:pPr marL="342900" indent="-342900">
              <a:buAutoNum type="arabicPeriod" startAt="7"/>
            </a:pPr>
            <a:r>
              <a:rPr lang="ru-RU" dirty="0"/>
              <a:t> </a:t>
            </a:r>
            <a:r>
              <a:rPr lang="ru-RU" dirty="0" smtClean="0"/>
              <a:t> 47,4-6,1*3,5               (26,05)</a:t>
            </a:r>
          </a:p>
          <a:p>
            <a:pPr marL="342900" indent="-342900">
              <a:buAutoNum type="arabicPeriod" startAt="7"/>
            </a:pPr>
            <a:endParaRPr lang="ru-RU" dirty="0"/>
          </a:p>
          <a:p>
            <a:pPr marL="342900" indent="-342900"/>
            <a:r>
              <a:rPr lang="ru-RU" dirty="0" smtClean="0"/>
              <a:t>      </a:t>
            </a:r>
            <a:endParaRPr lang="ru-RU" dirty="0"/>
          </a:p>
        </p:txBody>
      </p:sp>
      <p:sp>
        <p:nvSpPr>
          <p:cNvPr id="6" name="TextBox 5"/>
          <p:cNvSpPr txBox="1"/>
          <p:nvPr/>
        </p:nvSpPr>
        <p:spPr>
          <a:xfrm>
            <a:off x="4286248" y="1285860"/>
            <a:ext cx="4357718" cy="3416320"/>
          </a:xfrm>
          <a:prstGeom prst="rect">
            <a:avLst/>
          </a:prstGeom>
          <a:noFill/>
        </p:spPr>
        <p:txBody>
          <a:bodyPr wrap="square" rtlCol="0">
            <a:spAutoFit/>
          </a:bodyPr>
          <a:lstStyle/>
          <a:p>
            <a:r>
              <a:rPr lang="ru-RU" dirty="0" smtClean="0"/>
              <a:t>17.  (18,6-12,8)*0,5               (2,9)</a:t>
            </a:r>
          </a:p>
          <a:p>
            <a:pPr marL="342900" indent="-342900">
              <a:buAutoNum type="arabicPeriod" startAt="18"/>
            </a:pPr>
            <a:r>
              <a:rPr lang="ru-RU" dirty="0" smtClean="0"/>
              <a:t> 6,7*2,3-10,6                    (4,81)</a:t>
            </a:r>
          </a:p>
          <a:p>
            <a:pPr marL="342900" indent="-342900"/>
            <a:r>
              <a:rPr lang="ru-RU" dirty="0" smtClean="0"/>
              <a:t>19.  3,2*2,4+8,32                   (16)</a:t>
            </a:r>
          </a:p>
          <a:p>
            <a:pPr marL="342900" indent="-342900"/>
            <a:r>
              <a:rPr lang="ru-RU" dirty="0" smtClean="0"/>
              <a:t>20.  (24,3-16,8)*1,4               (10,5)</a:t>
            </a:r>
          </a:p>
          <a:p>
            <a:pPr marL="342900" indent="-342900"/>
            <a:r>
              <a:rPr lang="ru-RU" dirty="0" smtClean="0"/>
              <a:t>21.  (3,7-2,4)*1,7                   (2,21)</a:t>
            </a:r>
          </a:p>
          <a:p>
            <a:pPr marL="342900" indent="-342900"/>
            <a:r>
              <a:rPr lang="ru-RU" dirty="0" smtClean="0"/>
              <a:t>22.  12,82+6,3*2,1                 (26,05)</a:t>
            </a:r>
          </a:p>
          <a:p>
            <a:pPr marL="342900" indent="-342900"/>
            <a:r>
              <a:rPr lang="ru-RU" dirty="0" smtClean="0"/>
              <a:t>23.  3,4*(8,7-4,6)                   (13,94)</a:t>
            </a:r>
          </a:p>
          <a:p>
            <a:pPr marL="342900" indent="-342900"/>
            <a:r>
              <a:rPr lang="ru-RU" dirty="0" smtClean="0"/>
              <a:t>24.  4,14-1,4*0,7                   (3,16)</a:t>
            </a:r>
          </a:p>
          <a:p>
            <a:pPr marL="342900" indent="-342900"/>
            <a:r>
              <a:rPr lang="ru-RU" dirty="0" smtClean="0"/>
              <a:t>25.  1,6*11,5-1,6*1,5             (16)</a:t>
            </a:r>
          </a:p>
          <a:p>
            <a:pPr marL="342900" indent="-342900">
              <a:buAutoNum type="arabicPlain" startAt="26"/>
            </a:pPr>
            <a:r>
              <a:rPr lang="ru-RU" dirty="0" smtClean="0"/>
              <a:t> 3,8*4,6-12,67                  (4,81)</a:t>
            </a:r>
          </a:p>
          <a:p>
            <a:pPr marL="342900" indent="-342900"/>
            <a:r>
              <a:rPr lang="ru-RU" dirty="0" smtClean="0"/>
              <a:t>27.  12,3*0,9+2,87                 (13,94)</a:t>
            </a:r>
          </a:p>
          <a:p>
            <a:pPr marL="342900" indent="-342900"/>
            <a:r>
              <a:rPr lang="ru-RU" dirty="0" smtClean="0"/>
              <a:t>28   0,9*7,02-0,258                (6,06)</a:t>
            </a:r>
            <a:endParaRPr lang="ru-RU" dirty="0"/>
          </a:p>
        </p:txBody>
      </p:sp>
      <p:pic>
        <p:nvPicPr>
          <p:cNvPr id="7170" name="Picture 2" descr="C:\Users\User\Downloads\rebenok.jpg"/>
          <p:cNvPicPr>
            <a:picLocks noChangeAspect="1" noChangeArrowheads="1"/>
          </p:cNvPicPr>
          <p:nvPr/>
        </p:nvPicPr>
        <p:blipFill>
          <a:blip r:embed="rId2"/>
          <a:srcRect/>
          <a:stretch>
            <a:fillRect/>
          </a:stretch>
        </p:blipFill>
        <p:spPr bwMode="auto">
          <a:xfrm>
            <a:off x="5357818" y="4786322"/>
            <a:ext cx="3143272" cy="1857388"/>
          </a:xfrm>
          <a:prstGeom prst="rect">
            <a:avLst/>
          </a:prstGeom>
          <a:noFill/>
        </p:spPr>
      </p:pic>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User\Downloads\img1.jpg"/>
          <p:cNvPicPr>
            <a:picLocks noChangeAspect="1" noChangeArrowheads="1"/>
          </p:cNvPicPr>
          <p:nvPr/>
        </p:nvPicPr>
        <p:blipFill>
          <a:blip r:embed="rId2"/>
          <a:srcRect/>
          <a:stretch>
            <a:fillRect/>
          </a:stretch>
        </p:blipFill>
        <p:spPr bwMode="auto">
          <a:xfrm>
            <a:off x="1" y="0"/>
            <a:ext cx="9144000"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0298" y="285728"/>
            <a:ext cx="4786346" cy="461665"/>
          </a:xfrm>
          <a:prstGeom prst="rect">
            <a:avLst/>
          </a:prstGeom>
          <a:noFill/>
        </p:spPr>
        <p:txBody>
          <a:bodyPr wrap="square" rtlCol="0">
            <a:spAutoFit/>
          </a:bodyPr>
          <a:lstStyle/>
          <a:p>
            <a:r>
              <a:rPr lang="ru-RU" sz="2400" b="1" dirty="0" smtClean="0"/>
              <a:t>Урок-викторина в  6 классе</a:t>
            </a:r>
            <a:endParaRPr lang="ru-RU" sz="2400" b="1" dirty="0"/>
          </a:p>
        </p:txBody>
      </p:sp>
      <p:sp>
        <p:nvSpPr>
          <p:cNvPr id="3" name="TextBox 2"/>
          <p:cNvSpPr txBox="1"/>
          <p:nvPr/>
        </p:nvSpPr>
        <p:spPr>
          <a:xfrm>
            <a:off x="428596" y="1071546"/>
            <a:ext cx="3857652" cy="523220"/>
          </a:xfrm>
          <a:prstGeom prst="rect">
            <a:avLst/>
          </a:prstGeom>
          <a:noFill/>
        </p:spPr>
        <p:txBody>
          <a:bodyPr wrap="square" rtlCol="0">
            <a:spAutoFit/>
          </a:bodyPr>
          <a:lstStyle/>
          <a:p>
            <a:r>
              <a:rPr lang="ru-RU" sz="2800" b="1" dirty="0" smtClean="0"/>
              <a:t>Тема.</a:t>
            </a:r>
            <a:r>
              <a:rPr lang="ru-RU" sz="2000" b="1" dirty="0" smtClean="0"/>
              <a:t> </a:t>
            </a:r>
            <a:r>
              <a:rPr lang="ru-RU" sz="2000" dirty="0" smtClean="0"/>
              <a:t>Рациональные числа.</a:t>
            </a:r>
            <a:endParaRPr lang="ru-RU" sz="2800" b="1" dirty="0"/>
          </a:p>
        </p:txBody>
      </p:sp>
      <p:sp>
        <p:nvSpPr>
          <p:cNvPr id="4" name="TextBox 3"/>
          <p:cNvSpPr txBox="1"/>
          <p:nvPr/>
        </p:nvSpPr>
        <p:spPr>
          <a:xfrm>
            <a:off x="428596" y="1643050"/>
            <a:ext cx="8286808" cy="1077218"/>
          </a:xfrm>
          <a:prstGeom prst="rect">
            <a:avLst/>
          </a:prstGeom>
          <a:noFill/>
        </p:spPr>
        <p:txBody>
          <a:bodyPr wrap="square" rtlCol="0">
            <a:spAutoFit/>
          </a:bodyPr>
          <a:lstStyle/>
          <a:p>
            <a:r>
              <a:rPr lang="ru-RU" sz="2400" b="1" dirty="0" smtClean="0"/>
              <a:t>Цель урока.</a:t>
            </a:r>
            <a:r>
              <a:rPr lang="ru-RU" sz="2000" dirty="0" smtClean="0"/>
              <a:t>  Отобразить умения и навыки в вычислении числовых выражений, содержащих сложение, вычитание, умножение и деление рациональных чисел.</a:t>
            </a:r>
            <a:endParaRPr lang="ru-RU" sz="2400" b="1" dirty="0"/>
          </a:p>
        </p:txBody>
      </p:sp>
      <p:sp>
        <p:nvSpPr>
          <p:cNvPr id="5" name="TextBox 4"/>
          <p:cNvSpPr txBox="1"/>
          <p:nvPr/>
        </p:nvSpPr>
        <p:spPr>
          <a:xfrm>
            <a:off x="2214546" y="2786058"/>
            <a:ext cx="2571768" cy="461665"/>
          </a:xfrm>
          <a:prstGeom prst="rect">
            <a:avLst/>
          </a:prstGeom>
          <a:noFill/>
        </p:spPr>
        <p:txBody>
          <a:bodyPr wrap="square" rtlCol="0">
            <a:spAutoFit/>
          </a:bodyPr>
          <a:lstStyle/>
          <a:p>
            <a:r>
              <a:rPr lang="ru-RU" sz="2400" b="1" dirty="0" smtClean="0"/>
              <a:t>Ход урока.</a:t>
            </a:r>
            <a:endParaRPr lang="ru-RU" sz="2400" b="1" dirty="0"/>
          </a:p>
        </p:txBody>
      </p:sp>
      <p:sp>
        <p:nvSpPr>
          <p:cNvPr id="6" name="TextBox 5"/>
          <p:cNvSpPr txBox="1"/>
          <p:nvPr/>
        </p:nvSpPr>
        <p:spPr>
          <a:xfrm>
            <a:off x="428596" y="3500438"/>
            <a:ext cx="7786742" cy="1477328"/>
          </a:xfrm>
          <a:prstGeom prst="rect">
            <a:avLst/>
          </a:prstGeom>
          <a:noFill/>
        </p:spPr>
        <p:txBody>
          <a:bodyPr wrap="square" rtlCol="0">
            <a:spAutoFit/>
          </a:bodyPr>
          <a:lstStyle/>
          <a:p>
            <a:pPr marL="342900" indent="-342900">
              <a:buAutoNum type="arabicPeriod"/>
            </a:pPr>
            <a:r>
              <a:rPr lang="ru-RU" dirty="0" smtClean="0"/>
              <a:t>Организационный момент.</a:t>
            </a:r>
          </a:p>
          <a:p>
            <a:pPr marL="342900" indent="-342900"/>
            <a:r>
              <a:rPr lang="ru-RU" dirty="0" smtClean="0"/>
              <a:t>       Класс разбивается на две группы (команды).Представление команд (название команд) и их капитанов. Им вручаются маршрутные листы.  </a:t>
            </a:r>
            <a:r>
              <a:rPr lang="ru-RU" dirty="0"/>
              <a:t>К</a:t>
            </a:r>
            <a:r>
              <a:rPr lang="ru-RU" dirty="0" smtClean="0"/>
              <a:t>аждый правильный ответ оценивается жетоном. Победит та команда, которая наберет больше очков.</a:t>
            </a:r>
          </a:p>
        </p:txBody>
      </p:sp>
      <p:sp>
        <p:nvSpPr>
          <p:cNvPr id="9" name="TextBox 8"/>
          <p:cNvSpPr txBox="1"/>
          <p:nvPr/>
        </p:nvSpPr>
        <p:spPr>
          <a:xfrm>
            <a:off x="3571868" y="4929198"/>
            <a:ext cx="785818" cy="307777"/>
          </a:xfrm>
          <a:prstGeom prst="rect">
            <a:avLst/>
          </a:prstGeom>
          <a:noFill/>
        </p:spPr>
        <p:txBody>
          <a:bodyPr wrap="square" rtlCol="0">
            <a:spAutoFit/>
          </a:bodyPr>
          <a:lstStyle/>
          <a:p>
            <a:r>
              <a:rPr lang="ru-RU" sz="1400" b="1" dirty="0" smtClean="0"/>
              <a:t>вокзал</a:t>
            </a:r>
            <a:endParaRPr lang="ru-RU" sz="1400" b="1" dirty="0"/>
          </a:p>
        </p:txBody>
      </p:sp>
      <p:cxnSp>
        <p:nvCxnSpPr>
          <p:cNvPr id="11" name="Прямая со стрелкой 10"/>
          <p:cNvCxnSpPr/>
          <p:nvPr/>
        </p:nvCxnSpPr>
        <p:spPr>
          <a:xfrm rot="10800000">
            <a:off x="4286248" y="5143512"/>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643174" y="5214950"/>
            <a:ext cx="1143008" cy="307777"/>
          </a:xfrm>
          <a:prstGeom prst="rect">
            <a:avLst/>
          </a:prstGeom>
          <a:noFill/>
        </p:spPr>
        <p:txBody>
          <a:bodyPr wrap="square" rtlCol="0">
            <a:spAutoFit/>
          </a:bodyPr>
          <a:lstStyle/>
          <a:p>
            <a:r>
              <a:rPr lang="ru-RU" sz="1400" dirty="0" smtClean="0"/>
              <a:t>Станция 1</a:t>
            </a:r>
            <a:endParaRPr lang="ru-RU" sz="1400" dirty="0"/>
          </a:p>
        </p:txBody>
      </p:sp>
      <p:cxnSp>
        <p:nvCxnSpPr>
          <p:cNvPr id="26" name="Прямая со стрелкой 25"/>
          <p:cNvCxnSpPr/>
          <p:nvPr/>
        </p:nvCxnSpPr>
        <p:spPr>
          <a:xfrm rot="5400000">
            <a:off x="2821773" y="5464985"/>
            <a:ext cx="285751" cy="214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214546" y="5715016"/>
            <a:ext cx="2000264" cy="307777"/>
          </a:xfrm>
          <a:prstGeom prst="rect">
            <a:avLst/>
          </a:prstGeom>
          <a:noFill/>
        </p:spPr>
        <p:txBody>
          <a:bodyPr wrap="square" rtlCol="0">
            <a:spAutoFit/>
          </a:bodyPr>
          <a:lstStyle/>
          <a:p>
            <a:r>
              <a:rPr lang="ru-RU" sz="1400" dirty="0"/>
              <a:t> </a:t>
            </a:r>
            <a:r>
              <a:rPr lang="ru-RU" sz="1400" dirty="0" smtClean="0"/>
              <a:t>Станция 2</a:t>
            </a:r>
            <a:endParaRPr lang="ru-RU" sz="1400" dirty="0"/>
          </a:p>
        </p:txBody>
      </p:sp>
      <p:cxnSp>
        <p:nvCxnSpPr>
          <p:cNvPr id="35" name="Прямая со стрелкой 34"/>
          <p:cNvCxnSpPr/>
          <p:nvPr/>
        </p:nvCxnSpPr>
        <p:spPr>
          <a:xfrm rot="16200000" flipV="1">
            <a:off x="4607719" y="5536421"/>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rot="16200000" flipH="1">
            <a:off x="2786050" y="6072206"/>
            <a:ext cx="42862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endCxn id="24" idx="0"/>
          </p:cNvCxnSpPr>
          <p:nvPr/>
        </p:nvCxnSpPr>
        <p:spPr>
          <a:xfrm rot="10800000" flipV="1">
            <a:off x="3214678" y="5143512"/>
            <a:ext cx="28575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flipH="1">
            <a:off x="4000496" y="6357958"/>
            <a:ext cx="1500198" cy="307777"/>
          </a:xfrm>
          <a:prstGeom prst="rect">
            <a:avLst/>
          </a:prstGeom>
          <a:noFill/>
        </p:spPr>
        <p:txBody>
          <a:bodyPr wrap="square" rtlCol="0">
            <a:spAutoFit/>
          </a:bodyPr>
          <a:lstStyle/>
          <a:p>
            <a:r>
              <a:rPr lang="ru-RU" sz="1400" dirty="0" smtClean="0"/>
              <a:t>Станция 4</a:t>
            </a:r>
            <a:endParaRPr lang="ru-RU" sz="1400" dirty="0"/>
          </a:p>
        </p:txBody>
      </p:sp>
      <p:sp>
        <p:nvSpPr>
          <p:cNvPr id="75" name="TextBox 74"/>
          <p:cNvSpPr txBox="1"/>
          <p:nvPr/>
        </p:nvSpPr>
        <p:spPr>
          <a:xfrm>
            <a:off x="4286248" y="5786454"/>
            <a:ext cx="2214578" cy="307777"/>
          </a:xfrm>
          <a:prstGeom prst="rect">
            <a:avLst/>
          </a:prstGeom>
          <a:noFill/>
        </p:spPr>
        <p:txBody>
          <a:bodyPr wrap="square" rtlCol="0">
            <a:spAutoFit/>
          </a:bodyPr>
          <a:lstStyle/>
          <a:p>
            <a:r>
              <a:rPr lang="ru-RU" sz="1400" dirty="0" smtClean="0"/>
              <a:t>Станция 5</a:t>
            </a:r>
            <a:endParaRPr lang="ru-RU" sz="1400" dirty="0"/>
          </a:p>
        </p:txBody>
      </p:sp>
      <p:sp>
        <p:nvSpPr>
          <p:cNvPr id="85" name="Прямоугольник 84"/>
          <p:cNvSpPr/>
          <p:nvPr/>
        </p:nvSpPr>
        <p:spPr>
          <a:xfrm>
            <a:off x="4143372" y="5214950"/>
            <a:ext cx="1571636" cy="307777"/>
          </a:xfrm>
          <a:prstGeom prst="rect">
            <a:avLst/>
          </a:prstGeom>
        </p:spPr>
        <p:txBody>
          <a:bodyPr wrap="square">
            <a:spAutoFit/>
          </a:bodyPr>
          <a:lstStyle/>
          <a:p>
            <a:pPr lvl="0"/>
            <a:r>
              <a:rPr lang="ru-RU" sz="1400" dirty="0">
                <a:solidFill>
                  <a:prstClr val="black"/>
                </a:solidFill>
              </a:rPr>
              <a:t>Станция 6</a:t>
            </a:r>
          </a:p>
        </p:txBody>
      </p:sp>
      <p:cxnSp>
        <p:nvCxnSpPr>
          <p:cNvPr id="114" name="Прямая со стрелкой 113"/>
          <p:cNvCxnSpPr/>
          <p:nvPr/>
        </p:nvCxnSpPr>
        <p:spPr>
          <a:xfrm rot="5400000" flipH="1" flipV="1">
            <a:off x="4429124" y="6072206"/>
            <a:ext cx="28575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7" name="Прямая со стрелкой 116"/>
          <p:cNvCxnSpPr/>
          <p:nvPr/>
        </p:nvCxnSpPr>
        <p:spPr>
          <a:xfrm>
            <a:off x="3714744" y="650083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2786050" y="6357958"/>
            <a:ext cx="1500198" cy="307777"/>
          </a:xfrm>
          <a:prstGeom prst="rect">
            <a:avLst/>
          </a:prstGeom>
          <a:noFill/>
        </p:spPr>
        <p:txBody>
          <a:bodyPr wrap="square" rtlCol="0">
            <a:spAutoFit/>
          </a:bodyPr>
          <a:lstStyle/>
          <a:p>
            <a:r>
              <a:rPr lang="ru-RU" sz="1400" dirty="0" smtClean="0"/>
              <a:t>Станция 3</a:t>
            </a:r>
            <a:endParaRPr lang="ru-RU" sz="1400" dirty="0"/>
          </a:p>
        </p:txBody>
      </p:sp>
    </p:spTree>
  </p:cSld>
  <p:clrMapOvr>
    <a:masterClrMapping/>
  </p:clrMapOvr>
  <p:transition>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20" y="1000108"/>
            <a:ext cx="8358246" cy="4955203"/>
          </a:xfrm>
          <a:prstGeom prst="rect">
            <a:avLst/>
          </a:prstGeom>
          <a:noFill/>
        </p:spPr>
        <p:txBody>
          <a:bodyPr wrap="square" rtlCol="0">
            <a:spAutoFit/>
          </a:bodyPr>
          <a:lstStyle/>
          <a:p>
            <a:pPr marL="342900" indent="-342900"/>
            <a:r>
              <a:rPr lang="ru-RU" sz="2000" b="1" dirty="0" smtClean="0"/>
              <a:t>1. Вокзал</a:t>
            </a:r>
            <a:r>
              <a:rPr lang="ru-RU" sz="3600" b="1" dirty="0" smtClean="0"/>
              <a:t>. </a:t>
            </a:r>
            <a:r>
              <a:rPr lang="ru-RU" sz="2800" i="1" dirty="0" smtClean="0"/>
              <a:t>Вопросы по теме.</a:t>
            </a:r>
          </a:p>
          <a:p>
            <a:pPr marL="342900" indent="-342900">
              <a:buAutoNum type="arabicParenR"/>
            </a:pPr>
            <a:r>
              <a:rPr lang="ru-RU" sz="2800" dirty="0" smtClean="0"/>
              <a:t>Какие числа называются рациональными?</a:t>
            </a:r>
          </a:p>
          <a:p>
            <a:pPr marL="342900" indent="-342900">
              <a:buAutoNum type="arabicParenR" startAt="2"/>
            </a:pPr>
            <a:r>
              <a:rPr lang="ru-RU" sz="2800" dirty="0" smtClean="0"/>
              <a:t>Что называется координатной прямой?</a:t>
            </a:r>
          </a:p>
          <a:p>
            <a:pPr marL="342900" indent="-342900">
              <a:buAutoNum type="arabicParenR" startAt="3"/>
            </a:pPr>
            <a:r>
              <a:rPr lang="ru-RU" sz="2800" dirty="0" smtClean="0"/>
              <a:t>Какие числа называются противоположными?</a:t>
            </a:r>
          </a:p>
          <a:p>
            <a:pPr marL="342900" indent="-342900">
              <a:buAutoNum type="arabicParenR" startAt="4"/>
            </a:pPr>
            <a:r>
              <a:rPr lang="ru-RU" sz="2800" dirty="0" smtClean="0"/>
              <a:t>Модуль положительных чисел.</a:t>
            </a:r>
          </a:p>
          <a:p>
            <a:pPr marL="342900" indent="-342900">
              <a:buAutoNum type="arabicParenR" startAt="5"/>
            </a:pPr>
            <a:r>
              <a:rPr lang="ru-RU" sz="2800" dirty="0" smtClean="0"/>
              <a:t>Модуль отрицательных чисел.</a:t>
            </a:r>
          </a:p>
          <a:p>
            <a:pPr marL="342900" indent="-342900">
              <a:buAutoNum type="arabicParenR" startAt="6"/>
            </a:pPr>
            <a:r>
              <a:rPr lang="ru-RU" sz="2800" dirty="0" smtClean="0"/>
              <a:t>Как сравнивать рациональные числа?</a:t>
            </a:r>
          </a:p>
          <a:p>
            <a:pPr marL="342900" indent="-342900">
              <a:buAutoNum type="arabicParenR" startAt="7"/>
            </a:pPr>
            <a:r>
              <a:rPr lang="ru-RU" sz="2800" dirty="0" smtClean="0"/>
              <a:t>Как сложить отрицательные числа?</a:t>
            </a:r>
          </a:p>
          <a:p>
            <a:pPr marL="342900" indent="-342900">
              <a:buAutoNum type="arabicParenR" startAt="8"/>
            </a:pPr>
            <a:r>
              <a:rPr lang="ru-RU" sz="2800" dirty="0" smtClean="0"/>
              <a:t>Как вычитаются рациональные числа?</a:t>
            </a:r>
          </a:p>
          <a:p>
            <a:pPr marL="342900" indent="-342900">
              <a:buAutoNum type="arabicParenR" startAt="9"/>
            </a:pPr>
            <a:r>
              <a:rPr lang="ru-RU" sz="2800" dirty="0" smtClean="0"/>
              <a:t>Умножение рациональных чисел.</a:t>
            </a:r>
          </a:p>
          <a:p>
            <a:pPr marL="342900" indent="-342900"/>
            <a:r>
              <a:rPr lang="ru-RU" sz="2800" dirty="0" smtClean="0"/>
              <a:t>10) Деление рациональных чисел.</a:t>
            </a:r>
            <a:endParaRPr lang="ru-RU" sz="3200" dirty="0" smtClean="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20" y="357166"/>
            <a:ext cx="8143932" cy="923330"/>
          </a:xfrm>
          <a:prstGeom prst="rect">
            <a:avLst/>
          </a:prstGeom>
          <a:noFill/>
        </p:spPr>
        <p:txBody>
          <a:bodyPr wrap="square" rtlCol="0">
            <a:spAutoFit/>
          </a:bodyPr>
          <a:lstStyle/>
          <a:p>
            <a:r>
              <a:rPr lang="ru-RU" b="1" i="1" dirty="0" smtClean="0"/>
              <a:t>Станция </a:t>
            </a:r>
            <a:r>
              <a:rPr lang="ru-RU" b="1" i="1" dirty="0" smtClean="0"/>
              <a:t>1.  </a:t>
            </a:r>
            <a:r>
              <a:rPr lang="ru-RU" b="1" dirty="0" smtClean="0">
                <a:solidFill>
                  <a:srgbClr val="FF0000"/>
                </a:solidFill>
              </a:rPr>
              <a:t>Математическая цепочка.</a:t>
            </a:r>
          </a:p>
          <a:p>
            <a:r>
              <a:rPr lang="ru-RU" dirty="0" smtClean="0"/>
              <a:t>Составить поезд из «вагончиков» так , чтобы предыдущий ответ был первым числом в следующем примере. </a:t>
            </a:r>
            <a:endParaRPr lang="ru-RU" dirty="0"/>
          </a:p>
        </p:txBody>
      </p:sp>
      <p:graphicFrame>
        <p:nvGraphicFramePr>
          <p:cNvPr id="7" name="Таблица 6"/>
          <p:cNvGraphicFramePr>
            <a:graphicFrameLocks noGrp="1"/>
          </p:cNvGraphicFramePr>
          <p:nvPr/>
        </p:nvGraphicFramePr>
        <p:xfrm>
          <a:off x="307818" y="1634480"/>
          <a:ext cx="1192348" cy="365760"/>
        </p:xfrm>
        <a:graphic>
          <a:graphicData uri="http://schemas.openxmlformats.org/drawingml/2006/table">
            <a:tbl>
              <a:tblPr>
                <a:tableStyleId>{08FB837D-C827-4EFA-A057-4D05807E0F7C}</a:tableStyleId>
              </a:tblPr>
              <a:tblGrid>
                <a:gridCol w="1192348"/>
              </a:tblGrid>
              <a:tr h="325349">
                <a:tc>
                  <a:txBody>
                    <a:bodyPr/>
                    <a:lstStyle/>
                    <a:p>
                      <a:r>
                        <a:rPr lang="ru-RU" dirty="0" smtClean="0"/>
                        <a:t>18-1,2</a:t>
                      </a:r>
                      <a:endParaRPr lang="ru-RU" dirty="0"/>
                    </a:p>
                  </a:txBody>
                  <a:tcPr/>
                </a:tc>
              </a:tr>
            </a:tbl>
          </a:graphicData>
        </a:graphic>
      </p:graphicFrame>
      <p:graphicFrame>
        <p:nvGraphicFramePr>
          <p:cNvPr id="8" name="Таблица 7"/>
          <p:cNvGraphicFramePr>
            <a:graphicFrameLocks noGrp="1"/>
          </p:cNvGraphicFramePr>
          <p:nvPr/>
        </p:nvGraphicFramePr>
        <p:xfrm>
          <a:off x="1729212" y="1634480"/>
          <a:ext cx="1056838" cy="365760"/>
        </p:xfrm>
        <a:graphic>
          <a:graphicData uri="http://schemas.openxmlformats.org/drawingml/2006/table">
            <a:tbl>
              <a:tblPr>
                <a:tableStyleId>{08FB837D-C827-4EFA-A057-4D05807E0F7C}</a:tableStyleId>
              </a:tblPr>
              <a:tblGrid>
                <a:gridCol w="1056838"/>
              </a:tblGrid>
              <a:tr h="316295">
                <a:tc>
                  <a:txBody>
                    <a:bodyPr/>
                    <a:lstStyle/>
                    <a:p>
                      <a:r>
                        <a:rPr lang="ru-RU" dirty="0" smtClean="0"/>
                        <a:t>9-</a:t>
                      </a:r>
                      <a:r>
                        <a:rPr lang="ru-RU" baseline="0" dirty="0" smtClean="0"/>
                        <a:t> 5/6</a:t>
                      </a:r>
                      <a:endParaRPr lang="ru-RU" dirty="0"/>
                    </a:p>
                  </a:txBody>
                  <a:tcPr/>
                </a:tc>
              </a:tr>
            </a:tbl>
          </a:graphicData>
        </a:graphic>
      </p:graphicFrame>
      <p:graphicFrame>
        <p:nvGraphicFramePr>
          <p:cNvPr id="9" name="Таблица 8"/>
          <p:cNvGraphicFramePr>
            <a:graphicFrameLocks noGrp="1"/>
          </p:cNvGraphicFramePr>
          <p:nvPr/>
        </p:nvGraphicFramePr>
        <p:xfrm>
          <a:off x="3159659" y="1634480"/>
          <a:ext cx="1055151" cy="365760"/>
        </p:xfrm>
        <a:graphic>
          <a:graphicData uri="http://schemas.openxmlformats.org/drawingml/2006/table">
            <a:tbl>
              <a:tblPr>
                <a:tableStyleId>{08FB837D-C827-4EFA-A057-4D05807E0F7C}</a:tableStyleId>
              </a:tblPr>
              <a:tblGrid>
                <a:gridCol w="1055151"/>
              </a:tblGrid>
              <a:tr h="298189">
                <a:tc>
                  <a:txBody>
                    <a:bodyPr/>
                    <a:lstStyle/>
                    <a:p>
                      <a:r>
                        <a:rPr lang="ru-RU" dirty="0" smtClean="0"/>
                        <a:t>85:</a:t>
                      </a:r>
                      <a:r>
                        <a:rPr lang="ru-RU" baseline="0" dirty="0" smtClean="0"/>
                        <a:t> 1/2</a:t>
                      </a:r>
                      <a:endParaRPr lang="ru-RU" dirty="0"/>
                    </a:p>
                  </a:txBody>
                  <a:tcPr/>
                </a:tc>
              </a:tr>
            </a:tbl>
          </a:graphicData>
        </a:graphic>
      </p:graphicFrame>
      <p:graphicFrame>
        <p:nvGraphicFramePr>
          <p:cNvPr id="10" name="Таблица 9"/>
          <p:cNvGraphicFramePr>
            <a:graphicFrameLocks noGrp="1"/>
          </p:cNvGraphicFramePr>
          <p:nvPr/>
        </p:nvGraphicFramePr>
        <p:xfrm>
          <a:off x="4572000" y="1634480"/>
          <a:ext cx="1000132" cy="365760"/>
        </p:xfrm>
        <a:graphic>
          <a:graphicData uri="http://schemas.openxmlformats.org/drawingml/2006/table">
            <a:tbl>
              <a:tblPr>
                <a:tableStyleId>{08FB837D-C827-4EFA-A057-4D05807E0F7C}</a:tableStyleId>
              </a:tblPr>
              <a:tblGrid>
                <a:gridCol w="1000132"/>
              </a:tblGrid>
              <a:tr h="285753">
                <a:tc>
                  <a:txBody>
                    <a:bodyPr/>
                    <a:lstStyle/>
                    <a:p>
                      <a:r>
                        <a:rPr lang="ru-RU" dirty="0" smtClean="0"/>
                        <a:t>-121:11</a:t>
                      </a:r>
                      <a:endParaRPr lang="ru-RU" dirty="0"/>
                    </a:p>
                  </a:txBody>
                  <a:tcPr/>
                </a:tc>
              </a:tr>
            </a:tbl>
          </a:graphicData>
        </a:graphic>
      </p:graphicFrame>
      <p:graphicFrame>
        <p:nvGraphicFramePr>
          <p:cNvPr id="11" name="Таблица 10"/>
          <p:cNvGraphicFramePr>
            <a:graphicFrameLocks noGrp="1"/>
          </p:cNvGraphicFramePr>
          <p:nvPr/>
        </p:nvGraphicFramePr>
        <p:xfrm>
          <a:off x="5857884" y="1643050"/>
          <a:ext cx="1185598" cy="365760"/>
        </p:xfrm>
        <a:graphic>
          <a:graphicData uri="http://schemas.openxmlformats.org/drawingml/2006/table">
            <a:tbl>
              <a:tblPr>
                <a:tableStyleId>{08FB837D-C827-4EFA-A057-4D05807E0F7C}</a:tableStyleId>
              </a:tblPr>
              <a:tblGrid>
                <a:gridCol w="1185598"/>
              </a:tblGrid>
              <a:tr h="285752">
                <a:tc>
                  <a:txBody>
                    <a:bodyPr/>
                    <a:lstStyle/>
                    <a:p>
                      <a:r>
                        <a:rPr lang="ru-RU" dirty="0" smtClean="0"/>
                        <a:t>170-291</a:t>
                      </a:r>
                      <a:endParaRPr lang="ru-RU" dirty="0"/>
                    </a:p>
                  </a:txBody>
                  <a:tcPr/>
                </a:tc>
              </a:tr>
            </a:tbl>
          </a:graphicData>
        </a:graphic>
      </p:graphicFrame>
      <p:graphicFrame>
        <p:nvGraphicFramePr>
          <p:cNvPr id="12" name="Таблица 11"/>
          <p:cNvGraphicFramePr>
            <a:graphicFrameLocks noGrp="1"/>
          </p:cNvGraphicFramePr>
          <p:nvPr/>
        </p:nvGraphicFramePr>
        <p:xfrm>
          <a:off x="7333307" y="1634481"/>
          <a:ext cx="1453535" cy="365760"/>
        </p:xfrm>
        <a:graphic>
          <a:graphicData uri="http://schemas.openxmlformats.org/drawingml/2006/table">
            <a:tbl>
              <a:tblPr>
                <a:tableStyleId>{08FB837D-C827-4EFA-A057-4D05807E0F7C}</a:tableStyleId>
              </a:tblPr>
              <a:tblGrid>
                <a:gridCol w="1453535"/>
              </a:tblGrid>
              <a:tr h="294321">
                <a:tc>
                  <a:txBody>
                    <a:bodyPr/>
                    <a:lstStyle/>
                    <a:p>
                      <a:r>
                        <a:rPr lang="ru-RU" dirty="0" smtClean="0"/>
                        <a:t>5/6:(-5/6)</a:t>
                      </a:r>
                      <a:endParaRPr lang="ru-RU" dirty="0"/>
                    </a:p>
                  </a:txBody>
                  <a:tcPr/>
                </a:tc>
              </a:tr>
            </a:tbl>
          </a:graphicData>
        </a:graphic>
      </p:graphicFrame>
      <p:graphicFrame>
        <p:nvGraphicFramePr>
          <p:cNvPr id="13" name="Таблица 12"/>
          <p:cNvGraphicFramePr>
            <a:graphicFrameLocks noGrp="1"/>
          </p:cNvGraphicFramePr>
          <p:nvPr/>
        </p:nvGraphicFramePr>
        <p:xfrm>
          <a:off x="285719" y="2357431"/>
          <a:ext cx="1208103" cy="365760"/>
        </p:xfrm>
        <a:graphic>
          <a:graphicData uri="http://schemas.openxmlformats.org/drawingml/2006/table">
            <a:tbl>
              <a:tblPr>
                <a:tableStyleId>{08FB837D-C827-4EFA-A057-4D05807E0F7C}</a:tableStyleId>
              </a:tblPr>
              <a:tblGrid>
                <a:gridCol w="1208103"/>
              </a:tblGrid>
              <a:tr h="357190">
                <a:tc>
                  <a:txBody>
                    <a:bodyPr/>
                    <a:lstStyle/>
                    <a:p>
                      <a:r>
                        <a:rPr lang="ru-RU" dirty="0" smtClean="0"/>
                        <a:t>(-1)</a:t>
                      </a:r>
                      <a:r>
                        <a:rPr lang="en-US" dirty="0" smtClean="0"/>
                        <a:t> ^</a:t>
                      </a:r>
                      <a:r>
                        <a:rPr lang="ru-RU" dirty="0" smtClean="0"/>
                        <a:t>3</a:t>
                      </a:r>
                      <a:endParaRPr lang="ru-RU" dirty="0"/>
                    </a:p>
                  </a:txBody>
                  <a:tcPr/>
                </a:tc>
              </a:tr>
            </a:tbl>
          </a:graphicData>
        </a:graphic>
      </p:graphicFrame>
      <p:graphicFrame>
        <p:nvGraphicFramePr>
          <p:cNvPr id="15" name="Таблица 14"/>
          <p:cNvGraphicFramePr>
            <a:graphicFrameLocks noGrp="1"/>
          </p:cNvGraphicFramePr>
          <p:nvPr/>
        </p:nvGraphicFramePr>
        <p:xfrm>
          <a:off x="3132499" y="2348861"/>
          <a:ext cx="1153749" cy="365760"/>
        </p:xfrm>
        <a:graphic>
          <a:graphicData uri="http://schemas.openxmlformats.org/drawingml/2006/table">
            <a:tbl>
              <a:tblPr>
                <a:tableStyleId>{08FB837D-C827-4EFA-A057-4D05807E0F7C}</a:tableStyleId>
              </a:tblPr>
              <a:tblGrid>
                <a:gridCol w="1153749"/>
              </a:tblGrid>
              <a:tr h="324505">
                <a:tc>
                  <a:txBody>
                    <a:bodyPr/>
                    <a:lstStyle/>
                    <a:p>
                      <a:r>
                        <a:rPr lang="ru-RU" dirty="0" smtClean="0"/>
                        <a:t>-11+20</a:t>
                      </a:r>
                      <a:endParaRPr lang="ru-RU" dirty="0"/>
                    </a:p>
                  </a:txBody>
                  <a:tcPr/>
                </a:tc>
              </a:tr>
            </a:tbl>
          </a:graphicData>
        </a:graphic>
      </p:graphicFrame>
      <p:graphicFrame>
        <p:nvGraphicFramePr>
          <p:cNvPr id="16" name="Таблица 15"/>
          <p:cNvGraphicFramePr>
            <a:graphicFrameLocks noGrp="1"/>
          </p:cNvGraphicFramePr>
          <p:nvPr/>
        </p:nvGraphicFramePr>
        <p:xfrm>
          <a:off x="4500562" y="2348860"/>
          <a:ext cx="1500198" cy="365760"/>
        </p:xfrm>
        <a:graphic>
          <a:graphicData uri="http://schemas.openxmlformats.org/drawingml/2006/table">
            <a:tbl>
              <a:tblPr>
                <a:tableStyleId>{08FB837D-C827-4EFA-A057-4D05807E0F7C}</a:tableStyleId>
              </a:tblPr>
              <a:tblGrid>
                <a:gridCol w="1500198"/>
              </a:tblGrid>
              <a:tr h="357190">
                <a:tc>
                  <a:txBody>
                    <a:bodyPr/>
                    <a:lstStyle/>
                    <a:p>
                      <a:r>
                        <a:rPr lang="ru-RU" dirty="0" smtClean="0"/>
                        <a:t>-17*(-5)</a:t>
                      </a:r>
                      <a:endParaRPr lang="ru-RU" dirty="0"/>
                    </a:p>
                  </a:txBody>
                  <a:tcPr/>
                </a:tc>
              </a:tr>
            </a:tbl>
          </a:graphicData>
        </a:graphic>
      </p:graphicFrame>
      <p:graphicFrame>
        <p:nvGraphicFramePr>
          <p:cNvPr id="17" name="Таблица 16"/>
          <p:cNvGraphicFramePr>
            <a:graphicFrameLocks noGrp="1"/>
          </p:cNvGraphicFramePr>
          <p:nvPr/>
        </p:nvGraphicFramePr>
        <p:xfrm>
          <a:off x="6143636" y="2357430"/>
          <a:ext cx="1428759" cy="365760"/>
        </p:xfrm>
        <a:graphic>
          <a:graphicData uri="http://schemas.openxmlformats.org/drawingml/2006/table">
            <a:tbl>
              <a:tblPr>
                <a:tableStyleId>{08FB837D-C827-4EFA-A057-4D05807E0F7C}</a:tableStyleId>
              </a:tblPr>
              <a:tblGrid>
                <a:gridCol w="1428759"/>
              </a:tblGrid>
              <a:tr h="357190">
                <a:tc>
                  <a:txBody>
                    <a:bodyPr/>
                    <a:lstStyle/>
                    <a:p>
                      <a:r>
                        <a:rPr lang="ru-RU" dirty="0" smtClean="0"/>
                        <a:t>8,1/6-7,1/3</a:t>
                      </a:r>
                      <a:endParaRPr lang="ru-RU" dirty="0"/>
                    </a:p>
                  </a:txBody>
                  <a:tcPr/>
                </a:tc>
              </a:tr>
            </a:tbl>
          </a:graphicData>
        </a:graphic>
      </p:graphicFrame>
      <p:graphicFrame>
        <p:nvGraphicFramePr>
          <p:cNvPr id="18" name="Таблица 17"/>
          <p:cNvGraphicFramePr>
            <a:graphicFrameLocks noGrp="1"/>
          </p:cNvGraphicFramePr>
          <p:nvPr/>
        </p:nvGraphicFramePr>
        <p:xfrm>
          <a:off x="7715272" y="2357430"/>
          <a:ext cx="1285884" cy="365760"/>
        </p:xfrm>
        <a:graphic>
          <a:graphicData uri="http://schemas.openxmlformats.org/drawingml/2006/table">
            <a:tbl>
              <a:tblPr>
                <a:tableStyleId>{08FB837D-C827-4EFA-A057-4D05807E0F7C}</a:tableStyleId>
              </a:tblPr>
              <a:tblGrid>
                <a:gridCol w="1285884"/>
              </a:tblGrid>
              <a:tr h="357190">
                <a:tc>
                  <a:txBody>
                    <a:bodyPr/>
                    <a:lstStyle/>
                    <a:p>
                      <a:r>
                        <a:rPr lang="ru-RU" dirty="0" smtClean="0"/>
                        <a:t>17</a:t>
                      </a:r>
                      <a:r>
                        <a:rPr lang="ru-RU" dirty="0" smtClean="0">
                          <a:sym typeface="Wingdings" pitchFamily="2" charset="2"/>
                        </a:rPr>
                        <a:t>:(-1)</a:t>
                      </a:r>
                      <a:endParaRPr lang="ru-RU" dirty="0"/>
                    </a:p>
                  </a:txBody>
                  <a:tcPr/>
                </a:tc>
              </a:tr>
            </a:tbl>
          </a:graphicData>
        </a:graphic>
      </p:graphicFrame>
      <p:graphicFrame>
        <p:nvGraphicFramePr>
          <p:cNvPr id="19" name="Таблица 18"/>
          <p:cNvGraphicFramePr>
            <a:graphicFrameLocks noGrp="1"/>
          </p:cNvGraphicFramePr>
          <p:nvPr/>
        </p:nvGraphicFramePr>
        <p:xfrm>
          <a:off x="285720" y="2928934"/>
          <a:ext cx="1214446" cy="365760"/>
        </p:xfrm>
        <a:graphic>
          <a:graphicData uri="http://schemas.openxmlformats.org/drawingml/2006/table">
            <a:tbl>
              <a:tblPr>
                <a:tableStyleId>{08FB837D-C827-4EFA-A057-4D05807E0F7C}</a:tableStyleId>
              </a:tblPr>
              <a:tblGrid>
                <a:gridCol w="1214446"/>
              </a:tblGrid>
              <a:tr h="308670">
                <a:tc>
                  <a:txBody>
                    <a:bodyPr/>
                    <a:lstStyle/>
                    <a:p>
                      <a:r>
                        <a:rPr lang="ru-RU" dirty="0" smtClean="0"/>
                        <a:t>-1</a:t>
                      </a:r>
                      <a:endParaRPr lang="ru-RU" dirty="0"/>
                    </a:p>
                  </a:txBody>
                  <a:tcPr/>
                </a:tc>
              </a:tr>
            </a:tbl>
          </a:graphicData>
        </a:graphic>
      </p:graphicFrame>
      <p:graphicFrame>
        <p:nvGraphicFramePr>
          <p:cNvPr id="20" name="Таблица 19"/>
          <p:cNvGraphicFramePr>
            <a:graphicFrameLocks noGrp="1"/>
          </p:cNvGraphicFramePr>
          <p:nvPr/>
        </p:nvGraphicFramePr>
        <p:xfrm>
          <a:off x="1819747" y="2357431"/>
          <a:ext cx="1109179" cy="640080"/>
        </p:xfrm>
        <a:graphic>
          <a:graphicData uri="http://schemas.openxmlformats.org/drawingml/2006/table">
            <a:tbl>
              <a:tblPr>
                <a:tableStyleId>{08FB837D-C827-4EFA-A057-4D05807E0F7C}</a:tableStyleId>
              </a:tblPr>
              <a:tblGrid>
                <a:gridCol w="1109179"/>
              </a:tblGrid>
              <a:tr h="357189">
                <a:tc>
                  <a:txBody>
                    <a:bodyPr/>
                    <a:lstStyle/>
                    <a:p>
                      <a:r>
                        <a:rPr lang="ru-RU" dirty="0" smtClean="0"/>
                        <a:t>16,8+1/5</a:t>
                      </a:r>
                      <a:endParaRPr lang="ru-RU" dirty="0"/>
                    </a:p>
                  </a:txBody>
                  <a:tcPr/>
                </a:tc>
              </a:tr>
            </a:tbl>
          </a:graphicData>
        </a:graphic>
      </p:graphicFrame>
      <p:pic>
        <p:nvPicPr>
          <p:cNvPr id="4098" name="Picture 2" descr="C:\Users\User\Downloads\da35aa6716bc9245753ac5ed4f5.jpg"/>
          <p:cNvPicPr>
            <a:picLocks noChangeAspect="1" noChangeArrowheads="1"/>
          </p:cNvPicPr>
          <p:nvPr/>
        </p:nvPicPr>
        <p:blipFill>
          <a:blip r:embed="rId2"/>
          <a:srcRect/>
          <a:stretch>
            <a:fillRect/>
          </a:stretch>
        </p:blipFill>
        <p:spPr bwMode="auto">
          <a:xfrm>
            <a:off x="2214546" y="3214687"/>
            <a:ext cx="4643470" cy="3143271"/>
          </a:xfrm>
          <a:prstGeom prst="rect">
            <a:avLst/>
          </a:prstGeom>
          <a:noFill/>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357166"/>
            <a:ext cx="8501122" cy="1815882"/>
          </a:xfrm>
          <a:prstGeom prst="rect">
            <a:avLst/>
          </a:prstGeom>
          <a:noFill/>
        </p:spPr>
        <p:txBody>
          <a:bodyPr wrap="square" rtlCol="0">
            <a:spAutoFit/>
          </a:bodyPr>
          <a:lstStyle/>
          <a:p>
            <a:r>
              <a:rPr lang="ru-RU" sz="2800" b="1" i="1" dirty="0" smtClean="0"/>
              <a:t>Станция </a:t>
            </a:r>
            <a:r>
              <a:rPr lang="ru-RU" sz="2800" b="1" i="1" dirty="0" smtClean="0"/>
              <a:t>2. </a:t>
            </a:r>
            <a:r>
              <a:rPr lang="ru-RU" sz="2800" b="1" dirty="0" smtClean="0">
                <a:solidFill>
                  <a:srgbClr val="FF0000"/>
                </a:solidFill>
              </a:rPr>
              <a:t>«Раскрой скобки»</a:t>
            </a:r>
          </a:p>
          <a:p>
            <a:r>
              <a:rPr lang="ru-RU" sz="2800" dirty="0" smtClean="0"/>
              <a:t>Решают примеры все, а капитаны на откидных досках. Раскройте скобки:</a:t>
            </a:r>
          </a:p>
          <a:p>
            <a:r>
              <a:rPr lang="ru-RU" sz="2800" dirty="0" smtClean="0"/>
              <a:t>     </a:t>
            </a:r>
          </a:p>
        </p:txBody>
      </p:sp>
      <p:sp>
        <p:nvSpPr>
          <p:cNvPr id="4" name="TextBox 3"/>
          <p:cNvSpPr txBox="1"/>
          <p:nvPr/>
        </p:nvSpPr>
        <p:spPr>
          <a:xfrm>
            <a:off x="5000628" y="1643050"/>
            <a:ext cx="3214710" cy="2369880"/>
          </a:xfrm>
          <a:prstGeom prst="rect">
            <a:avLst/>
          </a:prstGeom>
          <a:noFill/>
        </p:spPr>
        <p:txBody>
          <a:bodyPr wrap="square" rtlCol="0">
            <a:spAutoFit/>
          </a:bodyPr>
          <a:lstStyle/>
          <a:p>
            <a:pPr marL="342900" indent="-342900">
              <a:buAutoNum type="arabicParenR"/>
            </a:pPr>
            <a:r>
              <a:rPr lang="en-US" sz="2400" dirty="0" smtClean="0"/>
              <a:t>d+(a-37)</a:t>
            </a:r>
          </a:p>
          <a:p>
            <a:pPr marL="342900" indent="-342900">
              <a:buAutoNum type="arabicParenR" startAt="2"/>
            </a:pPr>
            <a:r>
              <a:rPr lang="en-US" sz="2400" dirty="0" smtClean="0"/>
              <a:t>15-(-4+27)</a:t>
            </a:r>
          </a:p>
          <a:p>
            <a:pPr marL="342900" indent="-342900">
              <a:buAutoNum type="arabicParenR" startAt="3"/>
            </a:pPr>
            <a:r>
              <a:rPr lang="en-US" sz="2400" dirty="0" smtClean="0"/>
              <a:t>-4-(d+11)</a:t>
            </a:r>
          </a:p>
          <a:p>
            <a:pPr marL="342900" indent="-342900">
              <a:buAutoNum type="arabicParenR" startAt="4"/>
            </a:pPr>
            <a:r>
              <a:rPr lang="en-US" sz="2400" dirty="0" smtClean="0"/>
              <a:t>-(</a:t>
            </a:r>
            <a:r>
              <a:rPr lang="en-US" sz="2400" dirty="0" err="1" smtClean="0"/>
              <a:t>a+d</a:t>
            </a:r>
            <a:r>
              <a:rPr lang="en-US" sz="2400" dirty="0" smtClean="0"/>
              <a:t>)+(a-d)</a:t>
            </a:r>
          </a:p>
          <a:p>
            <a:pPr marL="342900" indent="-342900">
              <a:buAutoNum type="arabicParenR" startAt="5"/>
            </a:pPr>
            <a:r>
              <a:rPr lang="en-US" sz="2400" dirty="0" smtClean="0"/>
              <a:t>(82-9)+(31-8)</a:t>
            </a:r>
          </a:p>
          <a:p>
            <a:pPr marL="342900" indent="-342900"/>
            <a:r>
              <a:rPr lang="en-US" sz="2400" dirty="0" smtClean="0"/>
              <a:t>6)   4(d-5)-7(3+4d</a:t>
            </a:r>
            <a:r>
              <a:rPr lang="en-US" sz="2800" dirty="0"/>
              <a:t>)</a:t>
            </a:r>
            <a:endParaRPr lang="en-US" dirty="0" smtClean="0"/>
          </a:p>
        </p:txBody>
      </p:sp>
      <p:pic>
        <p:nvPicPr>
          <p:cNvPr id="5122" name="Picture 2" descr="C:\Users\User\Downloads\img6.jpg"/>
          <p:cNvPicPr>
            <a:picLocks noChangeAspect="1" noChangeArrowheads="1"/>
          </p:cNvPicPr>
          <p:nvPr/>
        </p:nvPicPr>
        <p:blipFill>
          <a:blip r:embed="rId2"/>
          <a:srcRect/>
          <a:stretch>
            <a:fillRect/>
          </a:stretch>
        </p:blipFill>
        <p:spPr bwMode="auto">
          <a:xfrm>
            <a:off x="1857357" y="4286256"/>
            <a:ext cx="4714907" cy="2428893"/>
          </a:xfrm>
          <a:prstGeom prst="rect">
            <a:avLst/>
          </a:prstGeom>
          <a:noFill/>
        </p:spPr>
      </p:pic>
      <p:sp>
        <p:nvSpPr>
          <p:cNvPr id="5" name="Прямоугольник 4"/>
          <p:cNvSpPr/>
          <p:nvPr/>
        </p:nvSpPr>
        <p:spPr>
          <a:xfrm>
            <a:off x="214282" y="1785926"/>
            <a:ext cx="6572280" cy="2677656"/>
          </a:xfrm>
          <a:prstGeom prst="rect">
            <a:avLst/>
          </a:prstGeom>
        </p:spPr>
        <p:txBody>
          <a:bodyPr wrap="square">
            <a:spAutoFit/>
          </a:bodyPr>
          <a:lstStyle/>
          <a:p>
            <a:r>
              <a:rPr lang="ru-RU" dirty="0" smtClean="0"/>
              <a:t> </a:t>
            </a:r>
            <a:r>
              <a:rPr lang="ru-RU" sz="2400" dirty="0" smtClean="0"/>
              <a:t>    1) 5+(</a:t>
            </a:r>
            <a:r>
              <a:rPr lang="en-US" sz="2400" dirty="0" smtClean="0"/>
              <a:t>m</a:t>
            </a:r>
            <a:r>
              <a:rPr lang="ru-RU" sz="2400" dirty="0" smtClean="0"/>
              <a:t>-</a:t>
            </a:r>
            <a:r>
              <a:rPr lang="en-US" sz="2400" dirty="0" smtClean="0"/>
              <a:t>n</a:t>
            </a:r>
            <a:r>
              <a:rPr lang="ru-RU" sz="2400" dirty="0" smtClean="0"/>
              <a:t>)</a:t>
            </a:r>
          </a:p>
          <a:p>
            <a:r>
              <a:rPr lang="ru-RU" sz="2400" dirty="0" smtClean="0"/>
              <a:t>     2) 11-(-45-17)</a:t>
            </a:r>
          </a:p>
          <a:p>
            <a:r>
              <a:rPr lang="ru-RU" sz="2400" dirty="0" smtClean="0"/>
              <a:t>     3) -6(а-8)</a:t>
            </a:r>
          </a:p>
          <a:p>
            <a:r>
              <a:rPr lang="ru-RU" sz="2400" dirty="0" smtClean="0"/>
              <a:t>     4) –(</a:t>
            </a:r>
            <a:r>
              <a:rPr lang="en-US" sz="2400" dirty="0" smtClean="0"/>
              <a:t>m</a:t>
            </a:r>
            <a:r>
              <a:rPr lang="ru-RU" sz="2400" dirty="0" smtClean="0"/>
              <a:t>+</a:t>
            </a:r>
            <a:r>
              <a:rPr lang="en-US" sz="2400" dirty="0" smtClean="0"/>
              <a:t>n</a:t>
            </a:r>
            <a:r>
              <a:rPr lang="ru-RU" sz="2400" dirty="0" smtClean="0"/>
              <a:t>)+(</a:t>
            </a:r>
            <a:r>
              <a:rPr lang="en-US" sz="2400" dirty="0" smtClean="0"/>
              <a:t>n</a:t>
            </a:r>
            <a:r>
              <a:rPr lang="ru-RU" sz="2400" dirty="0" smtClean="0"/>
              <a:t>-</a:t>
            </a:r>
            <a:r>
              <a:rPr lang="en-US" sz="2400" dirty="0" smtClean="0"/>
              <a:t>m</a:t>
            </a:r>
            <a:r>
              <a:rPr lang="ru-RU" sz="2400" dirty="0" smtClean="0"/>
              <a:t>)</a:t>
            </a:r>
          </a:p>
          <a:p>
            <a:r>
              <a:rPr lang="ru-RU" sz="2400" dirty="0" smtClean="0"/>
              <a:t>     5) (49-5)-(29-4)</a:t>
            </a:r>
          </a:p>
          <a:p>
            <a:r>
              <a:rPr lang="ru-RU" sz="2400" dirty="0" smtClean="0"/>
              <a:t>     6) -6(4+2а)+5(2-3а)</a:t>
            </a:r>
          </a:p>
          <a:p>
            <a:r>
              <a:rPr lang="ru-RU" sz="2400" dirty="0" smtClean="0"/>
              <a:t>     </a:t>
            </a:r>
            <a:endParaRPr lang="ru-RU" sz="2400" dirty="0"/>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4876" y="285728"/>
            <a:ext cx="5857916" cy="461665"/>
          </a:xfrm>
          <a:prstGeom prst="rect">
            <a:avLst/>
          </a:prstGeom>
          <a:noFill/>
        </p:spPr>
        <p:txBody>
          <a:bodyPr wrap="square" rtlCol="0">
            <a:spAutoFit/>
          </a:bodyPr>
          <a:lstStyle/>
          <a:p>
            <a:r>
              <a:rPr lang="ru-RU" sz="2400" b="1" i="1" dirty="0" smtClean="0"/>
              <a:t>Станция </a:t>
            </a:r>
            <a:r>
              <a:rPr lang="ru-RU" sz="2400" b="1" i="1" dirty="0" smtClean="0"/>
              <a:t>3. </a:t>
            </a:r>
            <a:r>
              <a:rPr lang="ru-RU" sz="2400" b="1" dirty="0" smtClean="0">
                <a:solidFill>
                  <a:srgbClr val="FF0000"/>
                </a:solidFill>
              </a:rPr>
              <a:t>«Занимательная»</a:t>
            </a:r>
            <a:r>
              <a:rPr lang="ru-RU" sz="2400" b="1" i="1" dirty="0" smtClean="0">
                <a:solidFill>
                  <a:srgbClr val="FF0000"/>
                </a:solidFill>
              </a:rPr>
              <a:t> </a:t>
            </a:r>
            <a:endParaRPr lang="ru-RU" sz="2400" b="1" i="1" dirty="0">
              <a:solidFill>
                <a:srgbClr val="FF0000"/>
              </a:solidFill>
            </a:endParaRPr>
          </a:p>
        </p:txBody>
      </p:sp>
      <p:sp>
        <p:nvSpPr>
          <p:cNvPr id="6" name="TextBox 5"/>
          <p:cNvSpPr txBox="1"/>
          <p:nvPr/>
        </p:nvSpPr>
        <p:spPr>
          <a:xfrm>
            <a:off x="142844" y="714356"/>
            <a:ext cx="8858312" cy="6001643"/>
          </a:xfrm>
          <a:prstGeom prst="rect">
            <a:avLst/>
          </a:prstGeom>
          <a:noFill/>
        </p:spPr>
        <p:txBody>
          <a:bodyPr wrap="square" rtlCol="0">
            <a:spAutoFit/>
          </a:bodyPr>
          <a:lstStyle/>
          <a:p>
            <a:pPr marL="342900" indent="-342900">
              <a:buAutoNum type="arabicParenR"/>
            </a:pPr>
            <a:r>
              <a:rPr lang="ru-RU" sz="2400" dirty="0" smtClean="0"/>
              <a:t>Кто из величайших математиков древности провозгласил, что числа правят миром?</a:t>
            </a:r>
          </a:p>
          <a:p>
            <a:pPr marL="342900" indent="-342900">
              <a:buAutoNum type="arabicParenR" startAt="2"/>
            </a:pPr>
            <a:r>
              <a:rPr lang="ru-RU" sz="2400" dirty="0" smtClean="0"/>
              <a:t>Какой русский писатель окончил физико-математический факультет университета?</a:t>
            </a:r>
          </a:p>
          <a:p>
            <a:pPr marL="342900" indent="-342900">
              <a:buAutoNum type="arabicParenR" startAt="3"/>
            </a:pPr>
            <a:r>
              <a:rPr lang="ru-RU" sz="2400" dirty="0" smtClean="0"/>
              <a:t>Быстро сосчитайте, сколько пальцев на двух руках?</a:t>
            </a:r>
          </a:p>
          <a:p>
            <a:pPr marL="342900" indent="-342900">
              <a:buAutoNum type="arabicParenR" startAt="4"/>
            </a:pPr>
            <a:r>
              <a:rPr lang="ru-RU" sz="2400" dirty="0" smtClean="0"/>
              <a:t>На какое число нужно разделить 2, чтобы получить 8?</a:t>
            </a:r>
          </a:p>
          <a:p>
            <a:pPr marL="342900" indent="-342900">
              <a:buAutoNum type="arabicParenR" startAt="5"/>
            </a:pPr>
            <a:r>
              <a:rPr lang="ru-RU" sz="2400" dirty="0" smtClean="0"/>
              <a:t>Тройка лошадей пробежала 30 км. Какое расстояние пробежала каждая лошадь?</a:t>
            </a:r>
          </a:p>
          <a:p>
            <a:pPr marL="342900" indent="-342900">
              <a:buAutoNum type="arabicParenR" startAt="6"/>
            </a:pPr>
            <a:r>
              <a:rPr lang="ru-RU" sz="2400" dirty="0" smtClean="0"/>
              <a:t>В комнате четыре угла. В каждом углу сидит кошка. Напротив каждой кошки сидит по 3 кошки. </a:t>
            </a:r>
            <a:r>
              <a:rPr lang="ru-RU" sz="2400" dirty="0"/>
              <a:t>С</a:t>
            </a:r>
            <a:r>
              <a:rPr lang="ru-RU" sz="2400" dirty="0" smtClean="0"/>
              <a:t>колько всего кошек в комнате?</a:t>
            </a:r>
          </a:p>
          <a:p>
            <a:pPr marL="342900" indent="-342900">
              <a:buAutoNum type="arabicParenR" startAt="7"/>
            </a:pPr>
            <a:r>
              <a:rPr lang="ru-RU" sz="2400" dirty="0" smtClean="0"/>
              <a:t>Как называется дробь, в которой числитель меньше знаменателя?</a:t>
            </a:r>
          </a:p>
          <a:p>
            <a:pPr marL="342900" indent="-342900">
              <a:buAutoNum type="arabicParenR" startAt="8"/>
            </a:pPr>
            <a:r>
              <a:rPr lang="ru-RU" sz="2400" dirty="0" smtClean="0"/>
              <a:t>Разделите 100 на половину?</a:t>
            </a:r>
          </a:p>
          <a:p>
            <a:pPr marL="342900" indent="-342900">
              <a:buAutoNum type="arabicParenR" startAt="9"/>
            </a:pPr>
            <a:r>
              <a:rPr lang="ru-RU" sz="2400" dirty="0" smtClean="0"/>
              <a:t>1кг мясо варят 1час. Сколько нужно варить 2кг мясо?</a:t>
            </a:r>
          </a:p>
          <a:p>
            <a:pPr marL="342900" indent="-342900"/>
            <a:r>
              <a:rPr lang="ru-RU" sz="2400" dirty="0" smtClean="0"/>
              <a:t>10) Назовите число, противоположное 5?</a:t>
            </a:r>
            <a:endParaRPr lang="ru-RU" sz="2400" dirty="0"/>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714620"/>
            <a:ext cx="7929618" cy="461665"/>
          </a:xfrm>
          <a:prstGeom prst="rect">
            <a:avLst/>
          </a:prstGeom>
          <a:noFill/>
        </p:spPr>
        <p:txBody>
          <a:bodyPr wrap="square" rtlCol="0">
            <a:spAutoFit/>
          </a:bodyPr>
          <a:lstStyle/>
          <a:p>
            <a:r>
              <a:rPr lang="ru-RU" sz="2400" b="1" i="1" dirty="0" smtClean="0"/>
              <a:t>Станция </a:t>
            </a:r>
            <a:r>
              <a:rPr lang="ru-RU" sz="2400" b="1" i="1" dirty="0" smtClean="0"/>
              <a:t>4.  </a:t>
            </a:r>
            <a:r>
              <a:rPr lang="ru-RU" sz="2400" b="1" dirty="0" smtClean="0">
                <a:solidFill>
                  <a:srgbClr val="FF0000"/>
                </a:solidFill>
              </a:rPr>
              <a:t>«Задачная»</a:t>
            </a:r>
            <a:endParaRPr lang="ru-RU" sz="2400" b="1" i="1" dirty="0">
              <a:solidFill>
                <a:srgbClr val="FF0000"/>
              </a:solidFill>
            </a:endParaRPr>
          </a:p>
        </p:txBody>
      </p:sp>
      <p:sp>
        <p:nvSpPr>
          <p:cNvPr id="3" name="TextBox 2"/>
          <p:cNvSpPr txBox="1"/>
          <p:nvPr/>
        </p:nvSpPr>
        <p:spPr>
          <a:xfrm>
            <a:off x="214282" y="3214686"/>
            <a:ext cx="8715436" cy="1631216"/>
          </a:xfrm>
          <a:prstGeom prst="rect">
            <a:avLst/>
          </a:prstGeom>
          <a:noFill/>
        </p:spPr>
        <p:txBody>
          <a:bodyPr wrap="square" rtlCol="0">
            <a:spAutoFit/>
          </a:bodyPr>
          <a:lstStyle/>
          <a:p>
            <a:r>
              <a:rPr lang="ru-RU" sz="3600" b="1" dirty="0" smtClean="0"/>
              <a:t>1команда.</a:t>
            </a:r>
            <a:r>
              <a:rPr lang="ru-RU" sz="3200" dirty="0" smtClean="0"/>
              <a:t>  Одно число в три раза больше другого, а их разность равна 132. Найти эти числа</a:t>
            </a:r>
            <a:r>
              <a:rPr lang="ru-RU" sz="2400" dirty="0" smtClean="0"/>
              <a:t>.</a:t>
            </a:r>
            <a:endParaRPr lang="ru-RU" sz="2400" dirty="0"/>
          </a:p>
        </p:txBody>
      </p:sp>
      <p:sp>
        <p:nvSpPr>
          <p:cNvPr id="4" name="TextBox 3"/>
          <p:cNvSpPr txBox="1"/>
          <p:nvPr/>
        </p:nvSpPr>
        <p:spPr>
          <a:xfrm>
            <a:off x="214282" y="4714884"/>
            <a:ext cx="7786742" cy="1569660"/>
          </a:xfrm>
          <a:prstGeom prst="rect">
            <a:avLst/>
          </a:prstGeom>
          <a:noFill/>
        </p:spPr>
        <p:txBody>
          <a:bodyPr wrap="square" rtlCol="0">
            <a:spAutoFit/>
          </a:bodyPr>
          <a:lstStyle/>
          <a:p>
            <a:r>
              <a:rPr lang="ru-RU" sz="3200" b="1" dirty="0" smtClean="0"/>
              <a:t>2команда. </a:t>
            </a:r>
            <a:r>
              <a:rPr lang="ru-RU" sz="3200" dirty="0" smtClean="0"/>
              <a:t>Сумма двух чисел равна 160, причем первое число в 3 раза больше другого. Найти эти числа.</a:t>
            </a:r>
            <a:endParaRPr lang="ru-RU" sz="3200" b="1" dirty="0"/>
          </a:p>
        </p:txBody>
      </p:sp>
      <p:pic>
        <p:nvPicPr>
          <p:cNvPr id="8195" name="Picture 3" descr="C:\Users\User\Downloads\large-313.jpg"/>
          <p:cNvPicPr>
            <a:picLocks noChangeAspect="1" noChangeArrowheads="1"/>
          </p:cNvPicPr>
          <p:nvPr/>
        </p:nvPicPr>
        <p:blipFill>
          <a:blip r:embed="rId2"/>
          <a:srcRect/>
          <a:stretch>
            <a:fillRect/>
          </a:stretch>
        </p:blipFill>
        <p:spPr bwMode="auto">
          <a:xfrm>
            <a:off x="428596" y="357166"/>
            <a:ext cx="8001056" cy="2000264"/>
          </a:xfrm>
          <a:prstGeom prst="rect">
            <a:avLst/>
          </a:prstGeom>
          <a:noFill/>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1357298"/>
            <a:ext cx="7286676" cy="3385542"/>
          </a:xfrm>
          <a:prstGeom prst="rect">
            <a:avLst/>
          </a:prstGeom>
          <a:noFill/>
        </p:spPr>
        <p:txBody>
          <a:bodyPr wrap="square" rtlCol="0">
            <a:spAutoFit/>
          </a:bodyPr>
          <a:lstStyle/>
          <a:p>
            <a:r>
              <a:rPr lang="ru-RU" sz="2800" b="1" i="1" dirty="0"/>
              <a:t>Обобщение</a:t>
            </a:r>
            <a:r>
              <a:rPr lang="ru-RU" sz="2400" i="1" dirty="0"/>
              <a:t> - это способ познания посредством определения общих существенных признаков объектов. Из данного определения следует, что обобщение базируется на анализе и синтезе, направленных на установление существенных признаков объектов, а также на сравнении, которое позволяет определить общие существенные признаки.</a:t>
            </a:r>
            <a:endParaRPr lang="ru-RU" sz="2400" dirty="0"/>
          </a:p>
          <a:p>
            <a:endParaRPr lang="ru-RU"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54" y="214290"/>
            <a:ext cx="8358246" cy="2739211"/>
          </a:xfrm>
          <a:prstGeom prst="rect">
            <a:avLst/>
          </a:prstGeom>
          <a:noFill/>
        </p:spPr>
        <p:txBody>
          <a:bodyPr wrap="square" rtlCol="0">
            <a:spAutoFit/>
          </a:bodyPr>
          <a:lstStyle/>
          <a:p>
            <a:r>
              <a:rPr lang="ru-RU" sz="2400" b="1" i="1" dirty="0" smtClean="0"/>
              <a:t>Станция 5</a:t>
            </a:r>
            <a:r>
              <a:rPr lang="ru-RU" sz="2800" b="1" i="1" dirty="0" smtClean="0"/>
              <a:t>.</a:t>
            </a:r>
            <a:r>
              <a:rPr lang="ru-RU" sz="2000" dirty="0" smtClean="0"/>
              <a:t> </a:t>
            </a:r>
            <a:r>
              <a:rPr lang="ru-RU" sz="2000" dirty="0" smtClean="0">
                <a:solidFill>
                  <a:srgbClr val="FF0000"/>
                </a:solidFill>
              </a:rPr>
              <a:t>«Выполни действия»</a:t>
            </a:r>
            <a:endParaRPr lang="ru-RU" dirty="0" smtClean="0">
              <a:solidFill>
                <a:srgbClr val="FF0000"/>
              </a:solidFill>
            </a:endParaRPr>
          </a:p>
          <a:p>
            <a:pPr marL="342900" indent="-342900">
              <a:buAutoNum type="arabicPeriod"/>
            </a:pPr>
            <a:r>
              <a:rPr lang="en-US" sz="2400" dirty="0" smtClean="0"/>
              <a:t> </a:t>
            </a:r>
            <a:r>
              <a:rPr lang="ru-RU" sz="2400" dirty="0" smtClean="0"/>
              <a:t>-13*0,1</a:t>
            </a:r>
          </a:p>
          <a:p>
            <a:pPr marL="342900" indent="-342900">
              <a:buAutoNum type="arabicPeriod" startAt="2"/>
            </a:pPr>
            <a:r>
              <a:rPr lang="en-US" sz="2400" dirty="0" smtClean="0"/>
              <a:t> </a:t>
            </a:r>
            <a:r>
              <a:rPr lang="ru-RU" sz="2400" dirty="0" smtClean="0"/>
              <a:t>-0,9*(-0,3)</a:t>
            </a:r>
          </a:p>
          <a:p>
            <a:pPr marL="342900" indent="-342900">
              <a:buAutoNum type="arabicPeriod" startAt="3"/>
            </a:pPr>
            <a:r>
              <a:rPr lang="ru-RU" sz="2400" dirty="0" smtClean="0"/>
              <a:t> </a:t>
            </a:r>
            <a:r>
              <a:rPr lang="en-US" sz="2400" dirty="0" smtClean="0"/>
              <a:t> </a:t>
            </a:r>
            <a:r>
              <a:rPr lang="ru-RU" sz="2400" dirty="0" smtClean="0"/>
              <a:t>72:(-9)</a:t>
            </a:r>
          </a:p>
          <a:p>
            <a:pPr marL="342900" indent="-342900"/>
            <a:r>
              <a:rPr lang="ru-RU" sz="2400" dirty="0" smtClean="0"/>
              <a:t>4.</a:t>
            </a:r>
            <a:r>
              <a:rPr lang="en-US" sz="2400" dirty="0" smtClean="0"/>
              <a:t>   </a:t>
            </a:r>
            <a:r>
              <a:rPr lang="ru-RU" sz="2400" dirty="0" smtClean="0"/>
              <a:t>(-12)*2</a:t>
            </a:r>
          </a:p>
          <a:p>
            <a:pPr marL="342900" indent="-342900"/>
            <a:r>
              <a:rPr lang="ru-RU" sz="2400" dirty="0" smtClean="0"/>
              <a:t>5. </a:t>
            </a:r>
            <a:r>
              <a:rPr lang="en-US" sz="2400" dirty="0" smtClean="0"/>
              <a:t>  </a:t>
            </a:r>
            <a:r>
              <a:rPr lang="ru-RU" sz="2400" dirty="0" smtClean="0"/>
              <a:t>-3/2* 6, 2/3 </a:t>
            </a:r>
            <a:r>
              <a:rPr lang="en-US" sz="2400" dirty="0" smtClean="0"/>
              <a:t>m</a:t>
            </a:r>
            <a:endParaRPr lang="ru-RU" sz="2400" dirty="0" smtClean="0"/>
          </a:p>
          <a:p>
            <a:pPr marL="342900" indent="-342900"/>
            <a:r>
              <a:rPr lang="ru-RU" sz="2400" dirty="0" smtClean="0"/>
              <a:t>6.</a:t>
            </a:r>
            <a:r>
              <a:rPr lang="en-US" sz="2400" dirty="0" smtClean="0"/>
              <a:t>   </a:t>
            </a:r>
            <a:r>
              <a:rPr lang="ru-RU" sz="2400" dirty="0" smtClean="0"/>
              <a:t> (-2, 1/7) * 5,3/11 + (-2, 1/7) * 1, 8/11</a:t>
            </a:r>
          </a:p>
        </p:txBody>
      </p:sp>
      <p:pic>
        <p:nvPicPr>
          <p:cNvPr id="9218" name="Picture 2" descr="C:\Users\User\Downloads\54976604_06493.gif"/>
          <p:cNvPicPr>
            <a:picLocks noChangeAspect="1" noChangeArrowheads="1"/>
          </p:cNvPicPr>
          <p:nvPr/>
        </p:nvPicPr>
        <p:blipFill>
          <a:blip r:embed="rId2"/>
          <a:srcRect/>
          <a:stretch>
            <a:fillRect/>
          </a:stretch>
        </p:blipFill>
        <p:spPr bwMode="auto">
          <a:xfrm>
            <a:off x="1785918" y="3286124"/>
            <a:ext cx="5143535" cy="3286148"/>
          </a:xfrm>
          <a:prstGeom prst="rect">
            <a:avLst/>
          </a:prstGeom>
          <a:noFill/>
        </p:spPr>
      </p:pic>
    </p:spTree>
  </p:cSld>
  <p:clrMapOvr>
    <a:masterClrMapping/>
  </p:clrMapOvr>
  <p:transition>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214290"/>
            <a:ext cx="4786346" cy="584775"/>
          </a:xfrm>
          <a:prstGeom prst="rect">
            <a:avLst/>
          </a:prstGeom>
          <a:noFill/>
        </p:spPr>
        <p:txBody>
          <a:bodyPr wrap="square" rtlCol="0">
            <a:spAutoFit/>
          </a:bodyPr>
          <a:lstStyle/>
          <a:p>
            <a:r>
              <a:rPr lang="ru-RU" sz="2400" b="1" i="1" dirty="0" smtClean="0"/>
              <a:t>Станция 6</a:t>
            </a:r>
            <a:r>
              <a:rPr lang="ru-RU" sz="3200" b="1" i="1" dirty="0" smtClean="0"/>
              <a:t>. </a:t>
            </a:r>
            <a:r>
              <a:rPr lang="ru-RU" sz="2400" dirty="0" smtClean="0"/>
              <a:t> </a:t>
            </a:r>
            <a:r>
              <a:rPr lang="ru-RU" sz="2400" dirty="0" smtClean="0">
                <a:solidFill>
                  <a:srgbClr val="FF0000"/>
                </a:solidFill>
              </a:rPr>
              <a:t>«Уравнения»</a:t>
            </a:r>
            <a:endParaRPr lang="ru-RU" sz="2400" dirty="0">
              <a:solidFill>
                <a:srgbClr val="FF0000"/>
              </a:solidFill>
            </a:endParaRPr>
          </a:p>
        </p:txBody>
      </p:sp>
      <p:sp>
        <p:nvSpPr>
          <p:cNvPr id="3" name="TextBox 2"/>
          <p:cNvSpPr txBox="1"/>
          <p:nvPr/>
        </p:nvSpPr>
        <p:spPr>
          <a:xfrm>
            <a:off x="714348" y="857232"/>
            <a:ext cx="4500594" cy="2357454"/>
          </a:xfrm>
          <a:prstGeom prst="rect">
            <a:avLst/>
          </a:prstGeom>
          <a:noFill/>
        </p:spPr>
        <p:txBody>
          <a:bodyPr wrap="square" rtlCol="0">
            <a:spAutoFit/>
          </a:bodyPr>
          <a:lstStyle/>
          <a:p>
            <a:pPr marL="342900" indent="-342900">
              <a:buAutoNum type="arabicParenR"/>
            </a:pPr>
            <a:r>
              <a:rPr lang="en-US" sz="2400" dirty="0" smtClean="0"/>
              <a:t> </a:t>
            </a:r>
            <a:r>
              <a:rPr lang="ru-RU" sz="2400" dirty="0" smtClean="0"/>
              <a:t>/</a:t>
            </a:r>
            <a:r>
              <a:rPr lang="ru-RU" sz="2400" dirty="0" err="1" smtClean="0"/>
              <a:t>х</a:t>
            </a:r>
            <a:r>
              <a:rPr lang="ru-RU" sz="2400" dirty="0" smtClean="0"/>
              <a:t>/=6</a:t>
            </a:r>
          </a:p>
          <a:p>
            <a:pPr marL="342900" indent="-342900">
              <a:buAutoNum type="arabicParenR" startAt="2"/>
            </a:pPr>
            <a:r>
              <a:rPr lang="en-US" sz="2400" dirty="0" smtClean="0"/>
              <a:t> </a:t>
            </a:r>
            <a:r>
              <a:rPr lang="ru-RU" sz="2400" dirty="0" smtClean="0"/>
              <a:t>/</a:t>
            </a:r>
            <a:r>
              <a:rPr lang="ru-RU" sz="2400" dirty="0" err="1" smtClean="0"/>
              <a:t>х</a:t>
            </a:r>
            <a:r>
              <a:rPr lang="ru-RU" sz="2400" dirty="0" smtClean="0"/>
              <a:t>/=-2</a:t>
            </a:r>
          </a:p>
          <a:p>
            <a:pPr marL="342900" indent="-342900">
              <a:buAutoNum type="arabicParenR" startAt="3"/>
            </a:pPr>
            <a:r>
              <a:rPr lang="en-US" sz="2400" dirty="0" smtClean="0"/>
              <a:t> </a:t>
            </a:r>
            <a:r>
              <a:rPr lang="ru-RU" sz="2400" dirty="0" smtClean="0"/>
              <a:t>0,7х + 1,6 = -0,1х</a:t>
            </a:r>
          </a:p>
          <a:p>
            <a:pPr marL="342900" indent="-342900"/>
            <a:r>
              <a:rPr lang="ru-RU" sz="2400" dirty="0" smtClean="0"/>
              <a:t>4)</a:t>
            </a:r>
            <a:r>
              <a:rPr lang="en-US" sz="2400" dirty="0" smtClean="0"/>
              <a:t>   </a:t>
            </a:r>
            <a:r>
              <a:rPr lang="ru-RU" sz="2400" dirty="0" smtClean="0"/>
              <a:t>-(3х + 1)=2х</a:t>
            </a:r>
          </a:p>
          <a:p>
            <a:pPr marL="342900" indent="-342900">
              <a:buAutoNum type="arabicParenR" startAt="5"/>
            </a:pPr>
            <a:r>
              <a:rPr lang="en-US" sz="2400" dirty="0" smtClean="0"/>
              <a:t> </a:t>
            </a:r>
            <a:r>
              <a:rPr lang="ru-RU" sz="2400" dirty="0" smtClean="0"/>
              <a:t>1, 2/3*</a:t>
            </a:r>
            <a:r>
              <a:rPr lang="ru-RU" sz="2400" dirty="0" err="1" smtClean="0"/>
              <a:t>х</a:t>
            </a:r>
            <a:r>
              <a:rPr lang="ru-RU" sz="2400" dirty="0" smtClean="0"/>
              <a:t> + ¼ = - 2/3 *</a:t>
            </a:r>
            <a:r>
              <a:rPr lang="ru-RU" sz="2400" dirty="0" err="1" smtClean="0"/>
              <a:t>х</a:t>
            </a:r>
            <a:r>
              <a:rPr lang="ru-RU" sz="2400" dirty="0" smtClean="0"/>
              <a:t> +2</a:t>
            </a:r>
          </a:p>
          <a:p>
            <a:pPr marL="342900" indent="-342900"/>
            <a:r>
              <a:rPr lang="ru-RU" sz="2400" dirty="0" smtClean="0"/>
              <a:t>6)   3 ( 3х -1) + 5 = 8 ( </a:t>
            </a:r>
            <a:r>
              <a:rPr lang="ru-RU" sz="2400" dirty="0" err="1" smtClean="0"/>
              <a:t>х</a:t>
            </a:r>
            <a:r>
              <a:rPr lang="ru-RU" sz="2400" dirty="0" smtClean="0"/>
              <a:t> +2 ) +3</a:t>
            </a:r>
            <a:endParaRPr lang="ru-RU" sz="1600" dirty="0"/>
          </a:p>
        </p:txBody>
      </p:sp>
      <p:pic>
        <p:nvPicPr>
          <p:cNvPr id="10243" name="Picture 3" descr="C:\Users\User\Downloads\79cc9dc110293ef23dde5378d697b250-resize-900x900-same-promodj-bd0ad2_201409152320.jpg"/>
          <p:cNvPicPr>
            <a:picLocks noChangeAspect="1" noChangeArrowheads="1"/>
          </p:cNvPicPr>
          <p:nvPr/>
        </p:nvPicPr>
        <p:blipFill>
          <a:blip r:embed="rId2"/>
          <a:srcRect/>
          <a:stretch>
            <a:fillRect/>
          </a:stretch>
        </p:blipFill>
        <p:spPr bwMode="auto">
          <a:xfrm>
            <a:off x="1000100" y="3500438"/>
            <a:ext cx="7000924" cy="2928958"/>
          </a:xfrm>
          <a:prstGeom prst="rect">
            <a:avLst/>
          </a:prstGeom>
          <a:noFill/>
        </p:spPr>
      </p:pic>
    </p:spTree>
  </p:cSld>
  <p:clrMapOvr>
    <a:masterClrMapping/>
  </p:clrMapOvr>
  <p:transition>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14290"/>
            <a:ext cx="8286808" cy="461665"/>
          </a:xfrm>
          <a:prstGeom prst="rect">
            <a:avLst/>
          </a:prstGeom>
          <a:noFill/>
        </p:spPr>
        <p:txBody>
          <a:bodyPr wrap="square" rtlCol="0">
            <a:spAutoFit/>
          </a:bodyPr>
          <a:lstStyle/>
          <a:p>
            <a:r>
              <a:rPr lang="ru-RU" sz="2400" b="1" i="1" dirty="0" smtClean="0"/>
              <a:t>Подведение итогов . </a:t>
            </a:r>
            <a:endParaRPr lang="ru-RU" sz="2400" b="1" i="1" dirty="0"/>
          </a:p>
        </p:txBody>
      </p:sp>
      <p:sp>
        <p:nvSpPr>
          <p:cNvPr id="4" name="TextBox 3"/>
          <p:cNvSpPr txBox="1"/>
          <p:nvPr/>
        </p:nvSpPr>
        <p:spPr>
          <a:xfrm>
            <a:off x="428596" y="714356"/>
            <a:ext cx="8858280" cy="1692771"/>
          </a:xfrm>
          <a:prstGeom prst="rect">
            <a:avLst/>
          </a:prstGeom>
          <a:noFill/>
        </p:spPr>
        <p:txBody>
          <a:bodyPr wrap="square" rtlCol="0">
            <a:spAutoFit/>
          </a:bodyPr>
          <a:lstStyle/>
          <a:p>
            <a:r>
              <a:rPr lang="ru-RU" sz="2400" dirty="0" smtClean="0"/>
              <a:t>Определяется победитель по наибольшему количеству баллов</a:t>
            </a:r>
            <a:r>
              <a:rPr lang="ru-RU" dirty="0" smtClean="0"/>
              <a:t>.</a:t>
            </a:r>
          </a:p>
          <a:p>
            <a:r>
              <a:rPr lang="ru-RU" sz="2400" b="1" i="1" dirty="0" smtClean="0"/>
              <a:t> Выставление оценок.</a:t>
            </a:r>
          </a:p>
          <a:p>
            <a:r>
              <a:rPr lang="ru-RU" sz="2400" b="1" i="1" dirty="0" smtClean="0"/>
              <a:t>Домашнее задание</a:t>
            </a:r>
            <a:r>
              <a:rPr lang="ru-RU" sz="3200" b="1" i="1" dirty="0" smtClean="0"/>
              <a:t>: </a:t>
            </a:r>
            <a:r>
              <a:rPr lang="ru-RU" sz="2400" dirty="0" smtClean="0"/>
              <a:t>дать домашнее задание тем учащимся, которые получили оценки меньше «5».</a:t>
            </a:r>
            <a:endParaRPr lang="ru-RU" dirty="0"/>
          </a:p>
        </p:txBody>
      </p:sp>
      <p:pic>
        <p:nvPicPr>
          <p:cNvPr id="3074" name="Picture 2" descr="C:\Users\User\Desktop\img8.jpg"/>
          <p:cNvPicPr>
            <a:picLocks noChangeAspect="1" noChangeArrowheads="1"/>
          </p:cNvPicPr>
          <p:nvPr/>
        </p:nvPicPr>
        <p:blipFill>
          <a:blip r:embed="rId2"/>
          <a:srcRect/>
          <a:stretch>
            <a:fillRect/>
          </a:stretch>
        </p:blipFill>
        <p:spPr bwMode="auto">
          <a:xfrm>
            <a:off x="0" y="3071810"/>
            <a:ext cx="9144000" cy="3786189"/>
          </a:xfrm>
          <a:prstGeom prst="rect">
            <a:avLst/>
          </a:prstGeom>
          <a:noFill/>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422" y="285728"/>
            <a:ext cx="5572164" cy="769441"/>
          </a:xfrm>
          <a:prstGeom prst="rect">
            <a:avLst/>
          </a:prstGeom>
          <a:noFill/>
        </p:spPr>
        <p:txBody>
          <a:bodyPr wrap="square" rtlCol="0">
            <a:spAutoFit/>
          </a:bodyPr>
          <a:lstStyle/>
          <a:p>
            <a:r>
              <a:rPr lang="ru-RU" sz="4400" b="1" i="1" dirty="0" smtClean="0"/>
              <a:t>Заключение</a:t>
            </a:r>
            <a:endParaRPr lang="ru-RU" sz="4400" b="1" i="1" dirty="0"/>
          </a:p>
        </p:txBody>
      </p:sp>
      <p:sp>
        <p:nvSpPr>
          <p:cNvPr id="3" name="TextBox 2"/>
          <p:cNvSpPr txBox="1"/>
          <p:nvPr/>
        </p:nvSpPr>
        <p:spPr>
          <a:xfrm>
            <a:off x="642910" y="928670"/>
            <a:ext cx="7715304" cy="954107"/>
          </a:xfrm>
          <a:prstGeom prst="rect">
            <a:avLst/>
          </a:prstGeom>
          <a:noFill/>
        </p:spPr>
        <p:txBody>
          <a:bodyPr wrap="square" rtlCol="0">
            <a:spAutoFit/>
          </a:bodyPr>
          <a:lstStyle/>
          <a:p>
            <a:r>
              <a:rPr lang="ru-RU" sz="2800" i="1" dirty="0" smtClean="0"/>
              <a:t>На основе  разработанной методики преподавания:</a:t>
            </a:r>
            <a:endParaRPr lang="ru-RU" sz="2800" i="1" dirty="0"/>
          </a:p>
        </p:txBody>
      </p:sp>
      <p:sp>
        <p:nvSpPr>
          <p:cNvPr id="4" name="TextBox 3"/>
          <p:cNvSpPr txBox="1"/>
          <p:nvPr/>
        </p:nvSpPr>
        <p:spPr>
          <a:xfrm>
            <a:off x="571472" y="1785926"/>
            <a:ext cx="7429552" cy="3970318"/>
          </a:xfrm>
          <a:prstGeom prst="rect">
            <a:avLst/>
          </a:prstGeom>
          <a:noFill/>
        </p:spPr>
        <p:txBody>
          <a:bodyPr wrap="square" rtlCol="0">
            <a:spAutoFit/>
          </a:bodyPr>
          <a:lstStyle/>
          <a:p>
            <a:r>
              <a:rPr lang="ru-RU" sz="2800" i="1" dirty="0" smtClean="0"/>
              <a:t>все понятия, изучаемые по определенной теме, переосмысливаются учащимися на более высоком, теоретическом уровне, углубляются и обобщаются . Ученики получают необходимые навыки в работе с определениями, понимают простые логические рассуждения и они смогут изучать курс математики старших классов более осознанно и с интересом.</a:t>
            </a:r>
            <a:endParaRPr lang="ru-RU" sz="2800" i="1" dirty="0"/>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img24.jpg"/>
          <p:cNvPicPr>
            <a:picLocks noChangeAspect="1" noChangeArrowheads="1"/>
          </p:cNvPicPr>
          <p:nvPr/>
        </p:nvPicPr>
        <p:blipFill>
          <a:blip r:embed="rId2"/>
          <a:srcRect/>
          <a:stretch>
            <a:fillRect/>
          </a:stretch>
        </p:blipFill>
        <p:spPr bwMode="auto">
          <a:xfrm>
            <a:off x="0" y="0"/>
            <a:ext cx="9644099"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00101" y="1214422"/>
            <a:ext cx="7786742" cy="3323987"/>
          </a:xfrm>
          <a:prstGeom prst="rect">
            <a:avLst/>
          </a:prstGeom>
          <a:noFill/>
        </p:spPr>
        <p:txBody>
          <a:bodyPr wrap="square" rtlCol="0">
            <a:spAutoFit/>
          </a:bodyPr>
          <a:lstStyle/>
          <a:p>
            <a:pPr fontAlgn="base"/>
            <a:r>
              <a:rPr lang="ru-RU" sz="2400" b="1" i="1" dirty="0"/>
              <a:t>Формы данного типа урока:</a:t>
            </a:r>
          </a:p>
          <a:p>
            <a:pPr fontAlgn="base"/>
            <a:r>
              <a:rPr lang="ru-RU" sz="2400" i="1" dirty="0"/>
              <a:t>повторительно-обобщающий урок; диспут; игра (КВН, Счастливый случай, Поле чудес, конкурс, викторина); театрализованный урок (урок-суд); урок-совершенствование; заключительная конференция; заключительная экскурсия; урок-консультация; урок-анализ контрольных работ; обзорная лекция; обзорная конференция; урок-беседа.</a:t>
            </a:r>
          </a:p>
          <a:p>
            <a:endParaRPr lang="ru-RU"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500042"/>
            <a:ext cx="6286544" cy="5355312"/>
          </a:xfrm>
          <a:prstGeom prst="rect">
            <a:avLst/>
          </a:prstGeom>
          <a:noFill/>
        </p:spPr>
        <p:txBody>
          <a:bodyPr wrap="square" rtlCol="0">
            <a:spAutoFit/>
          </a:bodyPr>
          <a:lstStyle/>
          <a:p>
            <a:pPr fontAlgn="base"/>
            <a:r>
              <a:rPr lang="ru-RU" b="1" dirty="0"/>
              <a:t>Цель</a:t>
            </a:r>
            <a:r>
              <a:rPr lang="ru-RU" dirty="0"/>
              <a:t> - более глубокое усвоение знаний, высокий уровень обобщения, систематизации.</a:t>
            </a:r>
          </a:p>
          <a:p>
            <a:pPr fontAlgn="base"/>
            <a:r>
              <a:rPr lang="ru-RU" dirty="0"/>
              <a:t>Такие уроки проводятся при изучении крупных тем программы или в конце учебной четверти, года. К ним можно отнести итоговые уроки.</a:t>
            </a:r>
          </a:p>
          <a:p>
            <a:pPr fontAlgn="base"/>
            <a:r>
              <a:rPr lang="ru-RU" b="1" dirty="0"/>
              <a:t>Задачи:</a:t>
            </a:r>
            <a:endParaRPr lang="ru-RU" dirty="0"/>
          </a:p>
          <a:p>
            <a:pPr fontAlgn="base"/>
            <a:r>
              <a:rPr lang="ru-RU" b="1" dirty="0"/>
              <a:t>образовательные:</a:t>
            </a:r>
            <a:r>
              <a:rPr lang="ru-RU" dirty="0"/>
              <a:t> выявить качество и уровень овладения знаниями и умениями, полученными на предыдущих уроках по теме </a:t>
            </a:r>
            <a:r>
              <a:rPr lang="ru-RU" dirty="0" smtClean="0"/>
              <a:t>: </a:t>
            </a:r>
            <a:r>
              <a:rPr lang="ru-RU" dirty="0"/>
              <a:t>обобщить материал как систему знаний. </a:t>
            </a:r>
            <a:r>
              <a:rPr lang="ru-RU" b="1" dirty="0" smtClean="0"/>
              <a:t>Воспитательные</a:t>
            </a:r>
            <a:r>
              <a:rPr lang="ru-RU" b="1" dirty="0"/>
              <a:t>:</a:t>
            </a:r>
            <a:r>
              <a:rPr lang="ru-RU" dirty="0"/>
              <a:t> воспитывать общую культуру, эстетическое восприятие окружающего; создать условия для реальной самооценки учащихся, реализации его как личности</a:t>
            </a:r>
            <a:r>
              <a:rPr lang="ru-RU" dirty="0" smtClean="0"/>
              <a:t>. </a:t>
            </a:r>
            <a:r>
              <a:rPr lang="ru-RU" b="1" dirty="0" smtClean="0"/>
              <a:t>Развивающие</a:t>
            </a:r>
            <a:r>
              <a:rPr lang="ru-RU" b="1" dirty="0"/>
              <a:t>:</a:t>
            </a:r>
            <a:r>
              <a:rPr lang="ru-RU" dirty="0"/>
              <a:t> развивать пространственное мышление, умение классифицировать, выявлять связи, формулировать выводы; развивать коммуникативные навыки при работе в группах, развивать познавательный интерес; развивать умение объяснять </a:t>
            </a:r>
            <a:r>
              <a:rPr lang="ru-RU" dirty="0" smtClean="0"/>
              <a:t>особенности, закономерности, анализировать, сопоставлять, сравнивать </a:t>
            </a:r>
            <a:r>
              <a:rPr lang="ru-RU" dirty="0"/>
              <a:t>и т. д.</a:t>
            </a:r>
          </a:p>
          <a:p>
            <a:endParaRPr lang="ru-RU" dirty="0"/>
          </a:p>
        </p:txBody>
      </p:sp>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785794"/>
            <a:ext cx="6643734" cy="5078313"/>
          </a:xfrm>
          <a:prstGeom prst="rect">
            <a:avLst/>
          </a:prstGeom>
          <a:noFill/>
        </p:spPr>
        <p:txBody>
          <a:bodyPr wrap="square" rtlCol="0">
            <a:spAutoFit/>
          </a:bodyPr>
          <a:lstStyle/>
          <a:p>
            <a:pPr fontAlgn="base"/>
            <a:r>
              <a:rPr lang="ru-RU" dirty="0"/>
              <a:t>На уроке повторения и систематизации знаний учащиеся включаются в различные виды </a:t>
            </a:r>
            <a:r>
              <a:rPr lang="ru-RU" dirty="0" smtClean="0"/>
              <a:t>деятельности. </a:t>
            </a:r>
            <a:r>
              <a:rPr lang="ru-RU" dirty="0"/>
              <a:t>Проводятся беседы, дискуссии, лабораторные </a:t>
            </a:r>
            <a:r>
              <a:rPr lang="ru-RU" dirty="0" smtClean="0"/>
              <a:t>работы, практикуется </a:t>
            </a:r>
            <a:r>
              <a:rPr lang="ru-RU" dirty="0"/>
              <a:t>выполнение заданий, решение задач. На этих уроках, наряду с беседой включаются краткие сообщения учащихся, выступления с устными рецензиями на отдельные статьи, книги, посвященные разбираемому вопросу.</a:t>
            </a:r>
          </a:p>
          <a:p>
            <a:pPr fontAlgn="base"/>
            <a:r>
              <a:rPr lang="ru-RU" dirty="0"/>
              <a:t>Эффективность урока зависит от того, насколько широко используются на нем различные виды репродуктивно-поисковой, частично поисковой, творческой деятельности школьников. Он не достигает своей цели, если отдается предпочтение обычной воспроизводящей деятельности. Учитель готовит задачи творческого характера, позволяющие по-новому взглянуть на ранее изученное. Развивающая функция при этом реализуется тем успешнее, чем шире используются </a:t>
            </a:r>
            <a:r>
              <a:rPr lang="ru-RU" dirty="0" err="1" smtClean="0"/>
              <a:t>межпредметные</a:t>
            </a:r>
            <a:r>
              <a:rPr lang="ru-RU" dirty="0" smtClean="0"/>
              <a:t> </a:t>
            </a:r>
            <a:r>
              <a:rPr lang="ru-RU" dirty="0"/>
              <a:t>связи, позволяющие переносить, свертывать и систематизировать знания.</a:t>
            </a:r>
          </a:p>
          <a:p>
            <a:endParaRPr lang="ru-RU" dirty="0"/>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1428736"/>
            <a:ext cx="857256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Урок повторения и обобщения знаний позволяет применять групповую форму учебной работы. Разные группы учащихся могут включаться в выполнение различных заданий с той целью, чтобы потом полнее осветить разные вопросы ранее изученного материала. При такой организации учебной работы школьники убеждаются в преимуществе коллективных форм учебной деятельности. На этих уроках восстанавливаются знания, предупреждается забывание. Их развивающая функция проявляется через способы анализа, систематизации материала. Воспитательные задачи решаются не только через методы, содержание учебного материала, но и через организацию коллективной деятельности учащихся.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714356"/>
            <a:ext cx="7429552" cy="5078313"/>
          </a:xfrm>
          <a:prstGeom prst="rect">
            <a:avLst/>
          </a:prstGeom>
          <a:noFill/>
        </p:spPr>
        <p:txBody>
          <a:bodyPr wrap="square" rtlCol="0">
            <a:spAutoFit/>
          </a:bodyPr>
          <a:lstStyle/>
          <a:p>
            <a:pPr fontAlgn="base"/>
            <a:r>
              <a:rPr lang="ru-RU" dirty="0"/>
              <a:t>Обобщающий урок: понятие, цель, организация</a:t>
            </a:r>
          </a:p>
          <a:p>
            <a:pPr fontAlgn="base"/>
            <a:r>
              <a:rPr lang="ru-RU" sz="2000" b="1" i="1" dirty="0"/>
              <a:t>Урок</a:t>
            </a:r>
            <a:r>
              <a:rPr lang="ru-RU" dirty="0"/>
              <a:t> - форма организации обучения, при которой учебные занятия проводятся учителем с группой учащихся постоянного состава, одинакового возраста и уровня подготовки в течение определенного времени по установленному расписанию для достижения учебно-воспитательных целей.   </a:t>
            </a:r>
          </a:p>
          <a:p>
            <a:pPr fontAlgn="base"/>
            <a:r>
              <a:rPr lang="ru-RU" dirty="0"/>
              <a:t>Каждый урок посвящается изучению определенного вопроса программы и поэтому представляет собой нечто законченное и вместе с тем является продолжением предшествующих уроков и опорой для последующих.</a:t>
            </a:r>
          </a:p>
          <a:p>
            <a:pPr fontAlgn="base"/>
            <a:r>
              <a:rPr lang="ru-RU" dirty="0"/>
              <a:t>В конце изучения темы, как правило, </a:t>
            </a:r>
            <a:r>
              <a:rPr lang="ru-RU" dirty="0" smtClean="0"/>
              <a:t>проводятся </a:t>
            </a:r>
            <a:r>
              <a:rPr lang="ru-RU" i="1" dirty="0" smtClean="0"/>
              <a:t>обобщающие </a:t>
            </a:r>
            <a:r>
              <a:rPr lang="ru-RU" i="1" dirty="0"/>
              <a:t>уроки.</a:t>
            </a:r>
            <a:r>
              <a:rPr lang="ru-RU" dirty="0"/>
              <a:t> Они могут проводиться по материалу двух или </a:t>
            </a:r>
            <a:r>
              <a:rPr lang="ru-RU" dirty="0" smtClean="0"/>
              <a:t>нескольких </a:t>
            </a:r>
            <a:r>
              <a:rPr lang="ru-RU" dirty="0"/>
              <a:t>тем, близких по содержанию.</a:t>
            </a:r>
          </a:p>
          <a:p>
            <a:pPr fontAlgn="base"/>
            <a:r>
              <a:rPr lang="ru-RU" dirty="0"/>
              <a:t>Основная дидактическая цель такого типа уроков — </a:t>
            </a:r>
            <a:r>
              <a:rPr lang="ru-RU" dirty="0" smtClean="0"/>
              <a:t>систематизация </a:t>
            </a:r>
            <a:r>
              <a:rPr lang="ru-RU" dirty="0"/>
              <a:t>знаний, полученных при изучении всей темы, </a:t>
            </a:r>
            <a:r>
              <a:rPr lang="ru-RU" dirty="0" smtClean="0"/>
              <a:t>закрепление </a:t>
            </a:r>
            <a:r>
              <a:rPr lang="ru-RU" dirty="0"/>
              <a:t>ее наиболее важных положений</a:t>
            </a:r>
            <a:r>
              <a:rPr lang="ru-RU" b="1" dirty="0"/>
              <a:t>. Таким образом, обобщающие уроки способствуют прочному и сознательному усвоению знаний, а также оказывают существенное влияние на развитие памяти, речи, мышления учащихся.</a:t>
            </a:r>
          </a:p>
          <a:p>
            <a:endParaRPr lang="ru-RU"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3214686"/>
            <a:ext cx="8072494" cy="1754326"/>
          </a:xfrm>
          <a:prstGeom prst="rect">
            <a:avLst/>
          </a:prstGeom>
          <a:noFill/>
        </p:spPr>
        <p:txBody>
          <a:bodyPr wrap="square" rtlCol="0">
            <a:spAutoFit/>
          </a:bodyPr>
          <a:lstStyle/>
          <a:p>
            <a:r>
              <a:rPr lang="ru-RU" dirty="0" smtClean="0"/>
              <a:t>следует повторить пройденное ,и, опираясь на знания учащихся, развивать у них логическое мышление. </a:t>
            </a:r>
            <a:r>
              <a:rPr lang="ru-RU" b="1" i="1" dirty="0" smtClean="0"/>
              <a:t>Обобщающие уроки можно проводить в виде  викторин, дидактических  игр, соревнований и т.д. </a:t>
            </a:r>
            <a:r>
              <a:rPr lang="ru-RU" dirty="0" smtClean="0"/>
              <a:t>Это необходимо  в первую очередь потому, что интерес к математике пропадает, если уроки однообразные.</a:t>
            </a:r>
          </a:p>
          <a:p>
            <a:endParaRPr lang="ru-RU" dirty="0" smtClean="0"/>
          </a:p>
        </p:txBody>
      </p:sp>
      <p:sp>
        <p:nvSpPr>
          <p:cNvPr id="3" name="TextBox 2"/>
          <p:cNvSpPr txBox="1"/>
          <p:nvPr/>
        </p:nvSpPr>
        <p:spPr>
          <a:xfrm>
            <a:off x="428596" y="1190418"/>
            <a:ext cx="8143932" cy="2031325"/>
          </a:xfrm>
          <a:prstGeom prst="rect">
            <a:avLst/>
          </a:prstGeom>
          <a:noFill/>
        </p:spPr>
        <p:txBody>
          <a:bodyPr wrap="square" rtlCol="0">
            <a:spAutoFit/>
          </a:bodyPr>
          <a:lstStyle/>
          <a:p>
            <a:r>
              <a:rPr lang="ru-RU" dirty="0" smtClean="0"/>
              <a:t>Для обобщения и систематизации знаний нужно составить такие вопросы, ответы на которые позволили бы получить обобщения знаний по этой теме. В вопросах должен быть отражен определенный фактический материал, который играет важную роль при выделении основных понятий тем. </a:t>
            </a:r>
          </a:p>
          <a:p>
            <a:r>
              <a:rPr lang="ru-RU" dirty="0" smtClean="0"/>
              <a:t>На обобщающем уроке желательно использовать наглядные пособия, которыми учащиеся пользовались в ходе изучения материала,</a:t>
            </a:r>
            <a:endParaRPr lang="ru-RU"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User\Downloads\3.JPG"/>
          <p:cNvPicPr>
            <a:picLocks noChangeAspect="1" noChangeArrowheads="1"/>
          </p:cNvPicPr>
          <p:nvPr/>
        </p:nvPicPr>
        <p:blipFill>
          <a:blip r:embed="rId2"/>
          <a:srcRect/>
          <a:stretch>
            <a:fillRect/>
          </a:stretch>
        </p:blipFill>
        <p:spPr bwMode="auto">
          <a:xfrm>
            <a:off x="1071539" y="1000108"/>
            <a:ext cx="6786610" cy="5143536"/>
          </a:xfrm>
          <a:prstGeom prst="rect">
            <a:avLst/>
          </a:prstGeom>
          <a:noFill/>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1134</TotalTime>
  <Words>1476</Words>
  <Application>Microsoft Office PowerPoint</Application>
  <PresentationFormat>Экран (4:3)</PresentationFormat>
  <Paragraphs>183</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Трек</vt:lpstr>
      <vt:lpstr>Организация и проведение уроков обобщения и систематизации. Уроки повторения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и проведение уроков обобщения и систематизации. Уроки повторения</dc:title>
  <dc:creator>User</dc:creator>
  <cp:lastModifiedBy>User</cp:lastModifiedBy>
  <cp:revision>114</cp:revision>
  <dcterms:created xsi:type="dcterms:W3CDTF">2015-04-05T09:45:55Z</dcterms:created>
  <dcterms:modified xsi:type="dcterms:W3CDTF">2016-01-03T01:47:28Z</dcterms:modified>
</cp:coreProperties>
</file>