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9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99D8D-34D1-4691-973B-E458A2978FB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16553-BA24-45BE-AB1E-F517FD7E67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60909" y="908720"/>
            <a:ext cx="85952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                                          </a:t>
            </a:r>
            <a:r>
              <a:rPr lang="ru-RU" sz="3200" dirty="0" smtClean="0">
                <a:solidFill>
                  <a:srgbClr val="FF0000"/>
                </a:solidFill>
              </a:rPr>
              <a:t>    </a:t>
            </a:r>
            <a:r>
              <a:rPr lang="ru-RU" sz="4400" dirty="0" smtClean="0">
                <a:solidFill>
                  <a:srgbClr val="FF0000"/>
                </a:solidFill>
              </a:rPr>
              <a:t>«Математическое кафе»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dirty="0" smtClean="0">
                <a:solidFill>
                  <a:srgbClr val="FF0000"/>
                </a:solidFill>
              </a:rPr>
              <a:t>  Открытый урок по математике в 5 классе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User\Desktop\математика-300x2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789040"/>
            <a:ext cx="2857500" cy="25527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436096" y="5157192"/>
            <a:ext cx="3715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Учитель математики</a:t>
            </a:r>
          </a:p>
          <a:p>
            <a:r>
              <a:rPr lang="ru-RU" dirty="0" smtClean="0"/>
              <a:t>МКОУ «</a:t>
            </a:r>
            <a:r>
              <a:rPr lang="ru-RU" dirty="0" err="1" smtClean="0"/>
              <a:t>Цветочненская</a:t>
            </a:r>
            <a:r>
              <a:rPr lang="ru-RU" dirty="0" smtClean="0"/>
              <a:t> СШ»</a:t>
            </a:r>
          </a:p>
          <a:p>
            <a:r>
              <a:rPr lang="ru-RU" dirty="0" smtClean="0"/>
              <a:t>Ибрагимова Э.Ш.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908720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Решение.</a:t>
            </a:r>
          </a:p>
          <a:p>
            <a:pPr marL="342900" indent="-342900">
              <a:buAutoNum type="arabicParenR"/>
            </a:pPr>
            <a:r>
              <a:rPr lang="ru-RU" dirty="0" smtClean="0"/>
              <a:t>35-5=30</a:t>
            </a:r>
          </a:p>
          <a:p>
            <a:pPr marL="342900" indent="-342900">
              <a:buAutoNum type="arabicParenR"/>
            </a:pPr>
            <a:r>
              <a:rPr lang="ru-RU" dirty="0" smtClean="0"/>
              <a:t>30:2 = 15 (м)- гигантская акула</a:t>
            </a:r>
          </a:p>
          <a:p>
            <a:pPr marL="342900" indent="-342900">
              <a:buAutoNum type="arabicParenR"/>
            </a:pPr>
            <a:r>
              <a:rPr lang="ru-RU" dirty="0" smtClean="0"/>
              <a:t>З5-15=20 (м)- китовая акула.</a:t>
            </a:r>
          </a:p>
          <a:p>
            <a:pPr marL="342900" indent="-342900"/>
            <a:r>
              <a:rPr lang="ru-RU" dirty="0" smtClean="0"/>
              <a:t>Ответ: 15м; 20м.</a:t>
            </a:r>
            <a:endParaRPr lang="ru-RU" dirty="0"/>
          </a:p>
        </p:txBody>
      </p:sp>
      <p:pic>
        <p:nvPicPr>
          <p:cNvPr id="6146" name="Picture 2" descr="C:\Users\User\Desktop\matemat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068960"/>
            <a:ext cx="3384376" cy="354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9672" y="476672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Жаркое геометрическое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7171" name="Picture 3" descr="C:\Users\User\Desktop\img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7344816" cy="453650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331640" y="1628800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</a:rPr>
              <a:t>Назовите все прямые, отрезки и лучи</a:t>
            </a:r>
            <a:endParaRPr lang="ru-RU" sz="20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340768"/>
            <a:ext cx="83529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i="1" dirty="0" smtClean="0"/>
              <a:t>Тройка лошадей пробежала 30 км. Какое расстояние пробежала каждая лошадь?</a:t>
            </a:r>
          </a:p>
          <a:p>
            <a:pPr marL="342900" indent="-342900">
              <a:buAutoNum type="arabicPeriod"/>
            </a:pPr>
            <a:r>
              <a:rPr lang="ru-RU" i="1" dirty="0" smtClean="0"/>
              <a:t>Если у четырехугольника отрезать один угол, то сколько у него их останется?</a:t>
            </a:r>
          </a:p>
          <a:p>
            <a:pPr marL="342900" indent="-342900">
              <a:buAutoNum type="arabicPeriod"/>
            </a:pPr>
            <a:r>
              <a:rPr lang="ru-RU" i="1" dirty="0" smtClean="0"/>
              <a:t>В клетке находилось четыре кролика. Четверо ребят купили по одному кролику, и один кролик остался в клетке. Как это могло получиться?</a:t>
            </a:r>
          </a:p>
          <a:p>
            <a:pPr marL="342900" indent="-342900">
              <a:buAutoNum type="arabicPeriod"/>
            </a:pPr>
            <a:r>
              <a:rPr lang="ru-RU" i="1" dirty="0" smtClean="0"/>
              <a:t>Предположим, что петух откладывает на гребне крыши яйцо. Куда оно покатится?</a:t>
            </a:r>
          </a:p>
          <a:p>
            <a:pPr marL="342900" indent="-342900">
              <a:buAutoNum type="arabicPeriod"/>
            </a:pPr>
            <a:r>
              <a:rPr lang="ru-RU" i="1" dirty="0" smtClean="0"/>
              <a:t>Если в 12 часов ночи идет дождь, то можно ли ожидать, что через 72 часа будет солнечная погода?</a:t>
            </a:r>
          </a:p>
          <a:p>
            <a:pPr marL="342900" indent="-342900">
              <a:buAutoNum type="arabicPeriod"/>
            </a:pPr>
            <a:r>
              <a:rPr lang="ru-RU" i="1" dirty="0" smtClean="0"/>
              <a:t>Оля задумала число, прибавила к нему 17 и получилось 30.Какое число задумала Оля?</a:t>
            </a:r>
          </a:p>
          <a:p>
            <a:pPr marL="342900" indent="-342900">
              <a:buAutoNum type="arabicPeriod"/>
            </a:pPr>
            <a:r>
              <a:rPr lang="ru-RU" i="1" dirty="0" smtClean="0"/>
              <a:t>Сколько пальцев на двух руках? На десяти?</a:t>
            </a:r>
          </a:p>
          <a:p>
            <a:pPr marL="342900" indent="-342900">
              <a:buAutoNum type="arabicPeriod"/>
            </a:pPr>
            <a:r>
              <a:rPr lang="ru-RU" i="1" dirty="0" smtClean="0"/>
              <a:t>Сколько концов у 3 палок? У 5,5 палок?</a:t>
            </a:r>
          </a:p>
          <a:p>
            <a:pPr marL="342900" indent="-342900">
              <a:buAutoNum type="arabicPeriod"/>
            </a:pPr>
            <a:r>
              <a:rPr lang="ru-RU" i="1" dirty="0" smtClean="0"/>
              <a:t>Что тяжелее 1 кг ваты или 1 кг железа?</a:t>
            </a:r>
          </a:p>
          <a:p>
            <a:pPr marL="342900" indent="-342900">
              <a:buAutoNum type="arabicPeriod"/>
            </a:pPr>
            <a:r>
              <a:rPr lang="ru-RU" i="1" dirty="0" smtClean="0"/>
              <a:t>На дереве сидели 6 уток. </a:t>
            </a:r>
            <a:r>
              <a:rPr lang="ru-RU" i="1" dirty="0"/>
              <a:t>С</a:t>
            </a:r>
            <a:r>
              <a:rPr lang="ru-RU" i="1" dirty="0" smtClean="0"/>
              <a:t>делав один выстрел, охотник попал в двух из них. Сколько уток осталось на дереве?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67744" y="620688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Гарнир логический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260648"/>
            <a:ext cx="8568952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          Математический коктейль : тест</a:t>
            </a:r>
          </a:p>
          <a:p>
            <a:pPr marL="342900" indent="-342900">
              <a:buAutoNum type="arabicPeriod"/>
            </a:pPr>
            <a:r>
              <a:rPr lang="ru-RU" sz="1600" b="1" i="1" dirty="0" smtClean="0">
                <a:solidFill>
                  <a:srgbClr val="0070C0"/>
                </a:solidFill>
              </a:rPr>
              <a:t>Какая величина в математике обозначается буквой Х?</a:t>
            </a:r>
          </a:p>
          <a:p>
            <a:pPr marL="342900" indent="-342900"/>
            <a:r>
              <a:rPr lang="ru-RU" sz="1600" dirty="0" smtClean="0"/>
              <a:t>А) хитрая</a:t>
            </a:r>
          </a:p>
          <a:p>
            <a:pPr marL="342900" indent="-342900"/>
            <a:r>
              <a:rPr lang="ru-RU" sz="1600" dirty="0" smtClean="0"/>
              <a:t>Б) секретная</a:t>
            </a:r>
          </a:p>
          <a:p>
            <a:pPr marL="342900" indent="-342900"/>
            <a:r>
              <a:rPr lang="ru-RU" sz="1600" dirty="0" smtClean="0"/>
              <a:t>В) неизвестная</a:t>
            </a:r>
          </a:p>
          <a:p>
            <a:pPr marL="342900" indent="-342900"/>
            <a:r>
              <a:rPr lang="ru-RU" sz="1600" dirty="0" smtClean="0"/>
              <a:t>Г) любая</a:t>
            </a:r>
          </a:p>
          <a:p>
            <a:pPr marL="342900" indent="-342900">
              <a:buAutoNum type="arabicPeriod" startAt="2"/>
            </a:pPr>
            <a:r>
              <a:rPr lang="ru-RU" sz="1600" b="1" i="1" dirty="0" smtClean="0">
                <a:solidFill>
                  <a:srgbClr val="0070C0"/>
                </a:solidFill>
              </a:rPr>
              <a:t>Что такое уравнение</a:t>
            </a:r>
            <a:r>
              <a:rPr lang="ru-RU" sz="1600" dirty="0" smtClean="0">
                <a:solidFill>
                  <a:srgbClr val="0070C0"/>
                </a:solidFill>
              </a:rPr>
              <a:t>?</a:t>
            </a:r>
          </a:p>
          <a:p>
            <a:pPr marL="342900" indent="-342900"/>
            <a:r>
              <a:rPr lang="ru-RU" sz="1600" dirty="0" smtClean="0"/>
              <a:t>А) деление пирога на равные части</a:t>
            </a:r>
          </a:p>
          <a:p>
            <a:pPr marL="342900" indent="-342900"/>
            <a:r>
              <a:rPr lang="ru-RU" sz="1600" dirty="0" smtClean="0"/>
              <a:t>Б) равенство с неизвестными</a:t>
            </a:r>
          </a:p>
          <a:p>
            <a:pPr marL="342900" indent="-342900"/>
            <a:r>
              <a:rPr lang="ru-RU" sz="1600" dirty="0" smtClean="0"/>
              <a:t>В) весы с гирьками</a:t>
            </a:r>
          </a:p>
          <a:p>
            <a:pPr marL="342900" indent="-342900"/>
            <a:r>
              <a:rPr lang="ru-RU" sz="1600" dirty="0" smtClean="0"/>
              <a:t>Г) какая разница</a:t>
            </a:r>
          </a:p>
          <a:p>
            <a:pPr marL="342900" indent="-342900"/>
            <a:r>
              <a:rPr lang="ru-RU" sz="1600" b="1" i="1" dirty="0" smtClean="0">
                <a:solidFill>
                  <a:srgbClr val="0070C0"/>
                </a:solidFill>
              </a:rPr>
              <a:t>3. Решить уравнение – это значит…</a:t>
            </a:r>
          </a:p>
          <a:p>
            <a:pPr marL="342900" indent="-342900"/>
            <a:r>
              <a:rPr lang="ru-RU" sz="1600" dirty="0" smtClean="0"/>
              <a:t>А) найти его в книге</a:t>
            </a:r>
          </a:p>
          <a:p>
            <a:pPr marL="342900" indent="-342900"/>
            <a:r>
              <a:rPr lang="ru-RU" sz="1600" dirty="0" smtClean="0"/>
              <a:t>Б) найти его у соседа</a:t>
            </a:r>
          </a:p>
          <a:p>
            <a:pPr marL="342900" indent="-342900"/>
            <a:r>
              <a:rPr lang="ru-RU" sz="1600" dirty="0" smtClean="0"/>
              <a:t>В)найти его ветки</a:t>
            </a:r>
          </a:p>
          <a:p>
            <a:pPr marL="342900" indent="-342900"/>
            <a:r>
              <a:rPr lang="ru-RU" sz="1600" dirty="0" smtClean="0"/>
              <a:t>Г) найти его корни</a:t>
            </a:r>
          </a:p>
          <a:p>
            <a:pPr marL="342900" indent="-342900"/>
            <a:r>
              <a:rPr lang="ru-RU" sz="1600" b="1" i="1" dirty="0" smtClean="0">
                <a:solidFill>
                  <a:srgbClr val="0070C0"/>
                </a:solidFill>
              </a:rPr>
              <a:t>4. Сколько неизвестных в уравнении:</a:t>
            </a:r>
          </a:p>
          <a:p>
            <a:pPr marL="342900" indent="-342900"/>
            <a:r>
              <a:rPr lang="ru-RU" sz="1600" dirty="0" smtClean="0"/>
              <a:t>А) 1</a:t>
            </a:r>
          </a:p>
          <a:p>
            <a:pPr marL="342900" indent="-342900"/>
            <a:r>
              <a:rPr lang="ru-RU" sz="1600" dirty="0" smtClean="0"/>
              <a:t>Б) 2</a:t>
            </a:r>
          </a:p>
          <a:p>
            <a:pPr marL="342900" indent="-342900"/>
            <a:r>
              <a:rPr lang="ru-RU" sz="1600" dirty="0" smtClean="0"/>
              <a:t>В) ни одного</a:t>
            </a:r>
          </a:p>
          <a:p>
            <a:pPr marL="342900" indent="-342900"/>
            <a:r>
              <a:rPr lang="ru-RU" sz="1600" dirty="0" smtClean="0"/>
              <a:t>Г) чем больше, тем лучше</a:t>
            </a:r>
          </a:p>
          <a:p>
            <a:pPr marL="342900" indent="-342900"/>
            <a:r>
              <a:rPr lang="ru-RU" sz="1600" b="1" i="1" dirty="0" smtClean="0">
                <a:solidFill>
                  <a:srgbClr val="0070C0"/>
                </a:solidFill>
              </a:rPr>
              <a:t>5. Чтоб найти решение уравнения х-34=68 надо:</a:t>
            </a:r>
          </a:p>
          <a:p>
            <a:pPr marL="342900" indent="-342900"/>
            <a:r>
              <a:rPr lang="ru-RU" sz="1600" dirty="0" smtClean="0"/>
              <a:t>А) 68:34</a:t>
            </a:r>
          </a:p>
          <a:p>
            <a:pPr marL="342900" indent="-342900"/>
            <a:r>
              <a:rPr lang="ru-RU" sz="1600" dirty="0" smtClean="0"/>
              <a:t>Б) 68-34</a:t>
            </a:r>
          </a:p>
          <a:p>
            <a:pPr marL="342900" indent="-342900"/>
            <a:r>
              <a:rPr lang="ru-RU" sz="1600" dirty="0" smtClean="0"/>
              <a:t>В)68*34</a:t>
            </a:r>
          </a:p>
          <a:p>
            <a:pPr marL="342900" indent="-342900"/>
            <a:r>
              <a:rPr lang="ru-RU" sz="1600" dirty="0" smtClean="0"/>
              <a:t>Г)68+34</a:t>
            </a:r>
          </a:p>
          <a:p>
            <a:pPr marL="342900" indent="-342900"/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56895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</a:rPr>
              <a:t>6. Найти корень уравнения: (м-124)+316=900</a:t>
            </a:r>
          </a:p>
          <a:p>
            <a:r>
              <a:rPr lang="ru-RU" sz="1600" dirty="0" smtClean="0"/>
              <a:t>А) 179</a:t>
            </a:r>
          </a:p>
          <a:p>
            <a:r>
              <a:rPr lang="ru-RU" sz="1600" dirty="0" smtClean="0"/>
              <a:t>Б) 708</a:t>
            </a:r>
          </a:p>
          <a:p>
            <a:r>
              <a:rPr lang="ru-RU" sz="1600" dirty="0" smtClean="0"/>
              <a:t>В) 316</a:t>
            </a:r>
          </a:p>
          <a:p>
            <a:r>
              <a:rPr lang="ru-RU" sz="1600" dirty="0" smtClean="0"/>
              <a:t>Г) 425</a:t>
            </a:r>
          </a:p>
          <a:p>
            <a:r>
              <a:rPr lang="ru-RU" sz="1600" b="1" i="1" dirty="0" smtClean="0">
                <a:solidFill>
                  <a:srgbClr val="0070C0"/>
                </a:solidFill>
              </a:rPr>
              <a:t>7. На нуль делить:</a:t>
            </a:r>
          </a:p>
          <a:p>
            <a:r>
              <a:rPr lang="ru-RU" sz="1600" dirty="0" smtClean="0"/>
              <a:t>А) можно</a:t>
            </a:r>
          </a:p>
          <a:p>
            <a:r>
              <a:rPr lang="ru-RU" sz="1600" dirty="0" smtClean="0"/>
              <a:t>Б) можно иногда</a:t>
            </a:r>
          </a:p>
          <a:p>
            <a:r>
              <a:rPr lang="ru-RU" sz="1600" dirty="0" smtClean="0"/>
              <a:t>В) нужно</a:t>
            </a:r>
          </a:p>
          <a:p>
            <a:r>
              <a:rPr lang="ru-RU" sz="1600" dirty="0" smtClean="0"/>
              <a:t>Г) нельзя</a:t>
            </a:r>
          </a:p>
          <a:p>
            <a:r>
              <a:rPr lang="ru-RU" sz="1600" b="1" i="1" dirty="0" smtClean="0">
                <a:solidFill>
                  <a:srgbClr val="0070C0"/>
                </a:solidFill>
              </a:rPr>
              <a:t>8</a:t>
            </a:r>
            <a:r>
              <a:rPr lang="ru-RU" sz="1600" i="1" dirty="0" smtClean="0">
                <a:solidFill>
                  <a:srgbClr val="0070C0"/>
                </a:solidFill>
              </a:rPr>
              <a:t>. Какой алфавит используют для обозначения неизвестных в математике?</a:t>
            </a:r>
          </a:p>
          <a:p>
            <a:r>
              <a:rPr lang="ru-RU" sz="1600" dirty="0" smtClean="0"/>
              <a:t>А) русский</a:t>
            </a:r>
          </a:p>
          <a:p>
            <a:r>
              <a:rPr lang="ru-RU" sz="1600" dirty="0" smtClean="0"/>
              <a:t>Б) английский</a:t>
            </a:r>
          </a:p>
          <a:p>
            <a:r>
              <a:rPr lang="ru-RU" sz="1600" dirty="0" smtClean="0"/>
              <a:t>В) латинский</a:t>
            </a:r>
          </a:p>
          <a:p>
            <a:r>
              <a:rPr lang="ru-RU" sz="1600" dirty="0" smtClean="0"/>
              <a:t>Г) </a:t>
            </a:r>
            <a:r>
              <a:rPr lang="ru-RU" sz="1600" dirty="0" err="1" smtClean="0"/>
              <a:t>Мумба</a:t>
            </a:r>
            <a:r>
              <a:rPr lang="ru-RU" sz="1600" dirty="0" smtClean="0"/>
              <a:t>- </a:t>
            </a:r>
            <a:r>
              <a:rPr lang="ru-RU" sz="1600" dirty="0" err="1" smtClean="0"/>
              <a:t>Юмба</a:t>
            </a:r>
            <a:endParaRPr lang="ru-RU" sz="1600" dirty="0" smtClean="0"/>
          </a:p>
          <a:p>
            <a:r>
              <a:rPr lang="ru-RU" sz="1600" b="1" i="1" dirty="0" smtClean="0">
                <a:solidFill>
                  <a:srgbClr val="0070C0"/>
                </a:solidFill>
              </a:rPr>
              <a:t>9. Сколько букв в латинском алфавите?</a:t>
            </a:r>
          </a:p>
          <a:p>
            <a:r>
              <a:rPr lang="ru-RU" sz="1600" dirty="0" smtClean="0"/>
              <a:t>А) 33</a:t>
            </a:r>
          </a:p>
          <a:p>
            <a:r>
              <a:rPr lang="ru-RU" sz="1600" dirty="0" smtClean="0"/>
              <a:t>Б) 23</a:t>
            </a:r>
          </a:p>
          <a:p>
            <a:r>
              <a:rPr lang="ru-RU" sz="1600" dirty="0" smtClean="0"/>
              <a:t>В)26</a:t>
            </a:r>
          </a:p>
          <a:p>
            <a:r>
              <a:rPr lang="ru-RU" sz="1600" dirty="0" smtClean="0"/>
              <a:t>Г)10</a:t>
            </a:r>
          </a:p>
          <a:p>
            <a:r>
              <a:rPr lang="ru-RU" sz="1600" b="1" i="1" dirty="0" smtClean="0">
                <a:solidFill>
                  <a:srgbClr val="0070C0"/>
                </a:solidFill>
              </a:rPr>
              <a:t>10 Буквой </a:t>
            </a:r>
            <a:r>
              <a:rPr lang="en-US" sz="1600" b="1" i="1" dirty="0" smtClean="0">
                <a:solidFill>
                  <a:srgbClr val="0070C0"/>
                </a:solidFill>
              </a:rPr>
              <a:t>S</a:t>
            </a:r>
            <a:r>
              <a:rPr lang="ru-RU" sz="1600" b="1" i="1" dirty="0" smtClean="0">
                <a:solidFill>
                  <a:srgbClr val="0070C0"/>
                </a:solidFill>
              </a:rPr>
              <a:t> в математике обозначают:</a:t>
            </a:r>
          </a:p>
          <a:p>
            <a:r>
              <a:rPr lang="ru-RU" sz="1600" dirty="0" smtClean="0"/>
              <a:t>А) стоп</a:t>
            </a:r>
          </a:p>
          <a:p>
            <a:r>
              <a:rPr lang="ru-RU" sz="1600" dirty="0" smtClean="0"/>
              <a:t>Б) слабо</a:t>
            </a:r>
          </a:p>
          <a:p>
            <a:r>
              <a:rPr lang="ru-RU" sz="1600" dirty="0" smtClean="0"/>
              <a:t>В) скорость</a:t>
            </a:r>
          </a:p>
          <a:p>
            <a:r>
              <a:rPr lang="ru-RU" sz="1600" dirty="0" smtClean="0"/>
              <a:t>Г) площадь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412776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ДЕСЕРТ: НАГРАЖДЕНИЕ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C:\Users\User\Desktop\7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708920"/>
            <a:ext cx="3355975" cy="3303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196752"/>
            <a:ext cx="86409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Цели:</a:t>
            </a:r>
          </a:p>
          <a:p>
            <a:pPr marL="342900" indent="-342900"/>
            <a:r>
              <a:rPr lang="ru-RU" dirty="0" smtClean="0"/>
              <a:t>1. Стимулирование интереса к математике;</a:t>
            </a:r>
          </a:p>
          <a:p>
            <a:pPr marL="342900" indent="-342900"/>
            <a:r>
              <a:rPr lang="ru-RU" dirty="0" smtClean="0"/>
              <a:t>2. Способствование развитию логического мышления, умению быстро думать и принимать правильное решение;</a:t>
            </a:r>
          </a:p>
          <a:p>
            <a:pPr marL="342900" indent="-342900"/>
            <a:r>
              <a:rPr lang="ru-RU" dirty="0" smtClean="0"/>
              <a:t>3. Развитие сообразительности, внимания, интуиции и находчивости учащихся.</a:t>
            </a:r>
          </a:p>
          <a:p>
            <a:pPr marL="342900" indent="-342900"/>
            <a:endParaRPr lang="ru-RU" dirty="0"/>
          </a:p>
        </p:txBody>
      </p:sp>
      <p:pic>
        <p:nvPicPr>
          <p:cNvPr id="2050" name="Picture 2" descr="C:\Users\User\Desktop\41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1850" y="3356992"/>
            <a:ext cx="4629150" cy="2759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352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Личностные УУД:</a:t>
            </a:r>
          </a:p>
          <a:p>
            <a:r>
              <a:rPr lang="ru-RU" dirty="0" smtClean="0"/>
              <a:t>-- выражать положительное отношение к процессу познания, желание узнать новое, проявлять внимание, трудолюбие и самостоятельность;</a:t>
            </a:r>
          </a:p>
          <a:p>
            <a:r>
              <a:rPr lang="ru-RU" dirty="0" smtClean="0"/>
              <a:t>-- излагать свои мысли в устной форме, слушать и понимать речи других;</a:t>
            </a:r>
          </a:p>
          <a:p>
            <a:r>
              <a:rPr lang="ru-RU" dirty="0" smtClean="0"/>
              <a:t>-- анализировать и извлекать необходимую информацию;</a:t>
            </a:r>
          </a:p>
          <a:p>
            <a:r>
              <a:rPr lang="ru-RU" dirty="0" smtClean="0"/>
              <a:t>-- приводить примеры, строить логическую цепочку рассуждений;</a:t>
            </a:r>
          </a:p>
          <a:p>
            <a:r>
              <a:rPr lang="ru-RU" dirty="0" smtClean="0"/>
              <a:t>-- критически оценивать полученный ответ, осуществлять самоконтроль.</a:t>
            </a:r>
          </a:p>
          <a:p>
            <a:endParaRPr lang="ru-RU" dirty="0"/>
          </a:p>
          <a:p>
            <a:r>
              <a:rPr lang="ru-RU" dirty="0" err="1" smtClean="0">
                <a:solidFill>
                  <a:srgbClr val="0070C0"/>
                </a:solidFill>
              </a:rPr>
              <a:t>Метапредметные</a:t>
            </a:r>
            <a:r>
              <a:rPr lang="ru-RU" dirty="0" smtClean="0">
                <a:solidFill>
                  <a:srgbClr val="0070C0"/>
                </a:solidFill>
              </a:rPr>
              <a:t> УУД</a:t>
            </a:r>
            <a:r>
              <a:rPr lang="ru-RU" dirty="0" smtClean="0"/>
              <a:t>:</a:t>
            </a:r>
          </a:p>
          <a:p>
            <a:r>
              <a:rPr lang="ru-RU" dirty="0" smtClean="0"/>
              <a:t>-- составлять план выполнения задач;</a:t>
            </a:r>
          </a:p>
          <a:p>
            <a:r>
              <a:rPr lang="ru-RU" dirty="0" smtClean="0"/>
              <a:t>-- формулировать определения прямой, луча и отрезка;</a:t>
            </a:r>
          </a:p>
          <a:p>
            <a:r>
              <a:rPr lang="ru-RU" dirty="0" smtClean="0"/>
              <a:t>-- пользоваться определениями;</a:t>
            </a:r>
          </a:p>
          <a:p>
            <a:r>
              <a:rPr lang="ru-RU" dirty="0" smtClean="0"/>
              <a:t>-- привить привычку контролировать процесс вычисления;</a:t>
            </a:r>
          </a:p>
          <a:p>
            <a:r>
              <a:rPr lang="ru-RU" dirty="0" smtClean="0"/>
              <a:t>-- решать геометрические задачи, выполнять несложные практические расчеты, решать занимательные задачи.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Предметные УУД:</a:t>
            </a:r>
          </a:p>
          <a:p>
            <a:r>
              <a:rPr lang="ru-RU" dirty="0" smtClean="0"/>
              <a:t>-- находить поверхность, прямую, луч и отрезок;</a:t>
            </a:r>
          </a:p>
          <a:p>
            <a:r>
              <a:rPr lang="ru-RU" dirty="0" smtClean="0"/>
              <a:t>-- находить различия и сходства;</a:t>
            </a:r>
          </a:p>
          <a:p>
            <a:r>
              <a:rPr lang="ru-RU" dirty="0" smtClean="0"/>
              <a:t>-- познакомиться с латинском языком;</a:t>
            </a:r>
          </a:p>
          <a:p>
            <a:r>
              <a:rPr lang="ru-RU" dirty="0" smtClean="0"/>
              <a:t>-- обозначать прямую, луч и отрезок латинскими буквами.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916832"/>
            <a:ext cx="8496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Универсальные учебные действия (УУД), которые будут формироваться в ходе урока: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Личностные:</a:t>
            </a:r>
            <a:r>
              <a:rPr lang="ru-RU" dirty="0" smtClean="0"/>
              <a:t> самоопределение;</a:t>
            </a:r>
            <a:r>
              <a:rPr lang="en-US" dirty="0" smtClean="0"/>
              <a:t> </a:t>
            </a:r>
            <a:r>
              <a:rPr lang="ru-RU" dirty="0" smtClean="0"/>
              <a:t>стремление к созидательной деятельности;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Регулятивные:</a:t>
            </a:r>
            <a:r>
              <a:rPr lang="ru-RU" dirty="0" smtClean="0"/>
              <a:t> планирование сотрудничества с учителем и одноклассниками в поиске и выборе информации; ставить цели деятельности на каждом этапе </a:t>
            </a:r>
            <a:r>
              <a:rPr lang="ru-RU" dirty="0" err="1" smtClean="0"/>
              <a:t>урока,составлять</a:t>
            </a:r>
            <a:r>
              <a:rPr lang="ru-RU" dirty="0" smtClean="0"/>
              <a:t> план </a:t>
            </a:r>
            <a:r>
              <a:rPr lang="ru-RU" dirty="0" err="1" smtClean="0"/>
              <a:t>деятельности,выполнять</a:t>
            </a:r>
            <a:r>
              <a:rPr lang="ru-RU" dirty="0" smtClean="0"/>
              <a:t> </a:t>
            </a:r>
            <a:r>
              <a:rPr lang="ru-RU" dirty="0" err="1" smtClean="0"/>
              <a:t>план</a:t>
            </a:r>
            <a:r>
              <a:rPr lang="ru-RU" dirty="0" smtClean="0"/>
              <a:t>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Коммуникативные: </a:t>
            </a:r>
            <a:r>
              <a:rPr lang="ru-RU" dirty="0" smtClean="0"/>
              <a:t>слушать и понимать речь других; построение логической цепи рассуждений, выдвижение гипотез и их обоснование;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Познавательные:</a:t>
            </a:r>
            <a:r>
              <a:rPr lang="ru-RU" dirty="0" smtClean="0"/>
              <a:t> соотнесение того, что известно, и </a:t>
            </a:r>
            <a:r>
              <a:rPr lang="ru-RU" dirty="0" err="1" smtClean="0"/>
              <a:t>того,что</a:t>
            </a:r>
            <a:r>
              <a:rPr lang="ru-RU" dirty="0" smtClean="0"/>
              <a:t> еще неизвестно.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80728"/>
            <a:ext cx="72008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Меню:</a:t>
            </a:r>
          </a:p>
          <a:p>
            <a:pPr marL="342900" indent="-342900"/>
            <a:r>
              <a:rPr lang="ru-RU" b="1" i="1" dirty="0" smtClean="0">
                <a:solidFill>
                  <a:srgbClr val="0070C0"/>
                </a:solidFill>
              </a:rPr>
              <a:t>1.Салаты:</a:t>
            </a:r>
          </a:p>
          <a:p>
            <a:pPr marL="342900" indent="-342900"/>
            <a:r>
              <a:rPr lang="ru-RU" dirty="0"/>
              <a:t> </a:t>
            </a:r>
            <a:r>
              <a:rPr lang="ru-RU" dirty="0" smtClean="0"/>
              <a:t>   Математическая разминка (устный счет)</a:t>
            </a:r>
          </a:p>
          <a:p>
            <a:pPr marL="342900" indent="-342900"/>
            <a:r>
              <a:rPr lang="ru-RU" dirty="0"/>
              <a:t> </a:t>
            </a:r>
            <a:r>
              <a:rPr lang="ru-RU" dirty="0" smtClean="0"/>
              <a:t>   Математический ералаш (вопросы)</a:t>
            </a:r>
          </a:p>
          <a:p>
            <a:pPr marL="342900" indent="-342900"/>
            <a:r>
              <a:rPr lang="ru-RU" b="1" i="1" dirty="0" smtClean="0">
                <a:solidFill>
                  <a:srgbClr val="0070C0"/>
                </a:solidFill>
              </a:rPr>
              <a:t>2.Первые блюда</a:t>
            </a:r>
          </a:p>
          <a:p>
            <a:pPr marL="342900" indent="-342900"/>
            <a:r>
              <a:rPr lang="ru-RU" dirty="0"/>
              <a:t> </a:t>
            </a:r>
            <a:r>
              <a:rPr lang="ru-RU" dirty="0" smtClean="0"/>
              <a:t>   Уха арифметическая</a:t>
            </a:r>
          </a:p>
          <a:p>
            <a:pPr marL="342900" indent="-342900"/>
            <a:r>
              <a:rPr lang="ru-RU" dirty="0" smtClean="0"/>
              <a:t>    Суп озадаченный</a:t>
            </a:r>
          </a:p>
          <a:p>
            <a:pPr marL="342900" indent="-342900"/>
            <a:r>
              <a:rPr lang="ru-RU" b="1" i="1" dirty="0" smtClean="0">
                <a:solidFill>
                  <a:srgbClr val="0070C0"/>
                </a:solidFill>
              </a:rPr>
              <a:t>3.Вторые блюда</a:t>
            </a:r>
          </a:p>
          <a:p>
            <a:pPr marL="342900" indent="-342900"/>
            <a:r>
              <a:rPr lang="ru-RU" dirty="0" smtClean="0"/>
              <a:t>    Жаркое геометрическое</a:t>
            </a:r>
          </a:p>
          <a:p>
            <a:pPr marL="342900" indent="-342900"/>
            <a:r>
              <a:rPr lang="ru-RU" dirty="0" smtClean="0"/>
              <a:t>    Гарнир логический</a:t>
            </a:r>
          </a:p>
          <a:p>
            <a:pPr marL="342900" indent="-342900"/>
            <a:r>
              <a:rPr lang="ru-RU" b="1" i="1" dirty="0" smtClean="0">
                <a:solidFill>
                  <a:srgbClr val="0070C0"/>
                </a:solidFill>
              </a:rPr>
              <a:t>4.Напитки:</a:t>
            </a:r>
          </a:p>
          <a:p>
            <a:pPr marL="342900" indent="-342900"/>
            <a:r>
              <a:rPr lang="ru-RU" dirty="0" smtClean="0"/>
              <a:t>    Математический коктейль (тест)</a:t>
            </a:r>
          </a:p>
          <a:p>
            <a:pPr marL="342900" indent="-342900"/>
            <a:r>
              <a:rPr lang="ru-RU" b="1" i="1" dirty="0" smtClean="0">
                <a:solidFill>
                  <a:srgbClr val="0070C0"/>
                </a:solidFill>
              </a:rPr>
              <a:t>5 Десерт</a:t>
            </a:r>
            <a:r>
              <a:rPr lang="ru-RU" dirty="0" smtClean="0">
                <a:solidFill>
                  <a:srgbClr val="0070C0"/>
                </a:solidFill>
              </a:rPr>
              <a:t>: </a:t>
            </a:r>
          </a:p>
          <a:p>
            <a:pPr marL="342900" indent="-342900"/>
            <a:r>
              <a:rPr lang="ru-RU" dirty="0" smtClean="0"/>
              <a:t>    Награждение.</a:t>
            </a:r>
          </a:p>
        </p:txBody>
      </p:sp>
      <p:pic>
        <p:nvPicPr>
          <p:cNvPr id="3074" name="Picture 2" descr="C:\Users\User\Desktop\matematika_040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861048"/>
            <a:ext cx="3503290" cy="2800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748883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75" indent="-1076325"/>
            <a:r>
              <a:rPr lang="ru-RU" sz="2800" b="1" i="1" dirty="0" smtClean="0">
                <a:solidFill>
                  <a:srgbClr val="C00000"/>
                </a:solidFill>
              </a:rPr>
              <a:t> Математическая разминка:      устный счет</a:t>
            </a:r>
          </a:p>
          <a:p>
            <a:pPr marL="342900" indent="-342900"/>
            <a:r>
              <a:rPr lang="ru-RU" sz="2000" b="1" i="1" dirty="0" smtClean="0"/>
              <a:t>Вычислить</a:t>
            </a:r>
            <a:r>
              <a:rPr lang="ru-RU" sz="2000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4*13*25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125*17*8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4*24*5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50*236*2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12*3а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8х*7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25*а*4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6а*7у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4а*9у*2с</a:t>
            </a:r>
          </a:p>
          <a:p>
            <a:pPr marL="342900" indent="-342900">
              <a:buAutoNum type="arabicParenR"/>
            </a:pPr>
            <a:r>
              <a:rPr lang="ru-RU" sz="2000" dirty="0"/>
              <a:t> </a:t>
            </a:r>
            <a:r>
              <a:rPr lang="ru-RU" sz="2000" dirty="0" smtClean="0"/>
              <a:t>7а+8а</a:t>
            </a:r>
          </a:p>
          <a:p>
            <a:pPr marL="342900" indent="-342900">
              <a:buAutoNum type="arabicParenR"/>
            </a:pPr>
            <a:r>
              <a:rPr lang="ru-RU" sz="2000" dirty="0"/>
              <a:t> </a:t>
            </a:r>
            <a:r>
              <a:rPr lang="ru-RU" sz="2000" dirty="0" smtClean="0"/>
              <a:t>16у-5у</a:t>
            </a:r>
          </a:p>
          <a:p>
            <a:pPr marL="342900" indent="-342900">
              <a:buAutoNum type="arabicParenR"/>
            </a:pPr>
            <a:r>
              <a:rPr lang="ru-RU" sz="2000" dirty="0"/>
              <a:t> </a:t>
            </a:r>
            <a:r>
              <a:rPr lang="ru-RU" sz="2000" dirty="0" smtClean="0"/>
              <a:t>27с-с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 у+34у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 3у+5у+17у</a:t>
            </a:r>
          </a:p>
        </p:txBody>
      </p:sp>
      <p:pic>
        <p:nvPicPr>
          <p:cNvPr id="4098" name="Picture 2" descr="C:\Users\User\Desktop\1-matemat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132856"/>
            <a:ext cx="4271194" cy="40359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5458" y="188639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Математический ералаш: </a:t>
            </a:r>
            <a:r>
              <a:rPr lang="ru-RU" sz="2400" i="1" dirty="0" smtClean="0">
                <a:solidFill>
                  <a:srgbClr val="FF0000"/>
                </a:solidFill>
              </a:rPr>
              <a:t>вопросы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692696"/>
            <a:ext cx="69127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 Сколько цифр в математике?</a:t>
            </a:r>
          </a:p>
          <a:p>
            <a:r>
              <a:rPr lang="ru-RU" dirty="0" smtClean="0"/>
              <a:t>2.  С чего начинается натуральный ряд?</a:t>
            </a:r>
          </a:p>
          <a:p>
            <a:r>
              <a:rPr lang="ru-RU" dirty="0" smtClean="0"/>
              <a:t>3 . Что такое прямая?</a:t>
            </a:r>
          </a:p>
          <a:p>
            <a:r>
              <a:rPr lang="ru-RU" dirty="0" smtClean="0"/>
              <a:t>4.  Что такое отрезок?</a:t>
            </a:r>
          </a:p>
          <a:p>
            <a:r>
              <a:rPr lang="ru-RU" dirty="0" smtClean="0"/>
              <a:t>5.  Что такое луч?</a:t>
            </a:r>
          </a:p>
          <a:p>
            <a:r>
              <a:rPr lang="ru-RU" dirty="0" smtClean="0"/>
              <a:t>6.   Как называется результат сложения?</a:t>
            </a:r>
          </a:p>
          <a:p>
            <a:r>
              <a:rPr lang="ru-RU" dirty="0" smtClean="0"/>
              <a:t>7.   Сколько минут в одном часе?</a:t>
            </a:r>
          </a:p>
          <a:p>
            <a:r>
              <a:rPr lang="ru-RU" dirty="0" smtClean="0"/>
              <a:t>8.   На что похожа половина яблока?</a:t>
            </a:r>
          </a:p>
          <a:p>
            <a:r>
              <a:rPr lang="ru-RU" dirty="0" smtClean="0"/>
              <a:t>9.   Назовите наименьшее трехзначное число</a:t>
            </a:r>
          </a:p>
          <a:p>
            <a:r>
              <a:rPr lang="ru-RU" dirty="0" smtClean="0"/>
              <a:t>10.  72:8</a:t>
            </a:r>
          </a:p>
          <a:p>
            <a:r>
              <a:rPr lang="ru-RU" dirty="0" smtClean="0"/>
              <a:t>11.  Сколько козлят было у «многодетной» козы?</a:t>
            </a:r>
          </a:p>
          <a:p>
            <a:r>
              <a:rPr lang="ru-RU" dirty="0" smtClean="0"/>
              <a:t>12.  Сумма длин всех сторон многоугольника?</a:t>
            </a:r>
          </a:p>
          <a:p>
            <a:r>
              <a:rPr lang="ru-RU" dirty="0" smtClean="0"/>
              <a:t>13.  Результат вычитания?</a:t>
            </a:r>
          </a:p>
          <a:p>
            <a:r>
              <a:rPr lang="ru-RU" dirty="0" smtClean="0"/>
              <a:t>14.  Прямоугольник, у которого все стороны равны</a:t>
            </a:r>
          </a:p>
          <a:p>
            <a:r>
              <a:rPr lang="ru-RU" dirty="0" smtClean="0"/>
              <a:t>15.  Как называется прибор для измерения отрезка?</a:t>
            </a:r>
          </a:p>
          <a:p>
            <a:r>
              <a:rPr lang="ru-RU" dirty="0" smtClean="0"/>
              <a:t>16.  Сколько секунд в одной минуте?</a:t>
            </a:r>
          </a:p>
          <a:p>
            <a:r>
              <a:rPr lang="ru-RU" dirty="0" smtClean="0"/>
              <a:t>17.  Назовите наибольшее трехзначное число</a:t>
            </a:r>
            <a:endParaRPr lang="ru-RU" dirty="0"/>
          </a:p>
          <a:p>
            <a:r>
              <a:rPr lang="ru-RU" dirty="0" smtClean="0"/>
              <a:t>18.  Сколько сторон у квадрата?</a:t>
            </a:r>
          </a:p>
          <a:p>
            <a:r>
              <a:rPr lang="ru-RU" dirty="0" smtClean="0"/>
              <a:t>19.  14*4</a:t>
            </a:r>
          </a:p>
          <a:p>
            <a:r>
              <a:rPr lang="ru-RU" dirty="0" smtClean="0"/>
              <a:t>20.  Как называется результат деления?</a:t>
            </a:r>
          </a:p>
          <a:p>
            <a:r>
              <a:rPr lang="ru-RU" dirty="0" smtClean="0"/>
              <a:t>21.  Сколько часов в сутках?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            </a:t>
            </a:r>
            <a:r>
              <a:rPr lang="ru-RU" sz="2800" dirty="0" smtClean="0">
                <a:solidFill>
                  <a:srgbClr val="FF0000"/>
                </a:solidFill>
              </a:rPr>
              <a:t>Уха </a:t>
            </a:r>
            <a:r>
              <a:rPr lang="ru-RU" sz="2800" dirty="0" smtClean="0">
                <a:solidFill>
                  <a:srgbClr val="FF0000"/>
                </a:solidFill>
              </a:rPr>
              <a:t>арифметическая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9644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Х+8=79 </a:t>
            </a:r>
            <a:r>
              <a:rPr lang="ru-RU" sz="2000" dirty="0" smtClean="0"/>
              <a:t>                                </a:t>
            </a:r>
            <a:r>
              <a:rPr lang="ru-RU" sz="2000" dirty="0" smtClean="0">
                <a:solidFill>
                  <a:srgbClr val="0070C0"/>
                </a:solidFill>
              </a:rPr>
              <a:t>561:а=11  </a:t>
            </a:r>
            <a:r>
              <a:rPr lang="ru-RU" sz="2000" dirty="0" smtClean="0"/>
              <a:t>                   </a:t>
            </a:r>
            <a:r>
              <a:rPr lang="ru-RU" sz="2000" dirty="0" smtClean="0">
                <a:solidFill>
                  <a:srgbClr val="0070C0"/>
                </a:solidFill>
              </a:rPr>
              <a:t>27- у=11                                               </a:t>
            </a:r>
            <a:r>
              <a:rPr lang="ru-RU" sz="2000" dirty="0" smtClean="0"/>
              <a:t>Х=87      </a:t>
            </a:r>
            <a:r>
              <a:rPr lang="ru-RU" sz="2000" dirty="0" smtClean="0"/>
              <a:t>Л                          </a:t>
            </a:r>
            <a:r>
              <a:rPr lang="ru-RU" sz="2000" dirty="0" smtClean="0"/>
              <a:t>  </a:t>
            </a:r>
            <a:r>
              <a:rPr lang="ru-RU" sz="2000" dirty="0" smtClean="0"/>
              <a:t>у= 6171      Б             </a:t>
            </a:r>
            <a:r>
              <a:rPr lang="ru-RU" sz="2000" dirty="0" smtClean="0"/>
              <a:t>  у=38       </a:t>
            </a:r>
            <a:r>
              <a:rPr lang="ru-RU" sz="2000" dirty="0"/>
              <a:t>К</a:t>
            </a:r>
            <a:endParaRPr lang="ru-RU" sz="2000" dirty="0" smtClean="0"/>
          </a:p>
          <a:p>
            <a:r>
              <a:rPr lang="ru-RU" sz="2000" dirty="0" smtClean="0"/>
              <a:t>Х=71      Г                            </a:t>
            </a:r>
            <a:r>
              <a:rPr lang="ru-RU" sz="2000" dirty="0" smtClean="0"/>
              <a:t> у</a:t>
            </a:r>
            <a:r>
              <a:rPr lang="ru-RU" sz="2000" dirty="0" smtClean="0"/>
              <a:t>= 15      О                </a:t>
            </a:r>
            <a:r>
              <a:rPr lang="ru-RU" sz="2000" dirty="0" smtClean="0"/>
              <a:t>  </a:t>
            </a:r>
            <a:r>
              <a:rPr lang="ru-RU" sz="2000" dirty="0" smtClean="0"/>
              <a:t>у=61      </a:t>
            </a:r>
            <a:r>
              <a:rPr lang="ru-RU" sz="2000" dirty="0" smtClean="0"/>
              <a:t>М </a:t>
            </a:r>
            <a:endParaRPr lang="ru-RU" sz="2000" dirty="0" smtClean="0"/>
          </a:p>
          <a:p>
            <a:r>
              <a:rPr lang="ru-RU" sz="2000" dirty="0" smtClean="0"/>
              <a:t>Х---другой ответ    Р            </a:t>
            </a:r>
            <a:r>
              <a:rPr lang="ru-RU" sz="2000" dirty="0" smtClean="0"/>
              <a:t>  у=51       </a:t>
            </a:r>
            <a:r>
              <a:rPr lang="ru-RU" sz="2000" dirty="0" smtClean="0"/>
              <a:t>А                  у=16      </a:t>
            </a:r>
            <a:r>
              <a:rPr lang="ru-RU" sz="2000" dirty="0" smtClean="0"/>
              <a:t>У  </a:t>
            </a:r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                         </a:t>
            </a:r>
            <a:r>
              <a:rPr lang="ru-RU" sz="2000" dirty="0" smtClean="0">
                <a:solidFill>
                  <a:srgbClr val="0070C0"/>
                </a:solidFill>
              </a:rPr>
              <a:t>2*</a:t>
            </a:r>
            <a:r>
              <a:rPr lang="en-US" sz="2000" dirty="0" smtClean="0">
                <a:solidFill>
                  <a:srgbClr val="0070C0"/>
                </a:solidFill>
              </a:rPr>
              <a:t>Z=36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smtClean="0"/>
              <a:t>                               </a:t>
            </a:r>
            <a:r>
              <a:rPr lang="ru-RU" sz="2000" dirty="0" smtClean="0">
                <a:solidFill>
                  <a:srgbClr val="0070C0"/>
                </a:solidFill>
              </a:rPr>
              <a:t>17р-9р=672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ru-RU" sz="2000" dirty="0" smtClean="0"/>
              <a:t>                         </a:t>
            </a:r>
            <a:r>
              <a:rPr lang="en-US" sz="2000" dirty="0" smtClean="0"/>
              <a:t>Z=18</a:t>
            </a:r>
            <a:r>
              <a:rPr lang="ru-RU" sz="2000" dirty="0" smtClean="0"/>
              <a:t>     </a:t>
            </a:r>
            <a:r>
              <a:rPr lang="en-US" sz="2000" dirty="0" smtClean="0"/>
              <a:t>C</a:t>
            </a:r>
            <a:r>
              <a:rPr lang="ru-RU" sz="2000" dirty="0" smtClean="0"/>
              <a:t>                              р=8      И</a:t>
            </a:r>
            <a:endParaRPr lang="en-US" sz="2000" dirty="0" smtClean="0"/>
          </a:p>
          <a:p>
            <a:r>
              <a:rPr lang="ru-RU" sz="2000" dirty="0" smtClean="0"/>
              <a:t>                         </a:t>
            </a:r>
            <a:r>
              <a:rPr lang="en-US" sz="2000" dirty="0" smtClean="0"/>
              <a:t>Z=16</a:t>
            </a:r>
            <a:r>
              <a:rPr lang="ru-RU" sz="2000" dirty="0" smtClean="0"/>
              <a:t>     Е                              р=68    Д</a:t>
            </a:r>
            <a:endParaRPr lang="en-US" sz="2000" dirty="0" smtClean="0"/>
          </a:p>
          <a:p>
            <a:r>
              <a:rPr lang="ru-RU" sz="2000" dirty="0" smtClean="0"/>
              <a:t>                         </a:t>
            </a:r>
            <a:r>
              <a:rPr lang="en-US" sz="2000" dirty="0" smtClean="0"/>
              <a:t>Z=13</a:t>
            </a:r>
            <a:r>
              <a:rPr lang="ru-RU" sz="2000" dirty="0" smtClean="0"/>
              <a:t>     Э                              р=84    С</a:t>
            </a:r>
            <a:endParaRPr lang="ru-RU" sz="2000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989745" y="1821964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flipV="1">
            <a:off x="999974" y="2162174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2545269" y="2420888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5420138" y="1799105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flipV="1">
            <a:off x="5092523" y="2083707"/>
            <a:ext cx="36004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4974496" y="2418557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flipH="1" flipV="1">
            <a:off x="8100392" y="2083707"/>
            <a:ext cx="315188" cy="70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8100392" y="2392268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3347864" y="3933056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3347864" y="4195640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3340460" y="4567396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7164288" y="395162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flipV="1">
            <a:off x="7182675" y="4214398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7272300" y="4535409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flipV="1">
            <a:off x="8100392" y="1844823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67544" y="5805264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Ответ:</a:t>
            </a:r>
            <a:r>
              <a:rPr lang="ru-RU" sz="2400" b="1" i="1" dirty="0" smtClean="0">
                <a:solidFill>
                  <a:schemeClr val="bg1"/>
                </a:solidFill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</a:rPr>
              <a:t>ГАУСС </a:t>
            </a:r>
            <a:r>
              <a:rPr lang="ru-RU" sz="2400" b="1" i="1" dirty="0" smtClean="0"/>
              <a:t>– великий математик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692696"/>
            <a:ext cx="4823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3200" dirty="0" smtClean="0">
                <a:solidFill>
                  <a:srgbClr val="FF0000"/>
                </a:solidFill>
              </a:rPr>
              <a:t>Суп озадаченный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556792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Наиболее крупные среди существующих рыб – акулы.</a:t>
            </a:r>
          </a:p>
          <a:p>
            <a:r>
              <a:rPr lang="ru-RU" sz="2000" i="1" dirty="0" smtClean="0"/>
              <a:t>Гигантская акула на 5 м короче китовой акулы, их же общая длина 35 м. Найдите их длины.</a:t>
            </a:r>
            <a:endParaRPr lang="ru-RU" sz="2000" i="1" dirty="0"/>
          </a:p>
        </p:txBody>
      </p:sp>
      <p:pic>
        <p:nvPicPr>
          <p:cNvPr id="5122" name="Picture 2" descr="C:\Users\User\Desktop\mata-1-300x2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284984"/>
            <a:ext cx="3240360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TM01972873[[fn=Лето]]</Template>
  <TotalTime>268</TotalTime>
  <Words>998</Words>
  <Application>Microsoft Office PowerPoint</Application>
  <PresentationFormat>Экран (4:3)</PresentationFormat>
  <Paragraphs>170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Summer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27</cp:revision>
  <dcterms:created xsi:type="dcterms:W3CDTF">2015-11-20T19:45:17Z</dcterms:created>
  <dcterms:modified xsi:type="dcterms:W3CDTF">2016-01-03T02:41:17Z</dcterms:modified>
</cp:coreProperties>
</file>