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7" r:id="rId7"/>
    <p:sldId id="265" r:id="rId8"/>
    <p:sldId id="263" r:id="rId9"/>
    <p:sldId id="261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D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18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39750" y="549275"/>
            <a:ext cx="8064500" cy="57594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7" name="Рисунок 8" descr="flovin438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88913"/>
            <a:ext cx="2074862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9B0614-0300-4001-8F2F-70DB829A859A}" type="datetimeFigureOut">
              <a:rPr lang="ru-RU"/>
              <a:pPr>
                <a:defRPr/>
              </a:pPr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647896-1F0B-42CC-8046-A1FD0C01D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3" name="Рисунок 9" descr="flovin438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5300663"/>
            <a:ext cx="1484313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613" y="2205038"/>
            <a:ext cx="5614987" cy="1368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i="1" dirty="0" smtClean="0">
                <a:solidFill>
                  <a:schemeClr val="accent1">
                    <a:lumMod val="50000"/>
                  </a:schemeClr>
                </a:solidFill>
              </a:rPr>
              <a:t>Северные ягоды.</a:t>
            </a:r>
            <a:endParaRPr lang="ru-RU" sz="7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2500" y="3933825"/>
            <a:ext cx="2408238" cy="574675"/>
          </a:xfrm>
        </p:spPr>
        <p:txBody>
          <a:bodyPr/>
          <a:lstStyle/>
          <a:p>
            <a:r>
              <a:rPr lang="ru-RU" sz="1400" smtClean="0">
                <a:solidFill>
                  <a:schemeClr val="tx1"/>
                </a:solidFill>
              </a:rPr>
              <a:t>Подготовила воспитатель: </a:t>
            </a:r>
            <a:r>
              <a:rPr lang="ru-RU" sz="1400" smtClean="0">
                <a:solidFill>
                  <a:schemeClr val="tx1"/>
                </a:solidFill>
                <a:latin typeface="Arial" charset="0"/>
              </a:rPr>
              <a:t>Егорова О.Е.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603706">
            <a:off x="2916238" y="5013325"/>
            <a:ext cx="1508125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02586">
            <a:off x="565150" y="4640263"/>
            <a:ext cx="151288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Прямоугольник 6"/>
          <p:cNvSpPr>
            <a:spLocks noChangeArrowheads="1"/>
          </p:cNvSpPr>
          <p:nvPr/>
        </p:nvSpPr>
        <p:spPr bwMode="auto">
          <a:xfrm>
            <a:off x="4067175" y="5805488"/>
            <a:ext cx="1657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г.Санкт-Петербург </a:t>
            </a: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09477">
            <a:off x="4787900" y="5013325"/>
            <a:ext cx="1508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824989" flipH="1">
            <a:off x="1356520" y="1462881"/>
            <a:ext cx="5064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36508" flipH="1">
            <a:off x="4368801" y="4530725"/>
            <a:ext cx="50641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643414" flipH="1">
            <a:off x="934244" y="3777456"/>
            <a:ext cx="508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29374" flipH="1">
            <a:off x="7032625" y="1146175"/>
            <a:ext cx="50641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3" descr="D:\клипарты\еда раст\клюкв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07674">
            <a:off x="6481763" y="2586038"/>
            <a:ext cx="72072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3" descr="D:\клипарты\еда раст\клюкв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670963">
            <a:off x="2097088" y="2514600"/>
            <a:ext cx="72072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9" descr="2b18817802b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395115">
            <a:off x="3886200" y="950913"/>
            <a:ext cx="15652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6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43998" flipH="1">
            <a:off x="7161213" y="4721225"/>
            <a:ext cx="1452562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Рисунок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29374" flipH="1">
            <a:off x="7392988" y="4027488"/>
            <a:ext cx="50641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2411413" y="1628775"/>
            <a:ext cx="33845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болоте уродилась,</a:t>
            </a:r>
            <a:endParaRPr lang="ru-RU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мягкой травке притаилась.</a:t>
            </a:r>
            <a:endParaRPr lang="ru-RU">
              <a:solidFill>
                <a:srgbClr val="00B050"/>
              </a:solidFill>
            </a:endParaRPr>
          </a:p>
          <a:p>
            <a:pPr eaLnBrk="0" hangingPunct="0"/>
            <a:r>
              <a:rPr lang="ru-RU">
                <a:solidFill>
                  <a:srgbClr val="00B050"/>
                </a:solidFill>
                <a:latin typeface="Times New Roman" pitchFamily="18" charset="0"/>
              </a:rPr>
              <a:t>Желтенькая брошка </a:t>
            </a:r>
            <a:r>
              <a:rPr lang="ru-RU">
                <a:solidFill>
                  <a:srgbClr val="00B050"/>
                </a:solidFill>
                <a:latin typeface="Calibri" pitchFamily="34" charset="0"/>
              </a:rPr>
              <a:t>—</a:t>
            </a:r>
            <a:endParaRPr lang="ru-RU">
              <a:solidFill>
                <a:srgbClr val="00B050"/>
              </a:solidFill>
            </a:endParaRPr>
          </a:p>
          <a:p>
            <a:pPr eaLnBrk="0" hangingPunct="0"/>
            <a:r>
              <a:rPr lang="ru-RU">
                <a:solidFill>
                  <a:srgbClr val="00B050"/>
                </a:solidFill>
                <a:latin typeface="Times New Roman" pitchFamily="18" charset="0"/>
              </a:rPr>
              <a:t>Ягодка... (морошка)</a:t>
            </a:r>
          </a:p>
          <a:p>
            <a:pPr eaLnBrk="0" hangingPunct="0"/>
            <a:endParaRPr lang="ru-RU">
              <a:solidFill>
                <a:srgbClr val="00B050"/>
              </a:solidFill>
            </a:endParaRPr>
          </a:p>
          <a:p>
            <a:pPr eaLnBrk="0" hangingPunct="0"/>
            <a:r>
              <a:rPr lang="ru-RU">
                <a:solidFill>
                  <a:srgbClr val="00B050"/>
                </a:solidFill>
                <a:latin typeface="Times New Roman" pitchFamily="18" charset="0"/>
              </a:rPr>
              <a:t>Много темно-синих бус</a:t>
            </a:r>
            <a:endParaRPr lang="ru-RU">
              <a:solidFill>
                <a:srgbClr val="00B050"/>
              </a:solidFill>
            </a:endParaRPr>
          </a:p>
          <a:p>
            <a:pPr eaLnBrk="0" hangingPunct="0"/>
            <a:r>
              <a:rPr lang="ru-RU">
                <a:solidFill>
                  <a:srgbClr val="00B050"/>
                </a:solidFill>
                <a:latin typeface="Times New Roman" pitchFamily="18" charset="0"/>
              </a:rPr>
              <a:t>Кто-то уронил на куст.</a:t>
            </a:r>
            <a:endParaRPr lang="ru-RU">
              <a:solidFill>
                <a:srgbClr val="00B050"/>
              </a:solidFill>
            </a:endParaRPr>
          </a:p>
          <a:p>
            <a:pPr eaLnBrk="0" hangingPunct="0"/>
            <a:r>
              <a:rPr lang="ru-RU">
                <a:solidFill>
                  <a:srgbClr val="00B050"/>
                </a:solidFill>
                <a:latin typeface="Times New Roman" pitchFamily="18" charset="0"/>
              </a:rPr>
              <a:t>Их в лукошко собери-ка.</a:t>
            </a:r>
            <a:endParaRPr lang="ru-RU">
              <a:solidFill>
                <a:srgbClr val="00B050"/>
              </a:solidFill>
            </a:endParaRPr>
          </a:p>
          <a:p>
            <a:pPr eaLnBrk="0" hangingPunct="0"/>
            <a:r>
              <a:rPr lang="ru-RU">
                <a:solidFill>
                  <a:srgbClr val="00B050"/>
                </a:solidFill>
                <a:latin typeface="Times New Roman" pitchFamily="18" charset="0"/>
              </a:rPr>
              <a:t>Эти бусины </a:t>
            </a:r>
            <a:r>
              <a:rPr lang="ru-RU">
                <a:solidFill>
                  <a:srgbClr val="00B050"/>
                </a:solidFill>
                <a:latin typeface="Calibri" pitchFamily="34" charset="0"/>
              </a:rPr>
              <a:t>—</a:t>
            </a:r>
            <a:r>
              <a:rPr lang="ru-RU">
                <a:solidFill>
                  <a:srgbClr val="00B050"/>
                </a:solidFill>
                <a:latin typeface="Times New Roman" pitchFamily="18" charset="0"/>
              </a:rPr>
              <a:t>... (черника)</a:t>
            </a:r>
          </a:p>
          <a:p>
            <a:pPr eaLnBrk="0" hangingPunct="0"/>
            <a:endParaRPr lang="ru-RU">
              <a:solidFill>
                <a:srgbClr val="00B050"/>
              </a:solidFill>
            </a:endParaRPr>
          </a:p>
          <a:p>
            <a:pPr eaLnBrk="0" hangingPunct="0"/>
            <a:r>
              <a:rPr lang="ru-RU">
                <a:solidFill>
                  <a:srgbClr val="00B050"/>
                </a:solidFill>
                <a:latin typeface="Times New Roman" pitchFamily="18" charset="0"/>
              </a:rPr>
              <a:t>Эту ягодку найдете</a:t>
            </a:r>
            <a:endParaRPr lang="ru-RU">
              <a:solidFill>
                <a:srgbClr val="00B050"/>
              </a:solidFill>
            </a:endParaRPr>
          </a:p>
          <a:p>
            <a:pPr eaLnBrk="0" hangingPunct="0"/>
            <a:r>
              <a:rPr lang="ru-RU">
                <a:solidFill>
                  <a:srgbClr val="00B050"/>
                </a:solidFill>
                <a:latin typeface="Times New Roman" pitchFamily="18" charset="0"/>
              </a:rPr>
              <a:t>Не в саду, а на болоте.</a:t>
            </a:r>
            <a:endParaRPr lang="ru-RU">
              <a:solidFill>
                <a:srgbClr val="00B050"/>
              </a:solidFill>
            </a:endParaRPr>
          </a:p>
          <a:p>
            <a:pPr eaLnBrk="0" hangingPunct="0"/>
            <a:r>
              <a:rPr lang="ru-RU">
                <a:solidFill>
                  <a:srgbClr val="00B050"/>
                </a:solidFill>
                <a:latin typeface="Times New Roman" pitchFamily="18" charset="0"/>
              </a:rPr>
              <a:t>Круглая, как пуговка,</a:t>
            </a:r>
            <a:endParaRPr lang="ru-RU">
              <a:solidFill>
                <a:srgbClr val="00B050"/>
              </a:solidFill>
            </a:endParaRPr>
          </a:p>
          <a:p>
            <a:pPr eaLnBrk="0" hangingPunct="0"/>
            <a:r>
              <a:rPr lang="ru-RU">
                <a:solidFill>
                  <a:srgbClr val="00B050"/>
                </a:solidFill>
                <a:latin typeface="Times New Roman" pitchFamily="18" charset="0"/>
              </a:rPr>
              <a:t>Красненькая... (клюковка)</a:t>
            </a:r>
            <a:endParaRPr lang="ru-RU">
              <a:solidFill>
                <a:srgbClr val="00B05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71550" y="692150"/>
            <a:ext cx="6562725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Доскажи словечко</a:t>
            </a:r>
            <a:endParaRPr lang="ru-RU" sz="44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9" name="Picture 6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6097">
            <a:off x="5311775" y="2620963"/>
            <a:ext cx="1617663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92154">
            <a:off x="838200" y="1862138"/>
            <a:ext cx="8778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29374" flipH="1">
            <a:off x="5665788" y="1651000"/>
            <a:ext cx="50641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29374" flipH="1">
            <a:off x="7321550" y="858838"/>
            <a:ext cx="50641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" descr="D:\клипарты\еда раст\клюкв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101949">
            <a:off x="1089025" y="4143375"/>
            <a:ext cx="111442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29374" flipH="1">
            <a:off x="7177088" y="4602163"/>
            <a:ext cx="5064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55763" y="2565400"/>
            <a:ext cx="5832475" cy="16557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Спасибо за внимание</a:t>
            </a:r>
          </a:p>
        </p:txBody>
      </p:sp>
      <p:pic>
        <p:nvPicPr>
          <p:cNvPr id="15362" name="Picture 3" descr="D:\клипарты\еда раст\клюкв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101949">
            <a:off x="1663700" y="4214813"/>
            <a:ext cx="111601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16422">
            <a:off x="4052888" y="4475163"/>
            <a:ext cx="1617662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821669">
            <a:off x="6423025" y="4760913"/>
            <a:ext cx="1914525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2b18817802b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395115">
            <a:off x="3670300" y="1527175"/>
            <a:ext cx="1563688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8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07647">
            <a:off x="5259388" y="2333625"/>
            <a:ext cx="3021012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1187450" y="1557338"/>
            <a:ext cx="3529013" cy="41751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Морошка, морошка,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Тоненькая ножка.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Ягода – фонарик.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Сладостью одарит.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 подоспела,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Ягода поспела.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Спелая морошка-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Желтая сережка.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58888" y="765175"/>
            <a:ext cx="6635750" cy="1065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Морошка</a:t>
            </a:r>
            <a:r>
              <a:rPr lang="ru-RU" sz="4400" dirty="0">
                <a:latin typeface="+mj-lt"/>
                <a:ea typeface="+mj-ea"/>
                <a:cs typeface="+mj-cs"/>
              </a:rPr>
              <a:t> 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614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29374" flipH="1">
            <a:off x="7321550" y="858838"/>
            <a:ext cx="50641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427758" flipH="1">
            <a:off x="1920876" y="1003300"/>
            <a:ext cx="50641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29374" flipH="1">
            <a:off x="4800600" y="4962525"/>
            <a:ext cx="50641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00113" y="1619250"/>
            <a:ext cx="74168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254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за ягода такая - голубая </a:t>
            </a:r>
            <a:r>
              <a:rPr lang="ru-RU" sz="2400">
                <a:solidFill>
                  <a:srgbClr val="25406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>
                <a:solidFill>
                  <a:srgbClr val="254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голубая? </a:t>
            </a:r>
            <a:endParaRPr lang="ru-RU" sz="2400">
              <a:solidFill>
                <a:srgbClr val="254061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rgbClr val="254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болоте, там и тут эти ягоды растут. </a:t>
            </a:r>
            <a:endParaRPr lang="ru-RU" sz="2400">
              <a:solidFill>
                <a:srgbClr val="254061"/>
              </a:solidFill>
            </a:endParaRPr>
          </a:p>
          <a:p>
            <a:pPr eaLnBrk="0" hangingPunct="0"/>
            <a:r>
              <a:rPr lang="ru-RU" sz="2400">
                <a:solidFill>
                  <a:srgbClr val="254061"/>
                </a:solidFill>
                <a:latin typeface="Times New Roman" pitchFamily="18" charset="0"/>
              </a:rPr>
              <a:t> Ягодка как капелька, чуть продолговатенька, </a:t>
            </a:r>
            <a:endParaRPr lang="ru-RU" sz="2400">
              <a:solidFill>
                <a:srgbClr val="254061"/>
              </a:solidFill>
            </a:endParaRPr>
          </a:p>
          <a:p>
            <a:pPr eaLnBrk="0" hangingPunct="0"/>
            <a:r>
              <a:rPr lang="ru-RU" sz="2400">
                <a:solidFill>
                  <a:srgbClr val="254061"/>
                </a:solidFill>
                <a:latin typeface="Times New Roman" pitchFamily="18" charset="0"/>
              </a:rPr>
              <a:t> На кустике качается, голубикой называется. </a:t>
            </a:r>
          </a:p>
          <a:p>
            <a:pPr eaLnBrk="0" hangingPunct="0"/>
            <a:r>
              <a:rPr lang="ru-RU" sz="2400">
                <a:solidFill>
                  <a:srgbClr val="254061"/>
                </a:solidFill>
                <a:latin typeface="Times New Roman" pitchFamily="18" charset="0"/>
              </a:rPr>
              <a:t> И полезна, как черника, голубая голубика</a:t>
            </a:r>
            <a:r>
              <a:rPr lang="ru-RU" sz="2400">
                <a:solidFill>
                  <a:srgbClr val="254061"/>
                </a:solidFill>
              </a:rPr>
              <a:t>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19250" y="692150"/>
            <a:ext cx="5411788" cy="11525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Голубика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17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829374" flipH="1">
            <a:off x="7321550" y="858838"/>
            <a:ext cx="50641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664856" flipH="1">
            <a:off x="1409700" y="935038"/>
            <a:ext cx="50641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829374" flipH="1">
            <a:off x="7537450" y="4170363"/>
            <a:ext cx="506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9" descr="http://dg55.mycdn.me/image?t=3&amp;bid=565118720919&amp;id=565118720919&amp;plc=WEB&amp;tkn=*gj6znrhodvUVX-hsPPj5CCrgl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716338"/>
            <a:ext cx="482441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916113"/>
            <a:ext cx="2884488" cy="360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750" y="1773238"/>
            <a:ext cx="4572000" cy="3384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Чернику рвите осторожно: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Окрасит руки, как чернила;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Отмыть их сразу невозможно,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не поможет даже мыло.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 радует черника нас —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полезная для глаз.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87450" y="692150"/>
            <a:ext cx="685165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Черника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29374" flipH="1">
            <a:off x="7321550" y="858838"/>
            <a:ext cx="50641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29374" flipH="1">
            <a:off x="4513263" y="4746625"/>
            <a:ext cx="50641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50506" flipH="1">
            <a:off x="1444625" y="1046163"/>
            <a:ext cx="50641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188" y="2420938"/>
            <a:ext cx="59769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000">
                <a:solidFill>
                  <a:srgbClr val="254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по лесу гуляю, </a:t>
            </a:r>
            <a:endParaRPr lang="ru-RU" sz="3000">
              <a:solidFill>
                <a:srgbClr val="254061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000">
                <a:solidFill>
                  <a:srgbClr val="254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Брусничку собираю. </a:t>
            </a:r>
            <a:endParaRPr lang="ru-RU" sz="3000">
              <a:solidFill>
                <a:srgbClr val="254061"/>
              </a:solidFill>
            </a:endParaRPr>
          </a:p>
          <a:p>
            <a:pPr eaLnBrk="0" hangingPunct="0"/>
            <a:r>
              <a:rPr lang="ru-RU" sz="3000">
                <a:solidFill>
                  <a:srgbClr val="254061"/>
                </a:solidFill>
                <a:latin typeface="Times New Roman" pitchFamily="18" charset="0"/>
              </a:rPr>
              <a:t>Наполнится лукошко, </a:t>
            </a:r>
            <a:endParaRPr lang="ru-RU" sz="3000">
              <a:solidFill>
                <a:srgbClr val="254061"/>
              </a:solidFill>
            </a:endParaRPr>
          </a:p>
          <a:p>
            <a:pPr eaLnBrk="0" hangingPunct="0"/>
            <a:r>
              <a:rPr lang="ru-RU" sz="3000">
                <a:solidFill>
                  <a:srgbClr val="254061"/>
                </a:solidFill>
                <a:latin typeface="Times New Roman" pitchFamily="18" charset="0"/>
              </a:rPr>
              <a:t>Я отдохну немножко. </a:t>
            </a:r>
            <a:endParaRPr lang="ru-RU" sz="3000">
              <a:solidFill>
                <a:srgbClr val="25406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58888" y="981075"/>
            <a:ext cx="5051425" cy="10795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Брусника</a:t>
            </a:r>
            <a:r>
              <a:rPr lang="ru-RU" sz="4400" dirty="0">
                <a:latin typeface="+mj-lt"/>
                <a:ea typeface="+mj-ea"/>
                <a:cs typeface="+mj-cs"/>
              </a:rPr>
              <a:t> 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921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829374" flipH="1">
            <a:off x="7321550" y="858838"/>
            <a:ext cx="50641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829374" flipH="1">
            <a:off x="4945063" y="1793875"/>
            <a:ext cx="5064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222563" flipH="1">
            <a:off x="969963" y="1295400"/>
            <a:ext cx="50641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8" descr="http://dg55.mycdn.me/image?t=3&amp;bid=812362832535&amp;id=812362832535&amp;plc=WEB&amp;tkn=*xWtbOOwWFiOJSI3c34M49evl89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34324">
            <a:off x="4587875" y="2700338"/>
            <a:ext cx="33115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Прямоугольник 1"/>
          <p:cNvSpPr>
            <a:spLocks noChangeArrowheads="1"/>
          </p:cNvSpPr>
          <p:nvPr/>
        </p:nvSpPr>
        <p:spPr bwMode="auto">
          <a:xfrm>
            <a:off x="755650" y="1700213"/>
            <a:ext cx="396081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 сахарной пудре,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мелком снегу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Найти тебя в тундре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сразу смогу.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Любишь понежиться,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Выждать свой срок…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Прыгай, подснежница,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мой туесок.</a:t>
            </a:r>
          </a:p>
        </p:txBody>
      </p:sp>
      <p:pic>
        <p:nvPicPr>
          <p:cNvPr id="3" name="Содержимое 6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36603">
            <a:off x="4573588" y="2035175"/>
            <a:ext cx="3606800" cy="3078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2916238" y="765175"/>
            <a:ext cx="2216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Клюква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Рисунок 1" descr="http://dg54.mycdn.me/image?t=3&amp;bid=666785602908&amp;id=666785602908&amp;plc=WEB&amp;tkn=*YsDQZDv-YI3UBjrd7N_8ENHm65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492375"/>
            <a:ext cx="18002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Рисунок 3" descr="http://dg54.mycdn.me/image?t=3&amp;bid=666785591644&amp;id=666785591644&amp;plc=WEB&amp;tkn=*NcRMmLwc84eOKzNZYku0IW3hI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149725"/>
            <a:ext cx="18716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4" descr="http://dg54.mycdn.me/image?t=3&amp;bid=666785581660&amp;id=666785581660&amp;plc=WEB&amp;tkn=*m52vq7Dgi-RQ7Bi4wVQQuY1xPE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3644900"/>
            <a:ext cx="190817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5" descr="http://dg54.mycdn.me/image?t=3&amp;bid=666785594716&amp;id=666785594716&amp;plc=WEB&amp;tkn=*seMhZg_tf9-Uru14Wz1wjOGuXx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2492375"/>
            <a:ext cx="18367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6"/>
          <p:cNvSpPr>
            <a:spLocks noChangeArrowheads="1"/>
          </p:cNvSpPr>
          <p:nvPr/>
        </p:nvSpPr>
        <p:spPr bwMode="auto">
          <a:xfrm>
            <a:off x="2555875" y="2565400"/>
            <a:ext cx="4464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Что лишнее?</a:t>
            </a:r>
          </a:p>
        </p:txBody>
      </p:sp>
      <p:pic>
        <p:nvPicPr>
          <p:cNvPr id="11270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92154">
            <a:off x="2854325" y="1069975"/>
            <a:ext cx="8778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829374" flipH="1">
            <a:off x="6169025" y="1146175"/>
            <a:ext cx="50641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418714" flipH="1">
            <a:off x="7518400" y="1268413"/>
            <a:ext cx="50641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900113" y="1700213"/>
            <a:ext cx="47513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Побегу сегодня в лес, </a:t>
            </a:r>
            <a:endParaRPr lang="ru-RU" sz="280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сопки, по дорожке. </a:t>
            </a:r>
            <a:endParaRPr lang="ru-RU" sz="2800">
              <a:solidFill>
                <a:srgbClr val="00B050"/>
              </a:solidFill>
            </a:endParaRPr>
          </a:p>
          <a:p>
            <a:pPr eaLnBrk="0" hangingPunct="0"/>
            <a:r>
              <a:rPr lang="ru-RU" sz="2800">
                <a:solidFill>
                  <a:srgbClr val="00B050"/>
                </a:solidFill>
                <a:latin typeface="Times New Roman" pitchFamily="18" charset="0"/>
              </a:rPr>
              <a:t> Наберу я ягод разных</a:t>
            </a:r>
            <a:endParaRPr lang="ru-RU" sz="2800">
              <a:solidFill>
                <a:srgbClr val="00B050"/>
              </a:solidFill>
            </a:endParaRPr>
          </a:p>
          <a:p>
            <a:pPr eaLnBrk="0" hangingPunct="0"/>
            <a:r>
              <a:rPr lang="ru-RU" sz="2800">
                <a:solidFill>
                  <a:srgbClr val="00B050"/>
                </a:solidFill>
                <a:latin typeface="Times New Roman" pitchFamily="18" charset="0"/>
              </a:rPr>
              <a:t> Полное лукошко:</a:t>
            </a:r>
            <a:endParaRPr lang="ru-RU" sz="2800">
              <a:solidFill>
                <a:srgbClr val="00B050"/>
              </a:solidFill>
            </a:endParaRPr>
          </a:p>
          <a:p>
            <a:pPr eaLnBrk="0" hangingPunct="0"/>
            <a:r>
              <a:rPr lang="ru-RU" sz="2800">
                <a:solidFill>
                  <a:srgbClr val="00B050"/>
                </a:solidFill>
                <a:latin typeface="Times New Roman" pitchFamily="18" charset="0"/>
              </a:rPr>
              <a:t> Голубику, и чернику, </a:t>
            </a:r>
            <a:endParaRPr lang="ru-RU" sz="2800">
              <a:solidFill>
                <a:srgbClr val="00B050"/>
              </a:solidFill>
            </a:endParaRPr>
          </a:p>
          <a:p>
            <a:pPr eaLnBrk="0" hangingPunct="0"/>
            <a:r>
              <a:rPr lang="ru-RU" sz="2800">
                <a:solidFill>
                  <a:srgbClr val="00B050"/>
                </a:solidFill>
                <a:latin typeface="Times New Roman" pitchFamily="18" charset="0"/>
              </a:rPr>
              <a:t> И морошку, и бруснику </a:t>
            </a:r>
            <a:r>
              <a:rPr lang="ru-RU" sz="2800">
                <a:solidFill>
                  <a:srgbClr val="00B050"/>
                </a:solidFill>
                <a:latin typeface="Calibri" pitchFamily="34" charset="0"/>
              </a:rPr>
              <a:t>–</a:t>
            </a:r>
            <a:r>
              <a:rPr lang="ru-RU" sz="2800">
                <a:solidFill>
                  <a:srgbClr val="00B050"/>
                </a:solidFill>
                <a:latin typeface="Times New Roman" pitchFamily="18" charset="0"/>
              </a:rPr>
              <a:t> </a:t>
            </a:r>
            <a:endParaRPr lang="ru-RU" sz="2800">
              <a:solidFill>
                <a:srgbClr val="00B050"/>
              </a:solidFill>
            </a:endParaRPr>
          </a:p>
          <a:p>
            <a:pPr eaLnBrk="0" hangingPunct="0"/>
            <a:r>
              <a:rPr lang="ru-RU" sz="2800">
                <a:solidFill>
                  <a:srgbClr val="00B050"/>
                </a:solidFill>
                <a:latin typeface="Times New Roman" pitchFamily="18" charset="0"/>
              </a:rPr>
              <a:t> Всё в корзинку соберу. </a:t>
            </a:r>
            <a:endParaRPr lang="ru-RU" sz="2800">
              <a:solidFill>
                <a:srgbClr val="00B050"/>
              </a:solidFill>
            </a:endParaRPr>
          </a:p>
          <a:p>
            <a:pPr eaLnBrk="0" hangingPunct="0"/>
            <a:r>
              <a:rPr lang="ru-RU" sz="2800">
                <a:solidFill>
                  <a:srgbClr val="00B050"/>
                </a:solidFill>
                <a:latin typeface="Times New Roman" pitchFamily="18" charset="0"/>
              </a:rPr>
              <a:t> Край свой северный люблю! </a:t>
            </a:r>
            <a:endParaRPr lang="ru-RU" sz="2800">
              <a:solidFill>
                <a:srgbClr val="00B050"/>
              </a:solidFill>
            </a:endParaRPr>
          </a:p>
        </p:txBody>
      </p:sp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1979613" y="981075"/>
            <a:ext cx="4452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«Северное лукошко»</a:t>
            </a:r>
          </a:p>
        </p:txBody>
      </p:sp>
      <p:pic>
        <p:nvPicPr>
          <p:cNvPr id="1229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834238" flipH="1">
            <a:off x="7392988" y="1146175"/>
            <a:ext cx="50641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443853" flipH="1">
            <a:off x="4872832" y="2091531"/>
            <a:ext cx="5064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21352">
            <a:off x="4675188" y="2881313"/>
            <a:ext cx="2068512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Grp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95923">
            <a:off x="6132513" y="2482850"/>
            <a:ext cx="1808162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067781" flipH="1">
            <a:off x="981075" y="1160463"/>
            <a:ext cx="50641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2b18817802b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3933825"/>
            <a:ext cx="2411413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3" descr="D:\клипарты\еда раст\клюкв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22494">
            <a:off x="7181850" y="3427413"/>
            <a:ext cx="111601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55650" y="3213100"/>
            <a:ext cx="33115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Листики - с глянцем,</a:t>
            </a:r>
            <a:endParaRPr lang="ru-RU" sz="200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Ягодки - с румянцем,</a:t>
            </a:r>
            <a:endParaRPr lang="ru-RU" sz="2000">
              <a:solidFill>
                <a:srgbClr val="00B050"/>
              </a:solidFill>
            </a:endParaRPr>
          </a:p>
          <a:p>
            <a:pPr eaLnBrk="0" hangingPunct="0"/>
            <a:r>
              <a:rPr lang="ru-RU" sz="2000">
                <a:solidFill>
                  <a:srgbClr val="00B050"/>
                </a:solidFill>
                <a:latin typeface="Times New Roman" pitchFamily="18" charset="0"/>
              </a:rPr>
              <a:t>А сами кусточки -</a:t>
            </a:r>
            <a:endParaRPr lang="ru-RU" sz="2000">
              <a:solidFill>
                <a:srgbClr val="00B050"/>
              </a:solidFill>
            </a:endParaRPr>
          </a:p>
          <a:p>
            <a:pPr eaLnBrk="0" hangingPunct="0"/>
            <a:r>
              <a:rPr lang="ru-RU" sz="2000">
                <a:solidFill>
                  <a:srgbClr val="00B050"/>
                </a:solidFill>
                <a:latin typeface="Times New Roman" pitchFamily="18" charset="0"/>
              </a:rPr>
              <a:t>Не выше кочки.</a:t>
            </a:r>
            <a:endParaRPr lang="ru-RU" sz="2000">
              <a:solidFill>
                <a:srgbClr val="00B050"/>
              </a:solidFill>
            </a:endParaRPr>
          </a:p>
          <a:p>
            <a:pPr eaLnBrk="0" hangingPunct="0"/>
            <a:r>
              <a:rPr lang="ru-RU" sz="2000">
                <a:solidFill>
                  <a:srgbClr val="00B050"/>
                </a:solidFill>
                <a:latin typeface="Times New Roman" pitchFamily="18" charset="0"/>
              </a:rPr>
              <a:t>                         (Брусника)</a:t>
            </a:r>
            <a:endParaRPr lang="ru-RU" sz="2000">
              <a:solidFill>
                <a:srgbClr val="00B05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24075" y="765175"/>
            <a:ext cx="4618038" cy="79216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Загадки</a:t>
            </a:r>
            <a:endParaRPr lang="ru-RU" sz="44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5" name="Содержимое 2"/>
          <p:cNvSpPr txBox="1">
            <a:spLocks/>
          </p:cNvSpPr>
          <p:nvPr/>
        </p:nvSpPr>
        <p:spPr bwMode="auto">
          <a:xfrm>
            <a:off x="3779838" y="3933825"/>
            <a:ext cx="36004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 листиком на каждой ветке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Сидят маленькие детки.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Тот, кто деток соберет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Руки вымажет и рот.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(Голубика)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pic>
        <p:nvPicPr>
          <p:cNvPr id="13316" name="Picture 6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73736">
            <a:off x="3455988" y="1419225"/>
            <a:ext cx="129698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45770" flipH="1">
            <a:off x="1073150" y="2547938"/>
            <a:ext cx="50641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34238" flipH="1">
            <a:off x="7523163" y="1058863"/>
            <a:ext cx="42227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34238" flipH="1">
            <a:off x="6169025" y="1362075"/>
            <a:ext cx="50641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44783">
            <a:off x="657225" y="4660900"/>
            <a:ext cx="19145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3" descr="D:\клипарты\еда раст\клюкв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89343">
            <a:off x="7205663" y="2574925"/>
            <a:ext cx="78898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Прямоугольник 12"/>
          <p:cNvSpPr>
            <a:spLocks noChangeArrowheads="1"/>
          </p:cNvSpPr>
          <p:nvPr/>
        </p:nvSpPr>
        <p:spPr bwMode="auto">
          <a:xfrm>
            <a:off x="755650" y="1341438"/>
            <a:ext cx="33655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листом на каждой ветке </a:t>
            </a:r>
            <a:endParaRPr lang="ru-RU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Сидят маленькие детки. </a:t>
            </a:r>
            <a:endParaRPr lang="ru-RU">
              <a:solidFill>
                <a:srgbClr val="00B050"/>
              </a:solidFill>
            </a:endParaRPr>
          </a:p>
          <a:p>
            <a:pPr eaLnBrk="0" hangingPunct="0"/>
            <a:r>
              <a:rPr lang="ru-RU">
                <a:solidFill>
                  <a:srgbClr val="00B050"/>
                </a:solidFill>
                <a:latin typeface="Times New Roman" pitchFamily="18" charset="0"/>
              </a:rPr>
              <a:t>Тот, кто деток соберёт, </a:t>
            </a:r>
            <a:endParaRPr lang="ru-RU">
              <a:solidFill>
                <a:srgbClr val="00B050"/>
              </a:solidFill>
            </a:endParaRPr>
          </a:p>
          <a:p>
            <a:pPr eaLnBrk="0" hangingPunct="0"/>
            <a:r>
              <a:rPr lang="ru-RU">
                <a:solidFill>
                  <a:srgbClr val="00B050"/>
                </a:solidFill>
                <a:latin typeface="Times New Roman" pitchFamily="18" charset="0"/>
              </a:rPr>
              <a:t>Руки вымажет и рот.</a:t>
            </a:r>
            <a:endParaRPr lang="ru-RU">
              <a:solidFill>
                <a:srgbClr val="00B050"/>
              </a:solidFill>
            </a:endParaRPr>
          </a:p>
          <a:p>
            <a:pPr eaLnBrk="0" hangingPunct="0"/>
            <a:r>
              <a:rPr lang="ru-RU">
                <a:solidFill>
                  <a:srgbClr val="00B050"/>
                </a:solidFill>
                <a:latin typeface="Times New Roman" pitchFamily="18" charset="0"/>
              </a:rPr>
              <a:t>                         (Черника)</a:t>
            </a:r>
          </a:p>
        </p:txBody>
      </p:sp>
      <p:sp>
        <p:nvSpPr>
          <p:cNvPr id="13323" name="Прямоугольник 13"/>
          <p:cNvSpPr>
            <a:spLocks noChangeArrowheads="1"/>
          </p:cNvSpPr>
          <p:nvPr/>
        </p:nvSpPr>
        <p:spPr bwMode="auto">
          <a:xfrm>
            <a:off x="4500563" y="2781300"/>
            <a:ext cx="33655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красна, и кисла </a:t>
            </a:r>
            <a:endParaRPr lang="ru-RU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болоте росла. </a:t>
            </a:r>
            <a:endParaRPr lang="ru-RU">
              <a:solidFill>
                <a:srgbClr val="00B050"/>
              </a:solidFill>
            </a:endParaRPr>
          </a:p>
          <a:p>
            <a:pPr eaLnBrk="0" hangingPunct="0"/>
            <a:r>
              <a:rPr lang="ru-RU">
                <a:solidFill>
                  <a:srgbClr val="00B050"/>
                </a:solidFill>
                <a:latin typeface="Times New Roman" pitchFamily="18" charset="0"/>
              </a:rPr>
              <a:t>                         (Клюква) </a:t>
            </a:r>
          </a:p>
        </p:txBody>
      </p:sp>
      <p:pic>
        <p:nvPicPr>
          <p:cNvPr id="13324" name="Picture 9" descr="2b18817802b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395115">
            <a:off x="6623050" y="4695825"/>
            <a:ext cx="1563688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381</TotalTime>
  <Words>250</Words>
  <Application>Microsoft Office PowerPoint</Application>
  <PresentationFormat>Экран (4:3)</PresentationFormat>
  <Paragraphs>85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Arial</vt:lpstr>
      <vt:lpstr>Times New Roman</vt:lpstr>
      <vt:lpstr>Презентация1</vt:lpstr>
      <vt:lpstr>Презентация1</vt:lpstr>
      <vt:lpstr>Презентация1</vt:lpstr>
      <vt:lpstr>Презентация1</vt:lpstr>
      <vt:lpstr>Северные ягоды.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 Сабадаш</dc:creator>
  <cp:lastModifiedBy>Ольга</cp:lastModifiedBy>
  <cp:revision>46</cp:revision>
  <dcterms:created xsi:type="dcterms:W3CDTF">2012-03-28T14:17:33Z</dcterms:created>
  <dcterms:modified xsi:type="dcterms:W3CDTF">2016-01-07T10:07:58Z</dcterms:modified>
</cp:coreProperties>
</file>