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8" r:id="rId2"/>
    <p:sldId id="273" r:id="rId3"/>
    <p:sldId id="269" r:id="rId4"/>
    <p:sldId id="270" r:id="rId5"/>
    <p:sldId id="257" r:id="rId6"/>
    <p:sldId id="265" r:id="rId7"/>
    <p:sldId id="259" r:id="rId8"/>
    <p:sldId id="260" r:id="rId9"/>
    <p:sldId id="261" r:id="rId10"/>
    <p:sldId id="262" r:id="rId11"/>
    <p:sldId id="266" r:id="rId12"/>
    <p:sldId id="263" r:id="rId13"/>
    <p:sldId id="274" r:id="rId14"/>
    <p:sldId id="272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4A237-5365-41A8-B158-3EA93FE68623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F382-F50C-426B-8551-FFC4AEC9C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1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F382-F50C-426B-8551-FFC4AEC9C11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88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F382-F50C-426B-8551-FFC4AEC9C11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8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45000">
              <a:schemeClr val="bg2">
                <a:shade val="68000"/>
                <a:satMod val="155000"/>
              </a:schemeClr>
            </a:gs>
            <a:gs pos="100000">
              <a:schemeClr val="bg2">
                <a:tint val="70000"/>
                <a:satMod val="17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852" y="-171400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24426" y="1726450"/>
            <a:ext cx="569078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  </a:t>
            </a:r>
            <a:r>
              <a:rPr lang="ru-RU" sz="4000" b="1" dirty="0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 </a:t>
            </a:r>
          </a:p>
          <a:p>
            <a:pPr algn="ctr"/>
            <a:r>
              <a:rPr lang="ru-RU" sz="4000" b="1" dirty="0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«Кластер как один из эффективных приемов «Критического мышления»</a:t>
            </a:r>
            <a:endParaRPr lang="ru-RU" sz="4000" b="1" cap="none" spc="0" dirty="0">
              <a:ln/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90289" y="5013176"/>
            <a:ext cx="41537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МБОУ «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Мичанская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ООН»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Сабинского района РТ,</a:t>
            </a:r>
          </a:p>
          <a:p>
            <a:pPr algn="ctr"/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Файзрахманова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Р.Г.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>
              <a:buNone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>
              <a:buNone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Используется: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6470" y="1844824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систематизации, повторении материала;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работе с текстом;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повторении в начале урока;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введении в тему;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сборе необходимого языкового материала;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контроле.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Технология составления кластера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Ключевое слово или понятие.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Запись слов вокруг ключевого слова. Они обводятся и соединяются с основным словом.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Каждое новое слово образует собой новое ядро, которое вызывает дальнейшие ассоциации. Таким образом создаются ассоциативные цепочки.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Взаимосвязанные понятия соединяются линиями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80728"/>
            <a:ext cx="8136904" cy="409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работе над кластерами необходимо соблюдать следующие правила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бояться записывать все, что приходит на ум. Дать волю воображению и интуиции.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Продолжать работу, пока не кончится время или идеи не иссякнут.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Постараться построить как можно больше связей. Не следовать по заранее определенному плану.</a:t>
            </a:r>
            <a:endParaRPr lang="ru-RU" sz="2800" dirty="0">
              <a:solidFill>
                <a:srgbClr val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14290"/>
            <a:ext cx="8183880" cy="478634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ЛАДНАЯ СЕМЬЯ  (китайская притча)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Жила-была на свете семья. Не простая семья. Более 100 человек насчитывалось в ней. Мало ли таких семей? Да, не мало. Но это семья была особая. Ни ссор, ни ругани, ни драк, ни раздоров. Дошел слух об этой семье до самого владыки. И решил он проверить, правду ли говорят люди. Прибыл он в село, и душа его порадовалась: чистота и порядок, красота и мир. Хорошо детям, спокойно старикам.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Удивился владыка и решил узнать, как добилась всего этого семья. Пришел он к старейшине. «Расскажи»,- говорит. Долго писал что-то на бумаге старейшина. А, когда написал, протянул владыке. Всего 3 слова были написаны на бумаге: </a:t>
            </a:r>
            <a:r>
              <a:rPr lang="ru-RU" sz="2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ЛЮБОВЬ, ПРОЩЕНИЕ, ТЕРПЕНИЕ» А в конце листа: « СТО РАЗ ЛЮБОВЬ, СТО РАЗ ПРОЩЕНИЕ, СТО РАЗ ТЕРПЕНИЕ</a:t>
            </a:r>
            <a:r>
              <a:rPr lang="ru-RU" sz="2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 все?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-Да, - отвечал старик, - это и есть основа жизни всякой хорошей семьи.- И подумав, добавил: "И мира тоже".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429132"/>
            <a:ext cx="3357586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643446"/>
            <a:ext cx="2590806" cy="187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12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6" name="Group 18"/>
          <p:cNvGrpSpPr>
            <a:grpSpLocks noChangeAspect="1"/>
          </p:cNvGrpSpPr>
          <p:nvPr/>
        </p:nvGrpSpPr>
        <p:grpSpPr bwMode="auto">
          <a:xfrm>
            <a:off x="6485992" y="1139572"/>
            <a:ext cx="2147888" cy="2736850"/>
            <a:chOff x="3933" y="10745"/>
            <a:chExt cx="1440" cy="1835"/>
          </a:xfrm>
        </p:grpSpPr>
        <p:sp>
          <p:nvSpPr>
            <p:cNvPr id="7" name="AutoShape 19"/>
            <p:cNvSpPr>
              <a:spLocks noChangeAspect="1" noChangeArrowheads="1"/>
            </p:cNvSpPr>
            <p:nvPr/>
          </p:nvSpPr>
          <p:spPr bwMode="auto">
            <a:xfrm>
              <a:off x="3933" y="10745"/>
              <a:ext cx="1440" cy="1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/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 flipH="1">
              <a:off x="4587" y="10747"/>
              <a:ext cx="1" cy="18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21"/>
            <p:cNvSpPr>
              <a:spLocks noChangeShapeType="1"/>
            </p:cNvSpPr>
            <p:nvPr/>
          </p:nvSpPr>
          <p:spPr bwMode="auto">
            <a:xfrm>
              <a:off x="4587" y="10746"/>
              <a:ext cx="524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>
              <a:off x="4587" y="11138"/>
              <a:ext cx="525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>
              <a:off x="4587" y="11531"/>
              <a:ext cx="524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 flipH="1">
              <a:off x="4064" y="10745"/>
              <a:ext cx="523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 flipH="1">
              <a:off x="4064" y="11137"/>
              <a:ext cx="523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 flipH="1">
              <a:off x="4064" y="11530"/>
              <a:ext cx="523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 flipH="1">
              <a:off x="4195" y="11923"/>
              <a:ext cx="392" cy="2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>
              <a:off x="4587" y="11923"/>
              <a:ext cx="393" cy="2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1043609" y="1446056"/>
            <a:ext cx="5184575" cy="1060450"/>
            <a:chOff x="3540" y="1960"/>
            <a:chExt cx="3142" cy="785"/>
          </a:xfrm>
        </p:grpSpPr>
        <p:sp>
          <p:nvSpPr>
            <p:cNvPr id="18" name="AutoShape 5"/>
            <p:cNvSpPr>
              <a:spLocks noChangeAspect="1" noChangeArrowheads="1"/>
            </p:cNvSpPr>
            <p:nvPr/>
          </p:nvSpPr>
          <p:spPr bwMode="auto">
            <a:xfrm>
              <a:off x="3540" y="1960"/>
              <a:ext cx="3142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 flipV="1">
              <a:off x="3933" y="2352"/>
              <a:ext cx="19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5897" y="2090"/>
              <a:ext cx="0" cy="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5897" y="2090"/>
              <a:ext cx="392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 flipH="1">
              <a:off x="5897" y="2352"/>
              <a:ext cx="392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5242" y="2090"/>
              <a:ext cx="262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4718" y="2090"/>
              <a:ext cx="262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 flipH="1" flipV="1">
              <a:off x="4195" y="2090"/>
              <a:ext cx="262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 flipH="1">
              <a:off x="5242" y="2352"/>
              <a:ext cx="262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H="1">
              <a:off x="4718" y="2352"/>
              <a:ext cx="262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 flipH="1">
              <a:off x="4195" y="2352"/>
              <a:ext cx="262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" name="Group 53"/>
          <p:cNvGrpSpPr>
            <a:grpSpLocks/>
          </p:cNvGrpSpPr>
          <p:nvPr/>
        </p:nvGrpSpPr>
        <p:grpSpPr bwMode="auto">
          <a:xfrm>
            <a:off x="784030" y="2998691"/>
            <a:ext cx="3024187" cy="1871663"/>
            <a:chOff x="839" y="2160"/>
            <a:chExt cx="1587" cy="1043"/>
          </a:xfrm>
        </p:grpSpPr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839" y="2205"/>
              <a:ext cx="408" cy="363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1474" y="2296"/>
              <a:ext cx="408" cy="363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018" y="2160"/>
              <a:ext cx="408" cy="363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930" y="2750"/>
              <a:ext cx="408" cy="363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1610" y="2840"/>
              <a:ext cx="408" cy="363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018" y="2568"/>
              <a:ext cx="408" cy="363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1066" y="2568"/>
              <a:ext cx="45" cy="18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247" y="2387"/>
              <a:ext cx="227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V="1">
              <a:off x="1882" y="2387"/>
              <a:ext cx="136" cy="91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1882" y="2568"/>
              <a:ext cx="182" cy="91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1746" y="2659"/>
              <a:ext cx="45" cy="181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05" y="3812496"/>
            <a:ext cx="1304657" cy="3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52"/>
          <p:cNvGrpSpPr>
            <a:grpSpLocks/>
          </p:cNvGrpSpPr>
          <p:nvPr/>
        </p:nvGrpSpPr>
        <p:grpSpPr bwMode="auto">
          <a:xfrm>
            <a:off x="3118390" y="4650750"/>
            <a:ext cx="5515490" cy="1613551"/>
            <a:chOff x="1927" y="3158"/>
            <a:chExt cx="3674" cy="817"/>
          </a:xfrm>
        </p:grpSpPr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4241" y="3158"/>
              <a:ext cx="816" cy="227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2699" y="3158"/>
              <a:ext cx="816" cy="227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4785" y="3566"/>
              <a:ext cx="816" cy="227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696" y="3566"/>
              <a:ext cx="816" cy="227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1927" y="3748"/>
              <a:ext cx="816" cy="227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 flipH="1">
              <a:off x="4195" y="3385"/>
              <a:ext cx="409" cy="181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4785" y="3385"/>
              <a:ext cx="318" cy="181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 flipH="1">
              <a:off x="2381" y="3385"/>
              <a:ext cx="635" cy="3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1" name="Line 46"/>
          <p:cNvSpPr>
            <a:spLocks noChangeShapeType="1"/>
          </p:cNvSpPr>
          <p:nvPr/>
        </p:nvSpPr>
        <p:spPr bwMode="auto">
          <a:xfrm flipH="1">
            <a:off x="4901890" y="4172858"/>
            <a:ext cx="1109973" cy="4778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" name="Line 47"/>
          <p:cNvSpPr>
            <a:spLocks noChangeShapeType="1"/>
          </p:cNvSpPr>
          <p:nvPr/>
        </p:nvSpPr>
        <p:spPr bwMode="auto">
          <a:xfrm>
            <a:off x="6011863" y="4172858"/>
            <a:ext cx="1157277" cy="4778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841" y="476673"/>
            <a:ext cx="4285424" cy="114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92696"/>
            <a:ext cx="83529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у каждой методики у методики составления кластера есть свои плюсы и минусы.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Плюсы: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Кластер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развивает мотивацию к обучению и наилучшие стороны ученика, учит учащихся самостоятельно добывать знания, развивает интерес к предмету, позволяет активизировать процесс развития у учащихся коммуникативных навыков, учебно-информационных и учебно-организационных умений.</a:t>
            </a:r>
          </a:p>
          <a:p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Минусы: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Дети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начальной школы имеют свои особенности. Они не могут руководить своими эмоциями, поэтому на уроках создаётся вполне рабочий шум во время составления кластера.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Этот метод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требует от педагога дополнительной подготовки к уроку – составление схем, заготовка конвертов, карточек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Рузия Габделбаровна\Desktop\кр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976664" cy="38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4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                        Цель: </a:t>
            </a:r>
          </a:p>
          <a:p>
            <a:r>
              <a:rPr lang="ru-RU" dirty="0" smtClean="0"/>
              <a:t>рассказать </a:t>
            </a:r>
            <a:r>
              <a:rPr lang="ru-RU" dirty="0"/>
              <a:t>о возможностях использования </a:t>
            </a:r>
            <a:r>
              <a:rPr lang="ru-RU" dirty="0" smtClean="0"/>
              <a:t>приема  «кластер».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                      Задачи: 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познакомить с понятием технология развития критического мышления;</a:t>
            </a:r>
          </a:p>
          <a:p>
            <a:r>
              <a:rPr lang="ru-RU" dirty="0" smtClean="0"/>
              <a:t> </a:t>
            </a:r>
            <a:r>
              <a:rPr lang="ru-RU" dirty="0"/>
              <a:t>раскрыть особенности </a:t>
            </a:r>
            <a:r>
              <a:rPr lang="ru-RU" dirty="0" smtClean="0"/>
              <a:t>приема «кластер»; 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научить участников использовать эти приемы при </a:t>
            </a:r>
            <a:r>
              <a:rPr lang="ru-RU" dirty="0" smtClean="0"/>
              <a:t>работе.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8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         Критическое </a:t>
            </a:r>
            <a:r>
              <a:rPr lang="ru-RU" dirty="0">
                <a:solidFill>
                  <a:schemeClr val="accent1"/>
                </a:solidFill>
              </a:rPr>
              <a:t>мышление</a:t>
            </a:r>
            <a:r>
              <a:rPr lang="ru-RU" dirty="0"/>
              <a:t>-это:</a:t>
            </a:r>
          </a:p>
          <a:p>
            <a:r>
              <a:rPr lang="ru-RU" dirty="0"/>
              <a:t>1.Открытое мышление, развивающееся путём наложения новой информации на жизненный опыт.</a:t>
            </a:r>
          </a:p>
          <a:p>
            <a:r>
              <a:rPr lang="ru-RU" dirty="0"/>
              <a:t>2.Отправная точка для развития творческого мышления.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0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183880" cy="41879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                  </a:t>
            </a:r>
            <a:r>
              <a:rPr lang="ru-RU" sz="4500" b="1" dirty="0" smtClean="0">
                <a:solidFill>
                  <a:schemeClr val="accent1"/>
                </a:solidFill>
              </a:rPr>
              <a:t>Приемы </a:t>
            </a:r>
            <a:r>
              <a:rPr lang="ru-RU" sz="4500" b="1" dirty="0">
                <a:solidFill>
                  <a:schemeClr val="accent1"/>
                </a:solidFill>
              </a:rPr>
              <a:t>развития </a:t>
            </a:r>
            <a:r>
              <a:rPr lang="ru-RU" sz="4500" b="1" dirty="0" smtClean="0">
                <a:solidFill>
                  <a:schemeClr val="accent1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4500" b="1" dirty="0">
                <a:solidFill>
                  <a:schemeClr val="accent1"/>
                </a:solidFill>
              </a:rPr>
              <a:t> </a:t>
            </a:r>
            <a:r>
              <a:rPr lang="ru-RU" sz="4500" b="1" dirty="0" smtClean="0">
                <a:solidFill>
                  <a:schemeClr val="accent1"/>
                </a:solidFill>
              </a:rPr>
              <a:t>         критического мышления: </a:t>
            </a:r>
          </a:p>
          <a:p>
            <a:r>
              <a:rPr lang="ru-RU" dirty="0" err="1" smtClean="0"/>
              <a:t>синквейны</a:t>
            </a:r>
            <a:r>
              <a:rPr lang="ru-RU" dirty="0"/>
              <a:t>;</a:t>
            </a:r>
          </a:p>
          <a:p>
            <a:r>
              <a:rPr lang="ru-RU" dirty="0" smtClean="0"/>
              <a:t>чтение </a:t>
            </a:r>
            <a:r>
              <a:rPr lang="ru-RU" dirty="0"/>
              <a:t>с остановками;</a:t>
            </a:r>
          </a:p>
          <a:p>
            <a:r>
              <a:rPr lang="ru-RU" dirty="0" smtClean="0"/>
              <a:t>прием </a:t>
            </a:r>
            <a:r>
              <a:rPr lang="ru-RU" dirty="0"/>
              <a:t>«Верите ли вы, что…»;</a:t>
            </a:r>
          </a:p>
          <a:p>
            <a:r>
              <a:rPr lang="ru-RU" dirty="0" smtClean="0"/>
              <a:t>мозговой </a:t>
            </a:r>
            <a:r>
              <a:rPr lang="ru-RU" dirty="0"/>
              <a:t>штурм;</a:t>
            </a:r>
          </a:p>
          <a:p>
            <a:r>
              <a:rPr lang="ru-RU" dirty="0" smtClean="0"/>
              <a:t>таблица </a:t>
            </a:r>
            <a:r>
              <a:rPr lang="ru-RU" dirty="0"/>
              <a:t>«Знаю, узнал, хочу узнать»;</a:t>
            </a:r>
          </a:p>
          <a:p>
            <a:r>
              <a:rPr lang="ru-RU" dirty="0" smtClean="0"/>
              <a:t>работа </a:t>
            </a:r>
            <a:r>
              <a:rPr lang="ru-RU" dirty="0"/>
              <a:t>с вопросниками;</a:t>
            </a:r>
          </a:p>
          <a:p>
            <a:r>
              <a:rPr lang="ru-RU" dirty="0" smtClean="0"/>
              <a:t>написание </a:t>
            </a:r>
            <a:r>
              <a:rPr lang="ru-RU" dirty="0"/>
              <a:t>творческих работ;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викторины на основе изученного материала, кроссвордов;</a:t>
            </a:r>
          </a:p>
          <a:p>
            <a:r>
              <a:rPr lang="ru-RU" dirty="0" smtClean="0"/>
              <a:t>логическая </a:t>
            </a:r>
            <a:r>
              <a:rPr lang="ru-RU" dirty="0"/>
              <a:t>цепочка;</a:t>
            </a:r>
          </a:p>
          <a:p>
            <a:r>
              <a:rPr lang="ru-RU" dirty="0" smtClean="0"/>
              <a:t>уголки</a:t>
            </a:r>
            <a:r>
              <a:rPr lang="ru-RU" dirty="0"/>
              <a:t>;</a:t>
            </a:r>
          </a:p>
          <a:p>
            <a:r>
              <a:rPr lang="ru-RU" dirty="0"/>
              <a:t>к</a:t>
            </a:r>
            <a:r>
              <a:rPr lang="ru-RU" dirty="0" smtClean="0"/>
              <a:t>ластер.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7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1000108"/>
            <a:ext cx="4471990" cy="50349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обязана не только осуществлять передачу научных знаний, но и уделять должное внимание формированию мировоззрения, позитивной ценностной ориентации обучающихся, приданию обучению, труду, жизни нравственного измерения.</a:t>
            </a:r>
            <a:r>
              <a:rPr lang="ru-RU" sz="2700" b="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700" b="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Monotype Corsiva" pitchFamily="66" charset="0"/>
              </a:rPr>
              <a:t>                </a:t>
            </a:r>
            <a:r>
              <a:rPr lang="ru-RU" sz="2700" b="0" i="1" dirty="0" smtClean="0">
                <a:solidFill>
                  <a:schemeClr val="tx1"/>
                </a:solidFill>
                <a:latin typeface="Monotype Corsiva" pitchFamily="66" charset="0"/>
              </a:rPr>
              <a:t>Патриарх Кирилл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00034" y="1000108"/>
            <a:ext cx="3140192" cy="4545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132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прилагательных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глагола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ПРЕДЛОЖЕНИЕ из 4 слов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(моё отношение)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СЛОВО-ассоциация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620688"/>
            <a:ext cx="25859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40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17859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56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Направления: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 и использование учащимися знаний, полученных в повседневной жизни в ходе своего или на основе чужого опыта;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познавательного интереса, творческих способностей, стремления к самостоятельному приобретению знаний, основываясь на жизненных интересах и потребностях своего ребёнка;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толерантности, уважения к истории и культуре своего народа и народов мира.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2330" y="4929198"/>
            <a:ext cx="1784087" cy="1795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317552" cy="41879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3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От английского 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cluster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1. Кисть, рой,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пуч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гроздь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(a cluster of people)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Объединенный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каким-либо подобным признакам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Кластер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- это способ графической организации материала, позволяющий сделать наглядными те мыслительные процессы, которые происходят при погружении в ту или иную тему.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141046" cy="46845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Что даёт применение технологии?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работать в группе;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графически оформить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текстовый материал;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умение творчески интерпретировать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имеющуюся информацию;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распределить информацию по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степени новизны и значимости;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умение обобщить полученные знания;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культуры чтения, включающей в себя умение ориентироваться в источниках информации, пользоваться разными стратегиями чтения, адекватно понимать прочитанное, сортировать информацию с точки зрения ее                        важности, «отсеивать» второстепенную, критически оценивать новые знания, делать выводы и обобщения.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000108"/>
            <a:ext cx="2905137" cy="217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000636"/>
            <a:ext cx="2320933" cy="174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1" y="5000636"/>
            <a:ext cx="274321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566</TotalTime>
  <Words>596</Words>
  <Application>Microsoft Office PowerPoint</Application>
  <PresentationFormat>Экран (4:3)</PresentationFormat>
  <Paragraphs>92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Школа обязана не только осуществлять передачу научных знаний, но и уделять должное внимание формированию мировоззрения, позитивной ценностной ориентации обучающихся, приданию обучению, труду, жизни нравственного измерения.                 Патриарх Кирилл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Рузия Габделбаровна</cp:lastModifiedBy>
  <cp:revision>52</cp:revision>
  <dcterms:created xsi:type="dcterms:W3CDTF">2013-11-30T12:09:15Z</dcterms:created>
  <dcterms:modified xsi:type="dcterms:W3CDTF">2015-12-29T08:00:19Z</dcterms:modified>
</cp:coreProperties>
</file>